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F28012-6CFC-4109-AAE0-3D1E27C9108D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513AEA-F8F2-4D77-B722-687C45200C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286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F1E74-D706-42B4-80BF-01E58D159341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802AA2-8494-49DC-852B-0EB75A4B43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0218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6405BC-CAE5-4345-869A-A02413EDCF98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A7D5F0-AB47-465D-80BF-C2AB177A5B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5753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1665E-6787-4217-B4A4-CBC624F821F8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35C11-DDD1-4BB4-A0C6-293B4C7112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1600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B53C39-5844-42E2-87AB-96830D381EC1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BF1FD3-DADD-4AD5-A804-2E9EBBA4DD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868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4342D9-6D4F-4B1A-BBCA-761559E400B8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D5BF11-38F8-45DB-A876-EE1686A47A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8764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C43BBF-30B8-4215-B60D-1F0700BB0AEC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ECB088-5BF9-4EB4-9398-F9E16A51AD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151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EFB811-515F-428D-BCB5-51D5C2940502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0FFED4-D0EB-44B8-A7D9-CEA36F0DC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45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539A5F-6065-4D43-92CA-D143C84DAC2D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1C5E76-D07A-4707-9B17-1D2B334B73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677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194F0-596A-48E0-954E-AF2D3AF7CEF0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3E09D5-CA97-4038-8357-B6D5A29F0A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417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B93655-EF06-4661-BC42-62A7B3BED7DD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E8F844-CCD0-4C6D-B710-B50868018C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1318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6F90A1F-96D9-4CC1-8B2E-C081B139E3E7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0F8A983-D4ED-41D3-9CF5-E3D88605E6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13" Type="http://schemas.openxmlformats.org/officeDocument/2006/relationships/hyperlink" Target="http://cs.wikipedia.org/wiki/Soubor:Afra_013.jpg" TargetMode="External"/><Relationship Id="rId3" Type="http://schemas.openxmlformats.org/officeDocument/2006/relationships/image" Target="../media/image3.jpeg"/><Relationship Id="rId7" Type="http://schemas.openxmlformats.org/officeDocument/2006/relationships/hyperlink" Target="http://cs.wikipedia.org/wiki/Soubor:Tenia_solium_scolex.jpg" TargetMode="External"/><Relationship Id="rId12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jpeg"/><Relationship Id="rId11" Type="http://schemas.openxmlformats.org/officeDocument/2006/relationships/hyperlink" Target="http://cs.wikipedia.org/wiki/Soubor:Araneus_diadematus_(aka).jpg" TargetMode="External"/><Relationship Id="rId5" Type="http://schemas.openxmlformats.org/officeDocument/2006/relationships/hyperlink" Target="http://cs.wikipedia.org/wiki/Soubor:Il_pasto.jpg" TargetMode="External"/><Relationship Id="rId15" Type="http://schemas.openxmlformats.org/officeDocument/2006/relationships/image" Target="../media/image10.jpeg"/><Relationship Id="rId10" Type="http://schemas.openxmlformats.org/officeDocument/2006/relationships/image" Target="../media/image7.jpeg"/><Relationship Id="rId4" Type="http://schemas.openxmlformats.org/officeDocument/2006/relationships/image" Target="../media/image4.jpeg"/><Relationship Id="rId9" Type="http://schemas.openxmlformats.org/officeDocument/2006/relationships/hyperlink" Target="http://cs.wikipedia.org/wiki/Soubor:White_Stork_(Ciconia_ciconia).jpg" TargetMode="External"/><Relationship Id="rId1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cs.wikipedia.org/wiki/Soubor:Simple_photosynthesis_overview_cs.png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5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upload.wikimedia.org/wikipedia/commons/4/47/Rhizocarpon_geographicum_on_quartz.jpg" TargetMode="External"/><Relationship Id="rId5" Type="http://schemas.openxmlformats.org/officeDocument/2006/relationships/image" Target="../media/image14.jpeg"/><Relationship Id="rId4" Type="http://schemas.openxmlformats.org/officeDocument/2006/relationships/hyperlink" Target="http://upload.wikimedia.org/wikipedia/commons/6/64/Leknin2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2781300"/>
            <a:ext cx="7772400" cy="1470025"/>
          </a:xfrm>
        </p:spPr>
        <p:txBody>
          <a:bodyPr/>
          <a:lstStyle/>
          <a:p>
            <a:pPr eaLnBrk="1" hangingPunct="1"/>
            <a:r>
              <a:rPr lang="cs-CZ" sz="3200" b="1" smtClean="0"/>
              <a:t>VY_52_INOVACE_19_Ekosystém- životní projevy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51577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3"/>
          <p:cNvSpPr>
            <a:spLocks noChangeArrowheads="1"/>
          </p:cNvSpPr>
          <p:nvPr/>
        </p:nvSpPr>
        <p:spPr bwMode="auto">
          <a:xfrm>
            <a:off x="336550" y="1628775"/>
            <a:ext cx="82804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/>
              <a:t>Základní škola a Mateřská škola Choustník, okres Tábor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68313" y="-242888"/>
            <a:ext cx="8229600" cy="1074738"/>
          </a:xfrm>
        </p:spPr>
        <p:txBody>
          <a:bodyPr/>
          <a:lstStyle/>
          <a:p>
            <a:pPr eaLnBrk="1" hangingPunct="1"/>
            <a:r>
              <a:rPr lang="cs-CZ" sz="3200" smtClean="0"/>
              <a:t>ŘAZENÍ ORGANIZMŮ: přiřaď čísla k písmenům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0825" y="981075"/>
            <a:ext cx="4038600" cy="4525963"/>
          </a:xfrm>
        </p:spPr>
        <p:txBody>
          <a:bodyPr rtlCol="0">
            <a:normAutofit fontScale="77500" lnSpcReduction="20000"/>
          </a:bodyPr>
          <a:lstStyle/>
          <a:p>
            <a:pPr marL="514350" indent="-514350" eaLnBrk="1" fontAlgn="auto" hangingPunct="1">
              <a:spcAft>
                <a:spcPts val="0"/>
              </a:spcAft>
              <a:buFont typeface="+mj-lt"/>
              <a:buAutoNum type="alphaUcPeriod"/>
              <a:defRPr/>
            </a:pPr>
            <a:r>
              <a:rPr lang="cs-CZ" dirty="0" smtClean="0"/>
              <a:t>PLAZI</a:t>
            </a:r>
            <a:endParaRPr lang="cs-CZ" b="1" dirty="0" smtClean="0"/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lphaUcPeriod"/>
              <a:defRPr/>
            </a:pPr>
            <a:r>
              <a:rPr lang="cs-CZ" dirty="0" smtClean="0"/>
              <a:t>SAVCI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lphaUcPeriod"/>
              <a:defRPr/>
            </a:pPr>
            <a:r>
              <a:rPr lang="cs-CZ" dirty="0" smtClean="0"/>
              <a:t>RYBY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lphaUcPeriod"/>
              <a:defRPr/>
            </a:pPr>
            <a:r>
              <a:rPr lang="cs-CZ" dirty="0" smtClean="0"/>
              <a:t>OBOJŽIVELNÍCI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lphaUcPeriod"/>
              <a:defRPr/>
            </a:pPr>
            <a:r>
              <a:rPr lang="cs-CZ" dirty="0" smtClean="0"/>
              <a:t>PTÁCI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BEZOBRATLÍ-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lphaLcPeriod"/>
              <a:defRPr/>
            </a:pPr>
            <a:r>
              <a:rPr lang="cs-CZ" dirty="0" smtClean="0"/>
              <a:t>pavoukovci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lphaLcPeriod"/>
              <a:defRPr/>
            </a:pPr>
            <a:r>
              <a:rPr lang="cs-CZ" dirty="0" smtClean="0"/>
              <a:t>měkkýši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lphaLcPeriod"/>
              <a:defRPr/>
            </a:pPr>
            <a:r>
              <a:rPr lang="cs-CZ" dirty="0" smtClean="0"/>
              <a:t>ploštěnci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lphaLcPeriod"/>
              <a:defRPr/>
            </a:pPr>
            <a:r>
              <a:rPr lang="cs-CZ" dirty="0" smtClean="0"/>
              <a:t>členovci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</a:p>
        </p:txBody>
      </p:sp>
      <p:pic>
        <p:nvPicPr>
          <p:cNvPr id="3076" name="Zástupný symbol pro obsah 4" descr="220px-Astrochelis_radiata1.jp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25750" y="549275"/>
            <a:ext cx="2393950" cy="1763713"/>
          </a:xfrm>
        </p:spPr>
      </p:pic>
      <p:pic>
        <p:nvPicPr>
          <p:cNvPr id="3077" name="Obrázek 6" descr="220px-Octopus_vulgaris_EL16p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476250"/>
            <a:ext cx="2352675" cy="1763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Obrázek 10" descr="isCAPMSWPG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850" y="3429000"/>
            <a:ext cx="16256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9" name="TextovéPole 13"/>
          <p:cNvSpPr txBox="1">
            <a:spLocks noChangeArrowheads="1"/>
          </p:cNvSpPr>
          <p:nvPr/>
        </p:nvSpPr>
        <p:spPr bwMode="auto">
          <a:xfrm>
            <a:off x="2339975" y="549275"/>
            <a:ext cx="503238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latin typeface="Calibri" pitchFamily="34" charset="0"/>
              </a:rPr>
              <a:t>1.</a:t>
            </a:r>
          </a:p>
        </p:txBody>
      </p:sp>
      <p:sp>
        <p:nvSpPr>
          <p:cNvPr id="3080" name="TextovéPole 14"/>
          <p:cNvSpPr txBox="1">
            <a:spLocks noChangeArrowheads="1"/>
          </p:cNvSpPr>
          <p:nvPr/>
        </p:nvSpPr>
        <p:spPr bwMode="auto">
          <a:xfrm>
            <a:off x="3419475" y="3141663"/>
            <a:ext cx="936625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>
                <a:latin typeface="Calibri" pitchFamily="34" charset="0"/>
              </a:rPr>
              <a:t>2.</a:t>
            </a:r>
          </a:p>
        </p:txBody>
      </p:sp>
      <p:sp>
        <p:nvSpPr>
          <p:cNvPr id="3081" name="TextovéPole 15"/>
          <p:cNvSpPr txBox="1">
            <a:spLocks noChangeArrowheads="1"/>
          </p:cNvSpPr>
          <p:nvPr/>
        </p:nvSpPr>
        <p:spPr bwMode="auto">
          <a:xfrm>
            <a:off x="2411413" y="3573463"/>
            <a:ext cx="576262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latin typeface="Calibri" pitchFamily="34" charset="0"/>
              </a:rPr>
              <a:t>3.</a:t>
            </a:r>
          </a:p>
        </p:txBody>
      </p:sp>
      <p:sp>
        <p:nvSpPr>
          <p:cNvPr id="3082" name="TextovéPole 16"/>
          <p:cNvSpPr txBox="1">
            <a:spLocks noChangeArrowheads="1"/>
          </p:cNvSpPr>
          <p:nvPr/>
        </p:nvSpPr>
        <p:spPr bwMode="auto">
          <a:xfrm>
            <a:off x="827088" y="6273800"/>
            <a:ext cx="1081087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latin typeface="Calibri" pitchFamily="34" charset="0"/>
              </a:rPr>
              <a:t>4.</a:t>
            </a:r>
          </a:p>
        </p:txBody>
      </p:sp>
      <p:sp>
        <p:nvSpPr>
          <p:cNvPr id="3083" name="TextovéPole 19"/>
          <p:cNvSpPr txBox="1">
            <a:spLocks noChangeArrowheads="1"/>
          </p:cNvSpPr>
          <p:nvPr/>
        </p:nvSpPr>
        <p:spPr bwMode="auto">
          <a:xfrm>
            <a:off x="5435600" y="1916113"/>
            <a:ext cx="754063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latin typeface="Calibri" pitchFamily="34" charset="0"/>
              </a:rPr>
              <a:t>6.</a:t>
            </a:r>
          </a:p>
        </p:txBody>
      </p:sp>
      <p:sp>
        <p:nvSpPr>
          <p:cNvPr id="3084" name="TextovéPole 20"/>
          <p:cNvSpPr txBox="1">
            <a:spLocks noChangeArrowheads="1"/>
          </p:cNvSpPr>
          <p:nvPr/>
        </p:nvSpPr>
        <p:spPr bwMode="auto">
          <a:xfrm>
            <a:off x="4932363" y="4149725"/>
            <a:ext cx="503237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latin typeface="Calibri" pitchFamily="34" charset="0"/>
              </a:rPr>
              <a:t>7.</a:t>
            </a:r>
          </a:p>
        </p:txBody>
      </p:sp>
      <p:sp>
        <p:nvSpPr>
          <p:cNvPr id="3085" name="TextovéPole 23"/>
          <p:cNvSpPr txBox="1">
            <a:spLocks noChangeArrowheads="1"/>
          </p:cNvSpPr>
          <p:nvPr/>
        </p:nvSpPr>
        <p:spPr bwMode="auto">
          <a:xfrm>
            <a:off x="8316913" y="2924175"/>
            <a:ext cx="827087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latin typeface="Calibri" pitchFamily="34" charset="0"/>
              </a:rPr>
              <a:t>8.</a:t>
            </a:r>
          </a:p>
        </p:txBody>
      </p:sp>
      <p:sp>
        <p:nvSpPr>
          <p:cNvPr id="3086" name="TextovéPole 24"/>
          <p:cNvSpPr txBox="1">
            <a:spLocks noChangeArrowheads="1"/>
          </p:cNvSpPr>
          <p:nvPr/>
        </p:nvSpPr>
        <p:spPr bwMode="auto">
          <a:xfrm>
            <a:off x="7812088" y="4724400"/>
            <a:ext cx="504825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latin typeface="Calibri" pitchFamily="34" charset="0"/>
              </a:rPr>
              <a:t>9.</a:t>
            </a:r>
          </a:p>
        </p:txBody>
      </p:sp>
      <p:sp>
        <p:nvSpPr>
          <p:cNvPr id="3087" name="TextovéPole 21"/>
          <p:cNvSpPr txBox="1">
            <a:spLocks noChangeArrowheads="1"/>
          </p:cNvSpPr>
          <p:nvPr/>
        </p:nvSpPr>
        <p:spPr bwMode="auto">
          <a:xfrm>
            <a:off x="2627313" y="2420938"/>
            <a:ext cx="1296987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</a:t>
            </a:r>
          </a:p>
        </p:txBody>
      </p:sp>
      <p:sp>
        <p:nvSpPr>
          <p:cNvPr id="3088" name="TextovéPole 22"/>
          <p:cNvSpPr txBox="1">
            <a:spLocks noChangeArrowheads="1"/>
          </p:cNvSpPr>
          <p:nvPr/>
        </p:nvSpPr>
        <p:spPr bwMode="auto">
          <a:xfrm>
            <a:off x="7848600" y="2276475"/>
            <a:ext cx="1295400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Obr.2</a:t>
            </a:r>
          </a:p>
        </p:txBody>
      </p:sp>
      <p:sp>
        <p:nvSpPr>
          <p:cNvPr id="3089" name="TextovéPole 23"/>
          <p:cNvSpPr txBox="1">
            <a:spLocks noChangeArrowheads="1"/>
          </p:cNvSpPr>
          <p:nvPr/>
        </p:nvSpPr>
        <p:spPr bwMode="auto">
          <a:xfrm>
            <a:off x="4427538" y="4508500"/>
            <a:ext cx="1296987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Obr.7</a:t>
            </a:r>
          </a:p>
        </p:txBody>
      </p:sp>
      <p:sp>
        <p:nvSpPr>
          <p:cNvPr id="3090" name="TextovéPole 24"/>
          <p:cNvSpPr txBox="1">
            <a:spLocks noChangeArrowheads="1"/>
          </p:cNvSpPr>
          <p:nvPr/>
        </p:nvSpPr>
        <p:spPr bwMode="auto">
          <a:xfrm>
            <a:off x="8064500" y="6165850"/>
            <a:ext cx="10795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Obr.9</a:t>
            </a:r>
          </a:p>
        </p:txBody>
      </p:sp>
      <p:sp>
        <p:nvSpPr>
          <p:cNvPr id="3091" name="TextovéPole 25"/>
          <p:cNvSpPr txBox="1">
            <a:spLocks noChangeArrowheads="1"/>
          </p:cNvSpPr>
          <p:nvPr/>
        </p:nvSpPr>
        <p:spPr bwMode="auto">
          <a:xfrm>
            <a:off x="0" y="4365625"/>
            <a:ext cx="12954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Obr.5</a:t>
            </a:r>
          </a:p>
        </p:txBody>
      </p:sp>
      <p:sp>
        <p:nvSpPr>
          <p:cNvPr id="3092" name="TextovéPole 26"/>
          <p:cNvSpPr txBox="1">
            <a:spLocks noChangeArrowheads="1"/>
          </p:cNvSpPr>
          <p:nvPr/>
        </p:nvSpPr>
        <p:spPr bwMode="auto">
          <a:xfrm>
            <a:off x="3276600" y="6581775"/>
            <a:ext cx="12954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Obr.8</a:t>
            </a:r>
          </a:p>
        </p:txBody>
      </p:sp>
      <p:sp>
        <p:nvSpPr>
          <p:cNvPr id="3093" name="TextovéPole 27"/>
          <p:cNvSpPr txBox="1">
            <a:spLocks noChangeArrowheads="1"/>
          </p:cNvSpPr>
          <p:nvPr/>
        </p:nvSpPr>
        <p:spPr bwMode="auto">
          <a:xfrm>
            <a:off x="2555875" y="6308725"/>
            <a:ext cx="1295400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Obr.6</a:t>
            </a:r>
          </a:p>
        </p:txBody>
      </p:sp>
      <p:sp>
        <p:nvSpPr>
          <p:cNvPr id="3094" name="TextovéPole 28"/>
          <p:cNvSpPr txBox="1">
            <a:spLocks noChangeArrowheads="1"/>
          </p:cNvSpPr>
          <p:nvPr/>
        </p:nvSpPr>
        <p:spPr bwMode="auto">
          <a:xfrm>
            <a:off x="3203575" y="2924175"/>
            <a:ext cx="1296988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Obr.3</a:t>
            </a:r>
          </a:p>
        </p:txBody>
      </p:sp>
      <p:sp>
        <p:nvSpPr>
          <p:cNvPr id="3095" name="TextovéPole 29"/>
          <p:cNvSpPr txBox="1">
            <a:spLocks noChangeArrowheads="1"/>
          </p:cNvSpPr>
          <p:nvPr/>
        </p:nvSpPr>
        <p:spPr bwMode="auto">
          <a:xfrm>
            <a:off x="6732588" y="3284538"/>
            <a:ext cx="1295400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Obr.4</a:t>
            </a:r>
          </a:p>
        </p:txBody>
      </p:sp>
      <p:pic>
        <p:nvPicPr>
          <p:cNvPr id="3096" name="Picture 23" descr="Muréna obecná spolu s potapěčem">
            <a:hlinkClick r:id="rId5" tooltip="Muréna obecná spolu s potapěčem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838" y="2565400"/>
            <a:ext cx="1636712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7" name="Picture 27" descr="Tasemnice dlouhočlenná">
            <a:hlinkClick r:id="rId7" tooltip="Tasemnice dlouhočlenná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81525"/>
            <a:ext cx="2457450" cy="166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9" descr="čáp bílý">
            <a:hlinkClick r:id="rId9" tooltip="čáp bílý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4149725"/>
            <a:ext cx="2143125" cy="160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9" name="Picture 31" descr="křižák obecný">
            <a:hlinkClick r:id="rId11" tooltip="křižák obecný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3357563"/>
            <a:ext cx="1257300" cy="1690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00" name="Picture 33" descr="Afra 013.jpg">
            <a:hlinkClick r:id="rId13"/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38" y="5741988"/>
            <a:ext cx="1681162" cy="1116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01" name="Picture 32" descr="Carabus cancellatus - střevlík měděný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663" y="4770438"/>
            <a:ext cx="1392237" cy="2087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02" name="Obdélník 30"/>
          <p:cNvSpPr>
            <a:spLocks noChangeArrowheads="1"/>
          </p:cNvSpPr>
          <p:nvPr/>
        </p:nvSpPr>
        <p:spPr bwMode="auto">
          <a:xfrm>
            <a:off x="5381625" y="5319713"/>
            <a:ext cx="4984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000000"/>
                </a:solidFill>
                <a:latin typeface="Calibri" pitchFamily="34" charset="0"/>
              </a:rPr>
              <a:t>5.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Výživa organizmů: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Rostliny: </a:t>
            </a:r>
            <a:r>
              <a:rPr lang="cs-CZ" dirty="0" smtClean="0"/>
              <a:t>výživově soběstačné</a:t>
            </a:r>
            <a:r>
              <a:rPr lang="cs-CZ" dirty="0" smtClean="0"/>
              <a:t>= </a:t>
            </a:r>
            <a:r>
              <a:rPr lang="cs-CZ" b="1" dirty="0" smtClean="0"/>
              <a:t>autotrofní</a:t>
            </a:r>
            <a:endParaRPr lang="cs-CZ" b="1" dirty="0" smtClean="0"/>
          </a:p>
          <a:p>
            <a:pPr eaLnBrk="1" hangingPunct="1"/>
            <a:endParaRPr lang="cs-CZ" b="1" dirty="0" smtClean="0"/>
          </a:p>
          <a:p>
            <a:pPr eaLnBrk="1" hangingPunct="1"/>
            <a:r>
              <a:rPr lang="cs-CZ" b="1" dirty="0" smtClean="0"/>
              <a:t>fotosyntéza= výroba organických látek z minerálů, vody, oxidu uhličitého  a světla v chloroplastech</a:t>
            </a:r>
          </a:p>
        </p:txBody>
      </p:sp>
      <p:pic>
        <p:nvPicPr>
          <p:cNvPr id="4100" name="Picture 6" descr="http://upload.wikimedia.org/wikipedia/commons/thumb/a/a5/Simple_photosynthesis_overview_cs.png/220px-Simple_photosynthesis_overview_cs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1557338"/>
            <a:ext cx="3925887" cy="485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1" name="TextovéPole 4"/>
          <p:cNvSpPr txBox="1">
            <a:spLocks noChangeArrowheads="1"/>
          </p:cNvSpPr>
          <p:nvPr/>
        </p:nvSpPr>
        <p:spPr bwMode="auto">
          <a:xfrm>
            <a:off x="5867400" y="6524625"/>
            <a:ext cx="10080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179388" y="260350"/>
            <a:ext cx="8229600" cy="1143000"/>
          </a:xfrm>
        </p:spPr>
        <p:txBody>
          <a:bodyPr/>
          <a:lstStyle/>
          <a:p>
            <a:pPr eaLnBrk="1" hangingPunct="1"/>
            <a:r>
              <a:rPr lang="cs-CZ" sz="3600" b="1" smtClean="0"/>
              <a:t>Získávání živin pro výrobu energie: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Živočichové: </a:t>
            </a:r>
            <a:r>
              <a:rPr lang="cs-CZ" smtClean="0"/>
              <a:t>přijímají jiné organizmy a aktivně potravu vyhledávají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b="1" smtClean="0"/>
              <a:t>Houby: </a:t>
            </a:r>
            <a:r>
              <a:rPr lang="cs-CZ" smtClean="0"/>
              <a:t>hniložijné parazitující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r>
              <a:rPr lang="cs-CZ" b="1" smtClean="0"/>
              <a:t>Bakterie: </a:t>
            </a:r>
            <a:r>
              <a:rPr lang="cs-CZ" smtClean="0"/>
              <a:t>rozklad – symbiotické, parazitické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/>
              <a:t>Dýchání organizmů</a:t>
            </a:r>
            <a:r>
              <a:rPr lang="cs-CZ" smtClean="0"/>
              <a:t>: </a:t>
            </a:r>
            <a:r>
              <a:rPr lang="cs-CZ" sz="3200" smtClean="0"/>
              <a:t>přiřaď správnou odpověď 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Obojživelníci-</a:t>
            </a:r>
          </a:p>
          <a:p>
            <a:pPr>
              <a:defRPr/>
            </a:pP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Ryby</a:t>
            </a:r>
          </a:p>
          <a:p>
            <a:pPr>
              <a:defRPr/>
            </a:pP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Savci</a:t>
            </a:r>
          </a:p>
          <a:p>
            <a:pPr>
              <a:defRPr/>
            </a:pP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hmyz</a:t>
            </a:r>
          </a:p>
        </p:txBody>
      </p:sp>
      <p:sp>
        <p:nvSpPr>
          <p:cNvPr id="7172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Vzdušnicemi</a:t>
            </a:r>
          </a:p>
          <a:p>
            <a:pPr>
              <a:buFont typeface="Arial" charset="0"/>
              <a:buNone/>
              <a:defRPr/>
            </a:pP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Kůží a plícemi</a:t>
            </a:r>
          </a:p>
          <a:p>
            <a:pPr>
              <a:defRPr/>
            </a:pP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Žábrami</a:t>
            </a:r>
          </a:p>
          <a:p>
            <a:pPr>
              <a:buFont typeface="Arial" charset="0"/>
              <a:buNone/>
              <a:defRPr/>
            </a:pP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plícemi</a:t>
            </a: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Rozmnožování:</a:t>
            </a:r>
            <a:r>
              <a:rPr lang="cs-CZ" sz="2800" smtClean="0"/>
              <a:t> přiřaď správnou odpověď</a:t>
            </a:r>
            <a:endParaRPr lang="cs-CZ" smtClean="0"/>
          </a:p>
        </p:txBody>
      </p:sp>
      <p:sp>
        <p:nvSpPr>
          <p:cNvPr id="7171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Bakterie</a:t>
            </a:r>
          </a:p>
          <a:p>
            <a:endParaRPr lang="cs-CZ" smtClean="0">
              <a:solidFill>
                <a:srgbClr val="FF0000"/>
              </a:solidFill>
            </a:endParaRPr>
          </a:p>
          <a:p>
            <a:r>
              <a:rPr lang="cs-CZ" smtClean="0">
                <a:solidFill>
                  <a:srgbClr val="FF0000"/>
                </a:solidFill>
              </a:rPr>
              <a:t>Žížaly</a:t>
            </a:r>
          </a:p>
          <a:p>
            <a:endParaRPr lang="cs-CZ" smtClean="0">
              <a:solidFill>
                <a:srgbClr val="FF0000"/>
              </a:solidFill>
            </a:endParaRPr>
          </a:p>
          <a:p>
            <a:r>
              <a:rPr lang="cs-CZ" smtClean="0">
                <a:solidFill>
                  <a:srgbClr val="FF0000"/>
                </a:solidFill>
              </a:rPr>
              <a:t>Rostliny</a:t>
            </a:r>
          </a:p>
          <a:p>
            <a:endParaRPr lang="cs-CZ" smtClean="0">
              <a:solidFill>
                <a:srgbClr val="FF0000"/>
              </a:solidFill>
            </a:endParaRPr>
          </a:p>
          <a:p>
            <a:r>
              <a:rPr lang="cs-CZ" smtClean="0">
                <a:solidFill>
                  <a:srgbClr val="FF0000"/>
                </a:solidFill>
              </a:rPr>
              <a:t>kvasinky</a:t>
            </a:r>
          </a:p>
        </p:txBody>
      </p:sp>
      <p:sp>
        <p:nvSpPr>
          <p:cNvPr id="7172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>
                <a:solidFill>
                  <a:srgbClr val="00B0F0"/>
                </a:solidFill>
              </a:rPr>
              <a:t>Oboupohlavně</a:t>
            </a:r>
          </a:p>
          <a:p>
            <a:endParaRPr lang="cs-CZ" smtClean="0">
              <a:solidFill>
                <a:srgbClr val="00B0F0"/>
              </a:solidFill>
            </a:endParaRPr>
          </a:p>
          <a:p>
            <a:r>
              <a:rPr lang="cs-CZ" smtClean="0">
                <a:solidFill>
                  <a:srgbClr val="00B0F0"/>
                </a:solidFill>
              </a:rPr>
              <a:t>Pohlavně i nepohlavně</a:t>
            </a:r>
          </a:p>
          <a:p>
            <a:endParaRPr lang="cs-CZ" smtClean="0">
              <a:solidFill>
                <a:srgbClr val="00B0F0"/>
              </a:solidFill>
            </a:endParaRPr>
          </a:p>
          <a:p>
            <a:r>
              <a:rPr lang="cs-CZ" smtClean="0">
                <a:solidFill>
                  <a:srgbClr val="00B0F0"/>
                </a:solidFill>
              </a:rPr>
              <a:t>Pučením</a:t>
            </a:r>
          </a:p>
          <a:p>
            <a:endParaRPr lang="cs-CZ" smtClean="0">
              <a:solidFill>
                <a:srgbClr val="00B0F0"/>
              </a:solidFill>
            </a:endParaRPr>
          </a:p>
          <a:p>
            <a:r>
              <a:rPr lang="cs-CZ" smtClean="0">
                <a:solidFill>
                  <a:srgbClr val="00B0F0"/>
                </a:solidFill>
              </a:rPr>
              <a:t>dělením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/>
              <a:t>Vývin: </a:t>
            </a:r>
            <a:r>
              <a:rPr lang="cs-CZ" sz="3200" smtClean="0"/>
              <a:t>rozděl organizmy do skupin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Přímý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>
                <a:solidFill>
                  <a:srgbClr val="7030A0"/>
                </a:solidFill>
              </a:rPr>
              <a:t>Nepřímý  dokonalá proměna</a:t>
            </a:r>
          </a:p>
          <a:p>
            <a:endParaRPr lang="cs-CZ" smtClean="0"/>
          </a:p>
          <a:p>
            <a:r>
              <a:rPr lang="cs-CZ" smtClean="0">
                <a:solidFill>
                  <a:srgbClr val="FF0000"/>
                </a:solidFill>
              </a:rPr>
              <a:t>Nepřímý nedokonalá proměna</a:t>
            </a:r>
          </a:p>
        </p:txBody>
      </p:sp>
      <p:sp>
        <p:nvSpPr>
          <p:cNvPr id="8196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Mravenec</a:t>
            </a:r>
          </a:p>
          <a:p>
            <a:r>
              <a:rPr lang="cs-CZ" smtClean="0"/>
              <a:t>Pavouk</a:t>
            </a:r>
          </a:p>
          <a:p>
            <a:r>
              <a:rPr lang="cs-CZ" smtClean="0"/>
              <a:t>Rak</a:t>
            </a:r>
          </a:p>
          <a:p>
            <a:r>
              <a:rPr lang="cs-CZ" smtClean="0"/>
              <a:t>Včela</a:t>
            </a:r>
          </a:p>
          <a:p>
            <a:r>
              <a:rPr lang="cs-CZ" smtClean="0"/>
              <a:t>Klíště</a:t>
            </a:r>
          </a:p>
          <a:p>
            <a:r>
              <a:rPr lang="cs-CZ" smtClean="0"/>
              <a:t>Motýl</a:t>
            </a:r>
          </a:p>
          <a:p>
            <a:r>
              <a:rPr lang="cs-CZ" smtClean="0"/>
              <a:t>Lýkožrout</a:t>
            </a:r>
          </a:p>
          <a:p>
            <a:r>
              <a:rPr lang="cs-CZ" smtClean="0"/>
              <a:t>světluška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Vnímavost, dráždivost:</a:t>
            </a:r>
            <a:r>
              <a:rPr lang="cs-CZ" sz="3200" smtClean="0"/>
              <a:t> vysvětli reakci</a:t>
            </a:r>
            <a:endParaRPr lang="cs-CZ" smtClean="0"/>
          </a:p>
        </p:txBody>
      </p:sp>
      <p:sp>
        <p:nvSpPr>
          <p:cNvPr id="9219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mtClean="0"/>
              <a:t>Světlo a rostliny</a:t>
            </a:r>
          </a:p>
          <a:p>
            <a:r>
              <a:rPr lang="cs-CZ" smtClean="0"/>
              <a:t>Světlo a žížala</a:t>
            </a:r>
          </a:p>
          <a:p>
            <a:r>
              <a:rPr lang="cs-CZ" smtClean="0"/>
              <a:t>Tma a zornice oka</a:t>
            </a:r>
          </a:p>
          <a:p>
            <a:r>
              <a:rPr lang="cs-CZ" smtClean="0"/>
              <a:t>Sucho a list</a:t>
            </a:r>
          </a:p>
          <a:p>
            <a:r>
              <a:rPr lang="cs-CZ" smtClean="0"/>
              <a:t>Déšť a květ</a:t>
            </a:r>
          </a:p>
          <a:p>
            <a:r>
              <a:rPr lang="cs-CZ" smtClean="0"/>
              <a:t>Zima a medvěd</a:t>
            </a:r>
          </a:p>
          <a:p>
            <a:r>
              <a:rPr lang="cs-CZ" smtClean="0"/>
              <a:t>Zima a strom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r>
              <a:rPr lang="cs-CZ" smtClean="0"/>
              <a:t>Přizpůsobení prostředí: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sz="half" idx="1"/>
          </p:nvPr>
        </p:nvSpPr>
        <p:spPr>
          <a:xfrm>
            <a:off x="250825" y="1412875"/>
            <a:ext cx="4038600" cy="4525963"/>
          </a:xfrm>
        </p:spPr>
        <p:txBody>
          <a:bodyPr/>
          <a:lstStyle/>
          <a:p>
            <a:r>
              <a:rPr lang="cs-CZ" smtClean="0"/>
              <a:t>Poušť</a:t>
            </a:r>
          </a:p>
          <a:p>
            <a:endParaRPr lang="cs-CZ" smtClean="0"/>
          </a:p>
          <a:p>
            <a:r>
              <a:rPr lang="cs-CZ" smtClean="0"/>
              <a:t>Zima</a:t>
            </a:r>
          </a:p>
          <a:p>
            <a:endParaRPr lang="cs-CZ" smtClean="0"/>
          </a:p>
          <a:p>
            <a:r>
              <a:rPr lang="cs-CZ" smtClean="0"/>
              <a:t>Voda</a:t>
            </a:r>
          </a:p>
          <a:p>
            <a:endParaRPr lang="cs-CZ" smtClean="0"/>
          </a:p>
          <a:p>
            <a:r>
              <a:rPr lang="cs-CZ" smtClean="0"/>
              <a:t>bažina</a:t>
            </a:r>
          </a:p>
        </p:txBody>
      </p:sp>
      <p:pic>
        <p:nvPicPr>
          <p:cNvPr id="10244" name="Obrázek 7" descr="Kaktusy_echinocactus_cinnabarinu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2475" y="1844675"/>
            <a:ext cx="2041525" cy="201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Obrázek 8" descr="258px-Drosera-rotundifolia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788" y="4149725"/>
            <a:ext cx="2359025" cy="1773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6" name="TextovéPole 7"/>
          <p:cNvSpPr txBox="1">
            <a:spLocks noChangeArrowheads="1"/>
          </p:cNvSpPr>
          <p:nvPr/>
        </p:nvSpPr>
        <p:spPr bwMode="auto">
          <a:xfrm>
            <a:off x="1547813" y="1125538"/>
            <a:ext cx="122396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Obr.11</a:t>
            </a:r>
          </a:p>
        </p:txBody>
      </p:sp>
      <p:sp>
        <p:nvSpPr>
          <p:cNvPr id="10247" name="Obdélník 8"/>
          <p:cNvSpPr>
            <a:spLocks noChangeArrowheads="1"/>
          </p:cNvSpPr>
          <p:nvPr/>
        </p:nvSpPr>
        <p:spPr bwMode="auto">
          <a:xfrm>
            <a:off x="6516688" y="3213100"/>
            <a:ext cx="64611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1200"/>
              <a:t>Obr.13</a:t>
            </a:r>
          </a:p>
        </p:txBody>
      </p:sp>
      <p:sp>
        <p:nvSpPr>
          <p:cNvPr id="10248" name="Obdélník 9"/>
          <p:cNvSpPr>
            <a:spLocks noChangeArrowheads="1"/>
          </p:cNvSpPr>
          <p:nvPr/>
        </p:nvSpPr>
        <p:spPr bwMode="auto">
          <a:xfrm>
            <a:off x="6011863" y="6237288"/>
            <a:ext cx="2301875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1200"/>
              <a:t>Obr.14</a:t>
            </a:r>
          </a:p>
        </p:txBody>
      </p:sp>
      <p:sp>
        <p:nvSpPr>
          <p:cNvPr id="10249" name="Obdélník 11"/>
          <p:cNvSpPr>
            <a:spLocks noChangeArrowheads="1"/>
          </p:cNvSpPr>
          <p:nvPr/>
        </p:nvSpPr>
        <p:spPr bwMode="auto">
          <a:xfrm>
            <a:off x="0" y="6165850"/>
            <a:ext cx="294957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1200"/>
              <a:t>Obr.12</a:t>
            </a:r>
          </a:p>
        </p:txBody>
      </p:sp>
      <p:pic>
        <p:nvPicPr>
          <p:cNvPr id="10250" name="Picture 9" descr="Soubor:Leknin2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4049713"/>
            <a:ext cx="3744913" cy="2808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51" name="Picture 19" descr="Soubor:Rhizocarpon geographicum on quartz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1125538"/>
            <a:ext cx="3071812" cy="2303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827088" y="476250"/>
            <a:ext cx="7561262" cy="2862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Zdroje obrázků.</a:t>
            </a:r>
          </a:p>
          <a:p>
            <a:pPr eaLnBrk="1" hangingPunct="1"/>
            <a:r>
              <a:rPr lang="cs-CZ" sz="1200"/>
              <a:t>Obr.1- http://cs.wikipedia.org/wiki/%C5%BDelva</a:t>
            </a:r>
          </a:p>
          <a:p>
            <a:pPr eaLnBrk="1" hangingPunct="1"/>
            <a:r>
              <a:rPr lang="cs-CZ" sz="1200"/>
              <a:t>Obr.2- http://cs.wikipedia.org/wiki/Soubor:Octopus_vulgaris_EL16p.jpg</a:t>
            </a:r>
          </a:p>
          <a:p>
            <a:pPr eaLnBrk="1" hangingPunct="1"/>
            <a:r>
              <a:rPr lang="cs-CZ" sz="1200"/>
              <a:t>Obr.3- http://cs.wikipedia.org/wiki/Soubor:Il_pasto.jpg</a:t>
            </a:r>
          </a:p>
          <a:p>
            <a:pPr eaLnBrk="1" hangingPunct="1"/>
            <a:r>
              <a:rPr lang="cs-CZ" sz="1200"/>
              <a:t>Obr.4- http://cs.wikipedia.org/wiki/Soubor:Mlok.JPG</a:t>
            </a:r>
          </a:p>
          <a:p>
            <a:pPr eaLnBrk="1" hangingPunct="1"/>
            <a:r>
              <a:rPr lang="cs-CZ" sz="1200"/>
              <a:t>Obr.5- http://cs.wikipedia.org/wiki/Soubor:Tenia_solium_scolex.jpg</a:t>
            </a:r>
          </a:p>
          <a:p>
            <a:pPr eaLnBrk="1" hangingPunct="1"/>
            <a:r>
              <a:rPr lang="cs-CZ" sz="1200"/>
              <a:t>Obr.6- http://cs.wikipedia.org/wiki/Soubor:White_Stork_(Ciconia_ciconia).jpg</a:t>
            </a:r>
          </a:p>
          <a:p>
            <a:pPr eaLnBrk="1" hangingPunct="1"/>
            <a:r>
              <a:rPr lang="cs-CZ" sz="1200"/>
              <a:t>Obr.7- http://cs.wikipedia.org/wiki/Soubor:Araneus_diadematus_(aka).jpg</a:t>
            </a:r>
          </a:p>
          <a:p>
            <a:pPr eaLnBrk="1" hangingPunct="1"/>
            <a:r>
              <a:rPr lang="cs-CZ" sz="1200"/>
              <a:t>Obr.8- http://cs.wikipedia.org/wiki/Soubor:Afra_013.jpg</a:t>
            </a:r>
          </a:p>
          <a:p>
            <a:pPr eaLnBrk="1" hangingPunct="1"/>
            <a:r>
              <a:rPr lang="cs-CZ" sz="1200"/>
              <a:t>Obr.9 -http://www.biolib.cz/cz/taxonimage/id115624/?taxonid=1&amp;type=1</a:t>
            </a:r>
          </a:p>
          <a:p>
            <a:pPr eaLnBrk="1" hangingPunct="1"/>
            <a:r>
              <a:rPr lang="cs-CZ" sz="1200"/>
              <a:t>Obr.10- http://cs.wikipedia.org/wiki/Soubor:Simple_photosynthesis_overview_cs.png</a:t>
            </a:r>
          </a:p>
          <a:p>
            <a:pPr eaLnBrk="1" hangingPunct="1"/>
            <a:r>
              <a:rPr lang="cs-CZ" sz="1200"/>
              <a:t>Obr.11-http://cs.wikipedia.org/wiki/Soubor:Rhizocarpon_geographicum_on_quartz.jpg</a:t>
            </a:r>
          </a:p>
          <a:p>
            <a:pPr eaLnBrk="1" hangingPunct="1"/>
            <a:r>
              <a:rPr lang="cs-CZ" sz="1200"/>
              <a:t> obr.12-http://cs.wikipedia.org/wiki/Soubor:Leknin2.jpg</a:t>
            </a:r>
          </a:p>
          <a:p>
            <a:pPr eaLnBrk="1" hangingPunct="1"/>
            <a:r>
              <a:rPr lang="cs-CZ" sz="1200"/>
              <a:t> obr.13-http://cs.wikipedia.org/wiki/Soubor:Kaktusy_echinocactus_cinnabarinus.jpg</a:t>
            </a:r>
          </a:p>
          <a:p>
            <a:pPr eaLnBrk="1" hangingPunct="1"/>
            <a:r>
              <a:rPr lang="cs-CZ" sz="1200"/>
              <a:t>Obr.14-http://cs.wikipedia.org/wiki/Soubor:Drosera-rotundifolia.jpg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269</Words>
  <Application>Microsoft Office PowerPoint</Application>
  <PresentationFormat>Předvádění na obrazovce (4:3)</PresentationFormat>
  <Paragraphs>125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VY_52_INOVACE_19_Ekosystém- životní projevy</vt:lpstr>
      <vt:lpstr>ŘAZENÍ ORGANIZMŮ: přiřaď čísla k písmenům</vt:lpstr>
      <vt:lpstr>Výživa organizmů:</vt:lpstr>
      <vt:lpstr>Získávání živin pro výrobu energie:</vt:lpstr>
      <vt:lpstr>Dýchání organizmů: přiřaď správnou odpověď </vt:lpstr>
      <vt:lpstr>Rozmnožování: přiřaď správnou odpověď</vt:lpstr>
      <vt:lpstr>Vývin: rozděl organizmy do skupin</vt:lpstr>
      <vt:lpstr>Vnímavost, dráždivost: vysvětli reakci</vt:lpstr>
      <vt:lpstr>Přizpůsobení prostředí: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EU-05.02.29</dc:title>
  <dc:creator>Hercík</dc:creator>
  <cp:lastModifiedBy>Hercíková</cp:lastModifiedBy>
  <cp:revision>25</cp:revision>
  <dcterms:created xsi:type="dcterms:W3CDTF">2011-02-06T17:36:17Z</dcterms:created>
  <dcterms:modified xsi:type="dcterms:W3CDTF">2011-06-29T18:47:16Z</dcterms:modified>
</cp:coreProperties>
</file>