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5" d="100"/>
          <a:sy n="95" d="100"/>
        </p:scale>
        <p:origin x="-44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AB712-FB5A-4FBC-84F3-207BC6B2B924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26A9B-DB38-494B-BE78-DF0357D280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AB712-FB5A-4FBC-84F3-207BC6B2B924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26A9B-DB38-494B-BE78-DF0357D280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AB712-FB5A-4FBC-84F3-207BC6B2B924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26A9B-DB38-494B-BE78-DF0357D280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AB712-FB5A-4FBC-84F3-207BC6B2B924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26A9B-DB38-494B-BE78-DF0357D280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AB712-FB5A-4FBC-84F3-207BC6B2B924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26A9B-DB38-494B-BE78-DF0357D280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AB712-FB5A-4FBC-84F3-207BC6B2B924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26A9B-DB38-494B-BE78-DF0357D280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AB712-FB5A-4FBC-84F3-207BC6B2B924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26A9B-DB38-494B-BE78-DF0357D280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AB712-FB5A-4FBC-84F3-207BC6B2B924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26A9B-DB38-494B-BE78-DF0357D280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AB712-FB5A-4FBC-84F3-207BC6B2B924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26A9B-DB38-494B-BE78-DF0357D280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AB712-FB5A-4FBC-84F3-207BC6B2B924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26A9B-DB38-494B-BE78-DF0357D280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AB712-FB5A-4FBC-84F3-207BC6B2B924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26A9B-DB38-494B-BE78-DF0357D280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7AB712-FB5A-4FBC-84F3-207BC6B2B924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26A9B-DB38-494B-BE78-DF0357D2806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827585" y="1484784"/>
          <a:ext cx="7680852" cy="4352261"/>
        </p:xfrm>
        <a:graphic>
          <a:graphicData uri="http://schemas.openxmlformats.org/drawingml/2006/table">
            <a:tbl>
              <a:tblPr/>
              <a:tblGrid>
                <a:gridCol w="1981061"/>
                <a:gridCol w="5699791"/>
              </a:tblGrid>
              <a:tr h="28083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Times New Roman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Calibri"/>
                          <a:cs typeface="Times New Roman"/>
                        </a:rPr>
                        <a:t>Základní škola praktická Rožnov pod Radhoštěm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8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Times New Roman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Calibri"/>
                          <a:ea typeface="Calibri"/>
                          <a:cs typeface="Times New Roman"/>
                        </a:rPr>
                        <a:t>CZ.1.07/1.4.00/21.3751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8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latin typeface="Times New Roman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Calibri"/>
                          <a:ea typeface="Calibri"/>
                          <a:cs typeface="Times New Roman"/>
                        </a:rPr>
                        <a:t>VY_32_INOVACE_1_39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8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latin typeface="Times New Roman"/>
                          <a:ea typeface="Calibri"/>
                          <a:cs typeface="Times New Roman"/>
                        </a:rPr>
                        <a:t>Autor</a:t>
                      </a:r>
                      <a:endParaRPr lang="cs-CZ" sz="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Calibri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1200" baseline="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baseline="0" dirty="0" err="1" smtClean="0">
                          <a:latin typeface="Calibri"/>
                          <a:ea typeface="Calibri"/>
                          <a:cs typeface="Times New Roman"/>
                        </a:rPr>
                        <a:t>Tatiana</a:t>
                      </a:r>
                      <a:r>
                        <a:rPr lang="cs-CZ" sz="1200" baseline="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baseline="0" dirty="0" err="1" smtClean="0">
                          <a:latin typeface="Calibri"/>
                          <a:ea typeface="Calibri"/>
                          <a:cs typeface="Times New Roman"/>
                        </a:rPr>
                        <a:t>Zezulčíková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8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latin typeface="Times New Roman"/>
                          <a:ea typeface="Calibri"/>
                          <a:cs typeface="Times New Roman"/>
                        </a:rPr>
                        <a:t>Název</a:t>
                      </a:r>
                      <a:endParaRPr lang="cs-CZ" sz="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Calibri"/>
                          <a:ea typeface="Calibri"/>
                          <a:cs typeface="Times New Roman"/>
                        </a:rPr>
                        <a:t>Rozlišování základních </a:t>
                      </a:r>
                      <a:r>
                        <a:rPr lang="cs-CZ" sz="1200" baseline="0" dirty="0" smtClean="0">
                          <a:latin typeface="Calibri"/>
                          <a:ea typeface="Calibri"/>
                          <a:cs typeface="Times New Roman"/>
                        </a:rPr>
                        <a:t> geometrických tvarů – III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8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latin typeface="Times New Roman"/>
                          <a:ea typeface="Calibri"/>
                          <a:cs typeface="Times New Roman"/>
                        </a:rPr>
                        <a:t>Datum (období)</a:t>
                      </a:r>
                      <a:endParaRPr lang="cs-CZ" sz="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Calibri"/>
                          <a:ea typeface="Calibri"/>
                          <a:cs typeface="Times New Roman"/>
                        </a:rPr>
                        <a:t>Leden</a:t>
                      </a:r>
                      <a:r>
                        <a:rPr lang="cs-CZ" sz="1200" baseline="0" dirty="0" smtClean="0">
                          <a:latin typeface="Calibri"/>
                          <a:ea typeface="Calibri"/>
                          <a:cs typeface="Times New Roman"/>
                        </a:rPr>
                        <a:t> 2013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6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Calibri"/>
                          <a:ea typeface="Calibri"/>
                          <a:cs typeface="Times New Roman"/>
                        </a:rPr>
                        <a:t>8.</a:t>
                      </a:r>
                      <a:r>
                        <a:rPr lang="cs-CZ" sz="1200" baseline="0" dirty="0" smtClean="0">
                          <a:latin typeface="Calibri"/>
                          <a:ea typeface="Calibri"/>
                          <a:cs typeface="Times New Roman"/>
                        </a:rPr>
                        <a:t> ročník ZŠ speciální, středně těžké </a:t>
                      </a:r>
                      <a:r>
                        <a:rPr lang="cs-CZ" sz="1200" dirty="0" smtClean="0">
                          <a:latin typeface="Calibri"/>
                          <a:ea typeface="Calibri"/>
                          <a:cs typeface="Times New Roman"/>
                        </a:rPr>
                        <a:t>mentální postižení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166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latin typeface="Times New Roman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latin typeface="Calibri"/>
                          <a:ea typeface="Calibri"/>
                          <a:cs typeface="Times New Roman"/>
                        </a:rPr>
                        <a:t>Matematika a její aplikace_Počty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849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Times New Roman"/>
                          <a:ea typeface="Calibri"/>
                          <a:cs typeface="Times New Roman"/>
                        </a:rPr>
                        <a:t>Anotace</a:t>
                      </a:r>
                      <a:endParaRPr lang="cs-CZ" sz="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Calibri"/>
                          <a:ea typeface="Calibri"/>
                          <a:cs typeface="Times New Roman"/>
                        </a:rPr>
                        <a:t>Výukový materiál vede</a:t>
                      </a:r>
                      <a:r>
                        <a:rPr lang="cs-CZ" sz="1200" baseline="0" dirty="0" smtClean="0">
                          <a:latin typeface="Calibri"/>
                          <a:ea typeface="Calibri"/>
                          <a:cs typeface="Times New Roman"/>
                        </a:rPr>
                        <a:t> žáky k pochopení matematických představ  - rozlišování základních geometrických tvarů – </a:t>
                      </a:r>
                      <a:r>
                        <a:rPr lang="cs-CZ" sz="1200" b="1" baseline="0" dirty="0" smtClean="0">
                          <a:latin typeface="Calibri"/>
                          <a:ea typeface="Calibri"/>
                          <a:cs typeface="Times New Roman"/>
                        </a:rPr>
                        <a:t>III</a:t>
                      </a:r>
                      <a:r>
                        <a:rPr lang="cs-CZ" sz="1200" baseline="0" dirty="0" smtClean="0">
                          <a:latin typeface="Calibri"/>
                          <a:ea typeface="Calibri"/>
                          <a:cs typeface="Times New Roman"/>
                        </a:rPr>
                        <a:t>.  Materiál slouží k opakování a procvičování učiva, je vhodný pro práci skupinovou i pro práci individuální.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baseline="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-13216"/>
            <a:ext cx="18473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314950" algn="l"/>
              </a:tabLst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1025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342901"/>
            <a:ext cx="8640960" cy="935831"/>
          </a:xfrm>
          <a:prstGeom prst="rect">
            <a:avLst/>
          </a:prstGeom>
          <a:noFill/>
        </p:spPr>
      </p:pic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0" y="1265515"/>
            <a:ext cx="18473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314950" algn="l"/>
              </a:tabLst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60648"/>
            <a:ext cx="30665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1. Obtáhni tvary pastelkou.</a:t>
            </a:r>
            <a:endParaRPr lang="cs-CZ" u="sng" dirty="0"/>
          </a:p>
        </p:txBody>
      </p:sp>
      <p:sp>
        <p:nvSpPr>
          <p:cNvPr id="3" name="Obdélník 2"/>
          <p:cNvSpPr/>
          <p:nvPr/>
        </p:nvSpPr>
        <p:spPr>
          <a:xfrm>
            <a:off x="683568" y="1052736"/>
            <a:ext cx="914400" cy="9144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Elipsa 3"/>
          <p:cNvSpPr/>
          <p:nvPr/>
        </p:nvSpPr>
        <p:spPr>
          <a:xfrm>
            <a:off x="2771800" y="1124744"/>
            <a:ext cx="914400" cy="9144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4788024" y="1052736"/>
            <a:ext cx="1060704" cy="914400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444208" y="980728"/>
            <a:ext cx="1800200" cy="9144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7164288" y="5301208"/>
            <a:ext cx="914400" cy="9144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2699792" y="3861048"/>
            <a:ext cx="914400" cy="9144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755576" y="2492896"/>
            <a:ext cx="914400" cy="9144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Rovnoramenný trojúhelník 9"/>
          <p:cNvSpPr/>
          <p:nvPr/>
        </p:nvSpPr>
        <p:spPr>
          <a:xfrm>
            <a:off x="7020272" y="2348880"/>
            <a:ext cx="1060704" cy="914400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Rovnoramenný trojúhelník 10"/>
          <p:cNvSpPr/>
          <p:nvPr/>
        </p:nvSpPr>
        <p:spPr>
          <a:xfrm>
            <a:off x="5220072" y="5229200"/>
            <a:ext cx="1060704" cy="914400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Rovnoramenný trojúhelník 11"/>
          <p:cNvSpPr/>
          <p:nvPr/>
        </p:nvSpPr>
        <p:spPr>
          <a:xfrm>
            <a:off x="683568" y="3933056"/>
            <a:ext cx="1060704" cy="914400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236296" y="4005064"/>
            <a:ext cx="914400" cy="9144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203848" y="5301208"/>
            <a:ext cx="914400" cy="9144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932040" y="2420888"/>
            <a:ext cx="914400" cy="9144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499992" y="4005064"/>
            <a:ext cx="1800200" cy="9144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11560" y="5301208"/>
            <a:ext cx="1800200" cy="9144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2339752" y="2492896"/>
            <a:ext cx="1800200" cy="9144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332656"/>
            <a:ext cx="60476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2. Spočítej, kolik je čtverců, kruhů, obdélníků a trojúhelníků.</a:t>
            </a:r>
            <a:endParaRPr lang="cs-CZ" u="sng" dirty="0"/>
          </a:p>
        </p:txBody>
      </p:sp>
      <p:sp>
        <p:nvSpPr>
          <p:cNvPr id="3" name="Elipsa 2"/>
          <p:cNvSpPr/>
          <p:nvPr/>
        </p:nvSpPr>
        <p:spPr>
          <a:xfrm>
            <a:off x="683568" y="908720"/>
            <a:ext cx="504056" cy="482352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Rovnoramenný trojúhelník 3"/>
          <p:cNvSpPr/>
          <p:nvPr/>
        </p:nvSpPr>
        <p:spPr>
          <a:xfrm>
            <a:off x="6084168" y="1988840"/>
            <a:ext cx="1060704" cy="914400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444208" y="980728"/>
            <a:ext cx="576064" cy="55436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3923928" y="3140968"/>
            <a:ext cx="1296144" cy="1202432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1043608" y="2708920"/>
            <a:ext cx="914400" cy="9144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3203848" y="1124744"/>
            <a:ext cx="914400" cy="9144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7740352" y="3068960"/>
            <a:ext cx="720080" cy="69837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Rovnoramenný trojúhelník 10"/>
          <p:cNvSpPr/>
          <p:nvPr/>
        </p:nvSpPr>
        <p:spPr>
          <a:xfrm>
            <a:off x="683568" y="3501008"/>
            <a:ext cx="1060704" cy="914400"/>
          </a:xfrm>
          <a:prstGeom prst="triangle">
            <a:avLst>
              <a:gd name="adj" fmla="val 0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Rovnoramenný trojúhelník 12"/>
          <p:cNvSpPr/>
          <p:nvPr/>
        </p:nvSpPr>
        <p:spPr>
          <a:xfrm>
            <a:off x="4499992" y="980728"/>
            <a:ext cx="1440160" cy="720080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Rovnoramenný trojúhelník 13"/>
          <p:cNvSpPr/>
          <p:nvPr/>
        </p:nvSpPr>
        <p:spPr>
          <a:xfrm rot="17529871">
            <a:off x="3275232" y="2084313"/>
            <a:ext cx="732730" cy="914400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 rot="5400000">
            <a:off x="1788840" y="1603648"/>
            <a:ext cx="1440160" cy="48235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95536" y="1628800"/>
            <a:ext cx="1512168" cy="69837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 rot="16200000">
            <a:off x="6757392" y="1531640"/>
            <a:ext cx="2016224" cy="33833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508104" y="3356992"/>
            <a:ext cx="2016224" cy="69837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644008" y="1916832"/>
            <a:ext cx="1080120" cy="98640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2339752" y="3068960"/>
            <a:ext cx="1296144" cy="12024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683568" y="4869160"/>
            <a:ext cx="8667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čtverce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83568" y="5229200"/>
            <a:ext cx="13814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trojúhelníky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83568" y="5589240"/>
            <a:ext cx="8565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kruhy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83568" y="5949280"/>
            <a:ext cx="1245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obdélníky</a:t>
            </a:r>
            <a:endParaRPr lang="cs-CZ" dirty="0"/>
          </a:p>
        </p:txBody>
      </p:sp>
      <p:cxnSp>
        <p:nvCxnSpPr>
          <p:cNvPr id="26" name="Přímá spojovací čára 25"/>
          <p:cNvCxnSpPr/>
          <p:nvPr/>
        </p:nvCxnSpPr>
        <p:spPr>
          <a:xfrm>
            <a:off x="2123728" y="5157192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2123728" y="5517232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2123728" y="5877272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>
            <a:off x="2123728" y="6237312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Obdélník 31"/>
          <p:cNvSpPr/>
          <p:nvPr/>
        </p:nvSpPr>
        <p:spPr>
          <a:xfrm rot="16200000">
            <a:off x="6912260" y="5337212"/>
            <a:ext cx="2016224" cy="21602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4644008" y="4653136"/>
            <a:ext cx="1440160" cy="12744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Rovnoramenný trojúhelník 33"/>
          <p:cNvSpPr/>
          <p:nvPr/>
        </p:nvSpPr>
        <p:spPr>
          <a:xfrm rot="10800000">
            <a:off x="6372200" y="4365104"/>
            <a:ext cx="1080120" cy="2016224"/>
          </a:xfrm>
          <a:prstGeom prst="triangle">
            <a:avLst>
              <a:gd name="adj" fmla="val 50947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88569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3. Kolik je červených kruhů, modrých obdélníků, zelených trojúhelníků a žlutých čtverců?</a:t>
            </a:r>
            <a:endParaRPr lang="cs-CZ" u="sng" dirty="0"/>
          </a:p>
        </p:txBody>
      </p:sp>
      <p:sp>
        <p:nvSpPr>
          <p:cNvPr id="3" name="Elipsa 2"/>
          <p:cNvSpPr/>
          <p:nvPr/>
        </p:nvSpPr>
        <p:spPr>
          <a:xfrm>
            <a:off x="683568" y="908720"/>
            <a:ext cx="504056" cy="48235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Rovnoramenný trojúhelník 3"/>
          <p:cNvSpPr/>
          <p:nvPr/>
        </p:nvSpPr>
        <p:spPr>
          <a:xfrm>
            <a:off x="6084168" y="1988840"/>
            <a:ext cx="1060704" cy="914400"/>
          </a:xfrm>
          <a:prstGeom prst="triangl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444208" y="980728"/>
            <a:ext cx="576064" cy="55436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3923928" y="3140968"/>
            <a:ext cx="1296144" cy="1202432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1043608" y="2708920"/>
            <a:ext cx="914400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3203848" y="1124744"/>
            <a:ext cx="914400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7740352" y="3068960"/>
            <a:ext cx="720080" cy="69837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Rovnoramenný trojúhelník 10"/>
          <p:cNvSpPr/>
          <p:nvPr/>
        </p:nvSpPr>
        <p:spPr>
          <a:xfrm>
            <a:off x="683568" y="3501008"/>
            <a:ext cx="1060704" cy="914400"/>
          </a:xfrm>
          <a:prstGeom prst="triangle">
            <a:avLst>
              <a:gd name="adj" fmla="val 0"/>
            </a:avLst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Rovnoramenný trojúhelník 12"/>
          <p:cNvSpPr/>
          <p:nvPr/>
        </p:nvSpPr>
        <p:spPr>
          <a:xfrm>
            <a:off x="4499992" y="980728"/>
            <a:ext cx="1440160" cy="720080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Rovnoramenný trojúhelník 13"/>
          <p:cNvSpPr/>
          <p:nvPr/>
        </p:nvSpPr>
        <p:spPr>
          <a:xfrm rot="17529871">
            <a:off x="3275232" y="2084313"/>
            <a:ext cx="732730" cy="914400"/>
          </a:xfrm>
          <a:prstGeom prst="triangl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 rot="5400000">
            <a:off x="1788840" y="1603648"/>
            <a:ext cx="1440160" cy="482352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95536" y="1628800"/>
            <a:ext cx="1512168" cy="698376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 rot="16200000">
            <a:off x="6757392" y="1531640"/>
            <a:ext cx="2016224" cy="338336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508104" y="3356992"/>
            <a:ext cx="2016224" cy="69837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644008" y="1916832"/>
            <a:ext cx="1080120" cy="986408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2339752" y="3068960"/>
            <a:ext cx="1296144" cy="120243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683568" y="4869160"/>
            <a:ext cx="8667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čtverce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83568" y="5229200"/>
            <a:ext cx="13814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trojúhelníky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83568" y="5589240"/>
            <a:ext cx="8565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kruhy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83568" y="5949280"/>
            <a:ext cx="1245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obdélníky</a:t>
            </a:r>
            <a:endParaRPr lang="cs-CZ" dirty="0"/>
          </a:p>
        </p:txBody>
      </p:sp>
      <p:cxnSp>
        <p:nvCxnSpPr>
          <p:cNvPr id="26" name="Přímá spojovací čára 25"/>
          <p:cNvCxnSpPr/>
          <p:nvPr/>
        </p:nvCxnSpPr>
        <p:spPr>
          <a:xfrm>
            <a:off x="2123728" y="5157192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2123728" y="5517232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2123728" y="5877272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>
            <a:off x="2123728" y="6237312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Obdélník 31"/>
          <p:cNvSpPr/>
          <p:nvPr/>
        </p:nvSpPr>
        <p:spPr>
          <a:xfrm rot="16200000">
            <a:off x="6912260" y="5337212"/>
            <a:ext cx="2016224" cy="216024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4644008" y="4653136"/>
            <a:ext cx="1440160" cy="1274440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Rovnoramenný trojúhelník 33"/>
          <p:cNvSpPr/>
          <p:nvPr/>
        </p:nvSpPr>
        <p:spPr>
          <a:xfrm rot="10800000">
            <a:off x="6372200" y="4365104"/>
            <a:ext cx="1080120" cy="2016224"/>
          </a:xfrm>
          <a:prstGeom prst="triangle">
            <a:avLst>
              <a:gd name="adj" fmla="val 50947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1907704" y="4869160"/>
            <a:ext cx="288032" cy="266328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Rovnoramenný trojúhelník 35"/>
          <p:cNvSpPr/>
          <p:nvPr/>
        </p:nvSpPr>
        <p:spPr>
          <a:xfrm>
            <a:off x="1907704" y="5229200"/>
            <a:ext cx="360040" cy="288032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Elipsa 36"/>
          <p:cNvSpPr/>
          <p:nvPr/>
        </p:nvSpPr>
        <p:spPr>
          <a:xfrm>
            <a:off x="1907704" y="5661248"/>
            <a:ext cx="360040" cy="33833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1907704" y="6093296"/>
            <a:ext cx="432048" cy="216024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60648"/>
            <a:ext cx="33483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4. Spoj tvary, které k sobě patří.</a:t>
            </a:r>
            <a:endParaRPr lang="cs-CZ" u="sng" dirty="0"/>
          </a:p>
        </p:txBody>
      </p:sp>
      <p:sp>
        <p:nvSpPr>
          <p:cNvPr id="3" name="Obdélník 2"/>
          <p:cNvSpPr/>
          <p:nvPr/>
        </p:nvSpPr>
        <p:spPr>
          <a:xfrm>
            <a:off x="6228184" y="3068960"/>
            <a:ext cx="1224136" cy="108012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Elipsa 3"/>
          <p:cNvSpPr/>
          <p:nvPr/>
        </p:nvSpPr>
        <p:spPr>
          <a:xfrm>
            <a:off x="1187624" y="3068960"/>
            <a:ext cx="914400" cy="914400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1043608" y="2060848"/>
            <a:ext cx="1224136" cy="864096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55576" y="4437112"/>
            <a:ext cx="1800200" cy="77038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6516216" y="3284984"/>
            <a:ext cx="648072" cy="62636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Rovnoramenný trojúhelník 8"/>
          <p:cNvSpPr/>
          <p:nvPr/>
        </p:nvSpPr>
        <p:spPr>
          <a:xfrm>
            <a:off x="1331640" y="4581128"/>
            <a:ext cx="648072" cy="504056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1043608" y="3140968"/>
            <a:ext cx="1152128" cy="108012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331640" y="3501008"/>
            <a:ext cx="504056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 rot="16200000">
            <a:off x="1439652" y="2456892"/>
            <a:ext cx="432048" cy="21602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Rovnoramenný trojúhelník 13"/>
          <p:cNvSpPr/>
          <p:nvPr/>
        </p:nvSpPr>
        <p:spPr>
          <a:xfrm>
            <a:off x="1043608" y="5301208"/>
            <a:ext cx="1224136" cy="1008112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1403648" y="5733256"/>
            <a:ext cx="432048" cy="41034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043608" y="764704"/>
            <a:ext cx="1224136" cy="108012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1331640" y="980728"/>
            <a:ext cx="648072" cy="62636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Rovnoramenný trojúhelník 17"/>
          <p:cNvSpPr/>
          <p:nvPr/>
        </p:nvSpPr>
        <p:spPr>
          <a:xfrm>
            <a:off x="6156176" y="4293096"/>
            <a:ext cx="1224136" cy="864096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 rot="16200000">
            <a:off x="6552220" y="4689140"/>
            <a:ext cx="432048" cy="21602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6228184" y="692696"/>
            <a:ext cx="1152128" cy="108012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6516216" y="1052736"/>
            <a:ext cx="504056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5868144" y="5517232"/>
            <a:ext cx="1800200" cy="77038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Rovnoramenný trojúhelník 23"/>
          <p:cNvSpPr/>
          <p:nvPr/>
        </p:nvSpPr>
        <p:spPr>
          <a:xfrm>
            <a:off x="6444208" y="5661248"/>
            <a:ext cx="648072" cy="504056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Rovnoramenný trojúhelník 24"/>
          <p:cNvSpPr/>
          <p:nvPr/>
        </p:nvSpPr>
        <p:spPr>
          <a:xfrm>
            <a:off x="6228184" y="1916832"/>
            <a:ext cx="1224136" cy="1008112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6588224" y="2348880"/>
            <a:ext cx="432048" cy="41034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88640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5</a:t>
            </a:r>
            <a:r>
              <a:rPr lang="cs-CZ" u="sng" dirty="0" smtClean="0"/>
              <a:t>. Najdi tvar, který do řady nepatří a škrtni jej. </a:t>
            </a:r>
            <a:endParaRPr lang="cs-CZ" u="sng" dirty="0"/>
          </a:p>
        </p:txBody>
      </p:sp>
      <p:sp>
        <p:nvSpPr>
          <p:cNvPr id="3" name="Obdélník 2"/>
          <p:cNvSpPr/>
          <p:nvPr/>
        </p:nvSpPr>
        <p:spPr>
          <a:xfrm>
            <a:off x="683568" y="908720"/>
            <a:ext cx="914400" cy="914400"/>
          </a:xfrm>
          <a:prstGeom prst="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Elipsa 3"/>
          <p:cNvSpPr/>
          <p:nvPr/>
        </p:nvSpPr>
        <p:spPr>
          <a:xfrm>
            <a:off x="683568" y="2204864"/>
            <a:ext cx="914400" cy="91440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67544" y="3717032"/>
            <a:ext cx="1584176" cy="842392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683568" y="5157192"/>
            <a:ext cx="1060704" cy="914400"/>
          </a:xfrm>
          <a:prstGeom prst="triangl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627784" y="1196752"/>
            <a:ext cx="504056" cy="482352"/>
          </a:xfrm>
          <a:prstGeom prst="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283968" y="3645024"/>
            <a:ext cx="914400" cy="91440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436096" y="908720"/>
            <a:ext cx="936104" cy="936104"/>
          </a:xfrm>
          <a:prstGeom prst="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524328" y="1268760"/>
            <a:ext cx="288032" cy="338336"/>
          </a:xfrm>
          <a:prstGeom prst="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483768" y="5373216"/>
            <a:ext cx="720080" cy="698376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4067944" y="1196752"/>
            <a:ext cx="576064" cy="554360"/>
          </a:xfrm>
          <a:prstGeom prst="ellipse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7236296" y="2204864"/>
            <a:ext cx="864096" cy="84239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5796136" y="2492896"/>
            <a:ext cx="360040" cy="338336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2267744" y="2132856"/>
            <a:ext cx="1224136" cy="108012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868144" y="3717032"/>
            <a:ext cx="360040" cy="842392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339752" y="4149080"/>
            <a:ext cx="1584176" cy="410344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020272" y="3861048"/>
            <a:ext cx="1296144" cy="698376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Rovnoramenný trojúhelník 18"/>
          <p:cNvSpPr/>
          <p:nvPr/>
        </p:nvSpPr>
        <p:spPr>
          <a:xfrm>
            <a:off x="7308304" y="5661248"/>
            <a:ext cx="1080120" cy="266328"/>
          </a:xfrm>
          <a:prstGeom prst="triangl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Rovnoramenný trojúhelník 19"/>
          <p:cNvSpPr/>
          <p:nvPr/>
        </p:nvSpPr>
        <p:spPr>
          <a:xfrm>
            <a:off x="5652120" y="5301208"/>
            <a:ext cx="1008112" cy="698376"/>
          </a:xfrm>
          <a:prstGeom prst="triangle">
            <a:avLst>
              <a:gd name="adj" fmla="val 0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Rovnoramenný trojúhelník 20"/>
          <p:cNvSpPr/>
          <p:nvPr/>
        </p:nvSpPr>
        <p:spPr>
          <a:xfrm rot="17952687">
            <a:off x="3763430" y="5097993"/>
            <a:ext cx="1060704" cy="914400"/>
          </a:xfrm>
          <a:prstGeom prst="triangl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Rovnoramenný trojúhelník 21"/>
          <p:cNvSpPr/>
          <p:nvPr/>
        </p:nvSpPr>
        <p:spPr>
          <a:xfrm>
            <a:off x="4139952" y="2420888"/>
            <a:ext cx="864096" cy="554360"/>
          </a:xfrm>
          <a:prstGeom prst="triangl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" name="Přímá spojovací čára 23"/>
          <p:cNvCxnSpPr/>
          <p:nvPr/>
        </p:nvCxnSpPr>
        <p:spPr>
          <a:xfrm>
            <a:off x="323528" y="2060848"/>
            <a:ext cx="82809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323528" y="3356992"/>
            <a:ext cx="82809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>
            <a:off x="395536" y="4941168"/>
            <a:ext cx="82809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76672"/>
            <a:ext cx="30665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1. Obtáhni tvary pastelkou.</a:t>
            </a:r>
            <a:endParaRPr lang="cs-CZ" u="sng" dirty="0"/>
          </a:p>
        </p:txBody>
      </p:sp>
      <p:sp>
        <p:nvSpPr>
          <p:cNvPr id="3" name="Obdélník 2"/>
          <p:cNvSpPr/>
          <p:nvPr/>
        </p:nvSpPr>
        <p:spPr>
          <a:xfrm>
            <a:off x="683568" y="1052736"/>
            <a:ext cx="914400" cy="91440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Elipsa 3"/>
          <p:cNvSpPr/>
          <p:nvPr/>
        </p:nvSpPr>
        <p:spPr>
          <a:xfrm>
            <a:off x="2771800" y="1124744"/>
            <a:ext cx="914400" cy="914400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4788024" y="1052736"/>
            <a:ext cx="1060704" cy="914400"/>
          </a:xfrm>
          <a:prstGeom prst="triangle">
            <a:avLst/>
          </a:prstGeom>
          <a:solidFill>
            <a:schemeClr val="bg1"/>
          </a:solidFill>
          <a:ln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444208" y="980728"/>
            <a:ext cx="1800200" cy="91440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7164288" y="5301208"/>
            <a:ext cx="914400" cy="914400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2699792" y="3861048"/>
            <a:ext cx="914400" cy="914400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755576" y="2492896"/>
            <a:ext cx="914400" cy="914400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Rovnoramenný trojúhelník 9"/>
          <p:cNvSpPr/>
          <p:nvPr/>
        </p:nvSpPr>
        <p:spPr>
          <a:xfrm>
            <a:off x="7020272" y="2348880"/>
            <a:ext cx="1060704" cy="914400"/>
          </a:xfrm>
          <a:prstGeom prst="triangle">
            <a:avLst/>
          </a:prstGeom>
          <a:solidFill>
            <a:schemeClr val="bg1"/>
          </a:solidFill>
          <a:ln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Rovnoramenný trojúhelník 10"/>
          <p:cNvSpPr/>
          <p:nvPr/>
        </p:nvSpPr>
        <p:spPr>
          <a:xfrm>
            <a:off x="5220072" y="5229200"/>
            <a:ext cx="1060704" cy="914400"/>
          </a:xfrm>
          <a:prstGeom prst="triangle">
            <a:avLst/>
          </a:prstGeom>
          <a:solidFill>
            <a:schemeClr val="bg1"/>
          </a:solidFill>
          <a:ln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Rovnoramenný trojúhelník 11"/>
          <p:cNvSpPr/>
          <p:nvPr/>
        </p:nvSpPr>
        <p:spPr>
          <a:xfrm>
            <a:off x="683568" y="3933056"/>
            <a:ext cx="1060704" cy="914400"/>
          </a:xfrm>
          <a:prstGeom prst="triangle">
            <a:avLst/>
          </a:prstGeom>
          <a:solidFill>
            <a:schemeClr val="bg1"/>
          </a:solidFill>
          <a:ln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236296" y="4005064"/>
            <a:ext cx="914400" cy="91440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203848" y="5301208"/>
            <a:ext cx="914400" cy="91440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932040" y="2420888"/>
            <a:ext cx="914400" cy="91440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499992" y="4005064"/>
            <a:ext cx="1800200" cy="91440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11560" y="5301208"/>
            <a:ext cx="1800200" cy="91440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2339752" y="2492896"/>
            <a:ext cx="1800200" cy="91440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323528" y="260648"/>
            <a:ext cx="9884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332656"/>
            <a:ext cx="60476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2. Spočítej, kolik je čtverců, kruhů, obdélníků a trojúhelníků.</a:t>
            </a:r>
            <a:endParaRPr lang="cs-CZ" u="sng" dirty="0"/>
          </a:p>
        </p:txBody>
      </p:sp>
      <p:sp>
        <p:nvSpPr>
          <p:cNvPr id="3" name="Elipsa 2"/>
          <p:cNvSpPr/>
          <p:nvPr/>
        </p:nvSpPr>
        <p:spPr>
          <a:xfrm>
            <a:off x="683568" y="908720"/>
            <a:ext cx="504056" cy="482352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Rovnoramenný trojúhelník 3"/>
          <p:cNvSpPr/>
          <p:nvPr/>
        </p:nvSpPr>
        <p:spPr>
          <a:xfrm>
            <a:off x="6084168" y="1988840"/>
            <a:ext cx="1060704" cy="914400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444208" y="980728"/>
            <a:ext cx="576064" cy="55436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3923928" y="3140968"/>
            <a:ext cx="1296144" cy="1202432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1043608" y="2708920"/>
            <a:ext cx="914400" cy="9144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3203848" y="1124744"/>
            <a:ext cx="914400" cy="9144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7740352" y="3068960"/>
            <a:ext cx="720080" cy="69837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Rovnoramenný trojúhelník 10"/>
          <p:cNvSpPr/>
          <p:nvPr/>
        </p:nvSpPr>
        <p:spPr>
          <a:xfrm>
            <a:off x="683568" y="3501008"/>
            <a:ext cx="1060704" cy="914400"/>
          </a:xfrm>
          <a:prstGeom prst="triangle">
            <a:avLst>
              <a:gd name="adj" fmla="val 0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Rovnoramenný trojúhelník 12"/>
          <p:cNvSpPr/>
          <p:nvPr/>
        </p:nvSpPr>
        <p:spPr>
          <a:xfrm>
            <a:off x="4499992" y="980728"/>
            <a:ext cx="1440160" cy="720080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Rovnoramenný trojúhelník 13"/>
          <p:cNvSpPr/>
          <p:nvPr/>
        </p:nvSpPr>
        <p:spPr>
          <a:xfrm rot="17529871">
            <a:off x="3275232" y="2084313"/>
            <a:ext cx="732730" cy="914400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 rot="5400000">
            <a:off x="1788840" y="1603648"/>
            <a:ext cx="1440160" cy="48235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95536" y="1628800"/>
            <a:ext cx="1512168" cy="69837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 rot="16200000">
            <a:off x="6757392" y="1531640"/>
            <a:ext cx="2016224" cy="33833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508104" y="3356992"/>
            <a:ext cx="2016224" cy="69837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644008" y="1916832"/>
            <a:ext cx="1080120" cy="98640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2339752" y="3068960"/>
            <a:ext cx="1296144" cy="12024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683568" y="4869160"/>
            <a:ext cx="8667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čtverce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83568" y="5229200"/>
            <a:ext cx="13814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trojúhelníky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83568" y="5589240"/>
            <a:ext cx="8565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kruhy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83568" y="5949280"/>
            <a:ext cx="1245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obdélníky</a:t>
            </a:r>
            <a:endParaRPr lang="cs-CZ" dirty="0"/>
          </a:p>
        </p:txBody>
      </p:sp>
      <p:cxnSp>
        <p:nvCxnSpPr>
          <p:cNvPr id="26" name="Přímá spojovací čára 25"/>
          <p:cNvCxnSpPr/>
          <p:nvPr/>
        </p:nvCxnSpPr>
        <p:spPr>
          <a:xfrm>
            <a:off x="2123728" y="5157192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2123728" y="5517232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2123728" y="5877272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>
            <a:off x="2123728" y="6237312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Obdélník 31"/>
          <p:cNvSpPr/>
          <p:nvPr/>
        </p:nvSpPr>
        <p:spPr>
          <a:xfrm rot="16200000">
            <a:off x="6912260" y="5337212"/>
            <a:ext cx="2016224" cy="21602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4644008" y="4653136"/>
            <a:ext cx="1440160" cy="12744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Rovnoramenný trojúhelník 33"/>
          <p:cNvSpPr/>
          <p:nvPr/>
        </p:nvSpPr>
        <p:spPr>
          <a:xfrm rot="10800000">
            <a:off x="6372200" y="4365104"/>
            <a:ext cx="1080120" cy="2016224"/>
          </a:xfrm>
          <a:prstGeom prst="triangle">
            <a:avLst>
              <a:gd name="adj" fmla="val 50947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TextovéPole 34"/>
          <p:cNvSpPr txBox="1"/>
          <p:nvPr/>
        </p:nvSpPr>
        <p:spPr>
          <a:xfrm>
            <a:off x="2195736" y="4797152"/>
            <a:ext cx="3016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2195736" y="5157192"/>
            <a:ext cx="4457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2195736" y="5589240"/>
            <a:ext cx="373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2195736" y="5949280"/>
            <a:ext cx="3016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88569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3. Kolik je červených kruhů, modrých obdélníků, zelených trojúhelníků a žlutých čtverců?</a:t>
            </a:r>
            <a:endParaRPr lang="cs-CZ" u="sng" dirty="0"/>
          </a:p>
        </p:txBody>
      </p:sp>
      <p:sp>
        <p:nvSpPr>
          <p:cNvPr id="3" name="Elipsa 2"/>
          <p:cNvSpPr/>
          <p:nvPr/>
        </p:nvSpPr>
        <p:spPr>
          <a:xfrm>
            <a:off x="683568" y="908720"/>
            <a:ext cx="504056" cy="48235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Rovnoramenný trojúhelník 3"/>
          <p:cNvSpPr/>
          <p:nvPr/>
        </p:nvSpPr>
        <p:spPr>
          <a:xfrm>
            <a:off x="6084168" y="1988840"/>
            <a:ext cx="1060704" cy="914400"/>
          </a:xfrm>
          <a:prstGeom prst="triangl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444208" y="980728"/>
            <a:ext cx="576064" cy="55436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3923928" y="3140968"/>
            <a:ext cx="1296144" cy="1202432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1043608" y="2708920"/>
            <a:ext cx="914400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3203848" y="1124744"/>
            <a:ext cx="914400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7740352" y="3068960"/>
            <a:ext cx="720080" cy="69837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Rovnoramenný trojúhelník 10"/>
          <p:cNvSpPr/>
          <p:nvPr/>
        </p:nvSpPr>
        <p:spPr>
          <a:xfrm>
            <a:off x="683568" y="3501008"/>
            <a:ext cx="1060704" cy="914400"/>
          </a:xfrm>
          <a:prstGeom prst="triangle">
            <a:avLst>
              <a:gd name="adj" fmla="val 0"/>
            </a:avLst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Rovnoramenný trojúhelník 12"/>
          <p:cNvSpPr/>
          <p:nvPr/>
        </p:nvSpPr>
        <p:spPr>
          <a:xfrm>
            <a:off x="4499992" y="980728"/>
            <a:ext cx="1440160" cy="720080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Rovnoramenný trojúhelník 13"/>
          <p:cNvSpPr/>
          <p:nvPr/>
        </p:nvSpPr>
        <p:spPr>
          <a:xfrm rot="17529871">
            <a:off x="3275232" y="2084313"/>
            <a:ext cx="732730" cy="914400"/>
          </a:xfrm>
          <a:prstGeom prst="triangl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 rot="5400000">
            <a:off x="1788840" y="1603648"/>
            <a:ext cx="1440160" cy="482352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95536" y="1628800"/>
            <a:ext cx="1512168" cy="698376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 rot="16200000">
            <a:off x="6757392" y="1531640"/>
            <a:ext cx="2016224" cy="338336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508104" y="3356992"/>
            <a:ext cx="2016224" cy="69837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644008" y="1916832"/>
            <a:ext cx="1080120" cy="986408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2339752" y="3068960"/>
            <a:ext cx="1296144" cy="120243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683568" y="4869160"/>
            <a:ext cx="8667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čtverce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83568" y="5229200"/>
            <a:ext cx="13814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trojúhelníky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83568" y="5589240"/>
            <a:ext cx="8565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kruhy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83568" y="5949280"/>
            <a:ext cx="1245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obdélníky</a:t>
            </a:r>
            <a:endParaRPr lang="cs-CZ" dirty="0"/>
          </a:p>
        </p:txBody>
      </p:sp>
      <p:cxnSp>
        <p:nvCxnSpPr>
          <p:cNvPr id="26" name="Přímá spojovací čára 25"/>
          <p:cNvCxnSpPr/>
          <p:nvPr/>
        </p:nvCxnSpPr>
        <p:spPr>
          <a:xfrm>
            <a:off x="2123728" y="5157192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2123728" y="5517232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2123728" y="5877272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>
            <a:off x="2123728" y="6237312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Obdélník 31"/>
          <p:cNvSpPr/>
          <p:nvPr/>
        </p:nvSpPr>
        <p:spPr>
          <a:xfrm rot="16200000">
            <a:off x="6912260" y="5337212"/>
            <a:ext cx="2016224" cy="216024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4644008" y="4653136"/>
            <a:ext cx="1440160" cy="1274440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Rovnoramenný trojúhelník 33"/>
          <p:cNvSpPr/>
          <p:nvPr/>
        </p:nvSpPr>
        <p:spPr>
          <a:xfrm rot="10800000">
            <a:off x="6372200" y="4365104"/>
            <a:ext cx="1080120" cy="2016224"/>
          </a:xfrm>
          <a:prstGeom prst="triangle">
            <a:avLst>
              <a:gd name="adj" fmla="val 50947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1907704" y="4869160"/>
            <a:ext cx="288032" cy="266328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Rovnoramenný trojúhelník 35"/>
          <p:cNvSpPr/>
          <p:nvPr/>
        </p:nvSpPr>
        <p:spPr>
          <a:xfrm>
            <a:off x="1907704" y="5229200"/>
            <a:ext cx="360040" cy="288032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Elipsa 36"/>
          <p:cNvSpPr/>
          <p:nvPr/>
        </p:nvSpPr>
        <p:spPr>
          <a:xfrm>
            <a:off x="1907704" y="5661248"/>
            <a:ext cx="360040" cy="33833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1907704" y="6093296"/>
            <a:ext cx="432048" cy="216024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TextovéPole 38"/>
          <p:cNvSpPr txBox="1"/>
          <p:nvPr/>
        </p:nvSpPr>
        <p:spPr>
          <a:xfrm>
            <a:off x="2627784" y="5517232"/>
            <a:ext cx="3016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2627784" y="4725144"/>
            <a:ext cx="373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2627784" y="5157192"/>
            <a:ext cx="4457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2627784" y="5877272"/>
            <a:ext cx="5177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60648"/>
            <a:ext cx="33483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4. Spoj tvary, které k sobě patří.</a:t>
            </a:r>
            <a:endParaRPr lang="cs-CZ" u="sng" dirty="0"/>
          </a:p>
        </p:txBody>
      </p:sp>
      <p:sp>
        <p:nvSpPr>
          <p:cNvPr id="3" name="Obdélník 2"/>
          <p:cNvSpPr/>
          <p:nvPr/>
        </p:nvSpPr>
        <p:spPr>
          <a:xfrm>
            <a:off x="6228184" y="3068960"/>
            <a:ext cx="1224136" cy="108012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Elipsa 3"/>
          <p:cNvSpPr/>
          <p:nvPr/>
        </p:nvSpPr>
        <p:spPr>
          <a:xfrm>
            <a:off x="1187624" y="3068960"/>
            <a:ext cx="914400" cy="914400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1043608" y="2060848"/>
            <a:ext cx="1224136" cy="864096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55576" y="4437112"/>
            <a:ext cx="1800200" cy="77038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6516216" y="3284984"/>
            <a:ext cx="648072" cy="62636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Rovnoramenný trojúhelník 8"/>
          <p:cNvSpPr/>
          <p:nvPr/>
        </p:nvSpPr>
        <p:spPr>
          <a:xfrm>
            <a:off x="1331640" y="4581128"/>
            <a:ext cx="648072" cy="504056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1043608" y="3140968"/>
            <a:ext cx="1152128" cy="108012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331640" y="3501008"/>
            <a:ext cx="504056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 rot="16200000">
            <a:off x="1439652" y="2456892"/>
            <a:ext cx="432048" cy="21602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Rovnoramenný trojúhelník 13"/>
          <p:cNvSpPr/>
          <p:nvPr/>
        </p:nvSpPr>
        <p:spPr>
          <a:xfrm>
            <a:off x="1043608" y="5301208"/>
            <a:ext cx="1224136" cy="1008112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1403648" y="5733256"/>
            <a:ext cx="432048" cy="41034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043608" y="764704"/>
            <a:ext cx="1224136" cy="108012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1331640" y="980728"/>
            <a:ext cx="648072" cy="62636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Rovnoramenný trojúhelník 17"/>
          <p:cNvSpPr/>
          <p:nvPr/>
        </p:nvSpPr>
        <p:spPr>
          <a:xfrm>
            <a:off x="6156176" y="4293096"/>
            <a:ext cx="1224136" cy="864096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 rot="16200000">
            <a:off x="6552220" y="4689140"/>
            <a:ext cx="432048" cy="21602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6228184" y="692696"/>
            <a:ext cx="1152128" cy="108012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6516216" y="1052736"/>
            <a:ext cx="504056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5868144" y="5517232"/>
            <a:ext cx="1800200" cy="77038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Rovnoramenný trojúhelník 23"/>
          <p:cNvSpPr/>
          <p:nvPr/>
        </p:nvSpPr>
        <p:spPr>
          <a:xfrm>
            <a:off x="6444208" y="5661248"/>
            <a:ext cx="648072" cy="504056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Rovnoramenný trojúhelník 24"/>
          <p:cNvSpPr/>
          <p:nvPr/>
        </p:nvSpPr>
        <p:spPr>
          <a:xfrm>
            <a:off x="6228184" y="1916832"/>
            <a:ext cx="1224136" cy="1008112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6588224" y="2348880"/>
            <a:ext cx="432048" cy="41034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5" name="Přímá spojovací šipka 34"/>
          <p:cNvCxnSpPr>
            <a:stCxn id="16" idx="3"/>
            <a:endCxn id="3" idx="1"/>
          </p:cNvCxnSpPr>
          <p:nvPr/>
        </p:nvCxnSpPr>
        <p:spPr>
          <a:xfrm>
            <a:off x="2267744" y="1304764"/>
            <a:ext cx="3960440" cy="230425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šipka 37"/>
          <p:cNvCxnSpPr>
            <a:stCxn id="5" idx="4"/>
            <a:endCxn id="18" idx="1"/>
          </p:cNvCxnSpPr>
          <p:nvPr/>
        </p:nvCxnSpPr>
        <p:spPr>
          <a:xfrm>
            <a:off x="2267744" y="2924944"/>
            <a:ext cx="4194466" cy="180020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šipka 39"/>
          <p:cNvCxnSpPr>
            <a:stCxn id="11" idx="6"/>
            <a:endCxn id="21" idx="2"/>
          </p:cNvCxnSpPr>
          <p:nvPr/>
        </p:nvCxnSpPr>
        <p:spPr>
          <a:xfrm flipV="1">
            <a:off x="2195736" y="1232756"/>
            <a:ext cx="4032448" cy="244827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šipka 41"/>
          <p:cNvCxnSpPr>
            <a:stCxn id="6" idx="3"/>
            <a:endCxn id="23" idx="1"/>
          </p:cNvCxnSpPr>
          <p:nvPr/>
        </p:nvCxnSpPr>
        <p:spPr>
          <a:xfrm>
            <a:off x="2555776" y="4822304"/>
            <a:ext cx="3312368" cy="108012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šipka 43"/>
          <p:cNvCxnSpPr>
            <a:stCxn id="14" idx="5"/>
            <a:endCxn id="25" idx="2"/>
          </p:cNvCxnSpPr>
          <p:nvPr/>
        </p:nvCxnSpPr>
        <p:spPr>
          <a:xfrm flipV="1">
            <a:off x="1961710" y="2924944"/>
            <a:ext cx="4266474" cy="288032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88640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5</a:t>
            </a:r>
            <a:r>
              <a:rPr lang="cs-CZ" u="sng" dirty="0" smtClean="0"/>
              <a:t>. Najdi tvar, který do řady nepatří a škrtni jej. </a:t>
            </a:r>
            <a:endParaRPr lang="cs-CZ" u="sng" dirty="0"/>
          </a:p>
        </p:txBody>
      </p:sp>
      <p:sp>
        <p:nvSpPr>
          <p:cNvPr id="3" name="Obdélník 2"/>
          <p:cNvSpPr/>
          <p:nvPr/>
        </p:nvSpPr>
        <p:spPr>
          <a:xfrm>
            <a:off x="683568" y="908720"/>
            <a:ext cx="914400" cy="914400"/>
          </a:xfrm>
          <a:prstGeom prst="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Elipsa 3"/>
          <p:cNvSpPr/>
          <p:nvPr/>
        </p:nvSpPr>
        <p:spPr>
          <a:xfrm>
            <a:off x="683568" y="2204864"/>
            <a:ext cx="914400" cy="91440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67544" y="3717032"/>
            <a:ext cx="1584176" cy="842392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683568" y="5157192"/>
            <a:ext cx="1060704" cy="914400"/>
          </a:xfrm>
          <a:prstGeom prst="triangl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627784" y="1196752"/>
            <a:ext cx="504056" cy="482352"/>
          </a:xfrm>
          <a:prstGeom prst="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283968" y="3645024"/>
            <a:ext cx="914400" cy="91440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436096" y="908720"/>
            <a:ext cx="936104" cy="936104"/>
          </a:xfrm>
          <a:prstGeom prst="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524328" y="1268760"/>
            <a:ext cx="288032" cy="338336"/>
          </a:xfrm>
          <a:prstGeom prst="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483768" y="5373216"/>
            <a:ext cx="720080" cy="698376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4067944" y="1196752"/>
            <a:ext cx="576064" cy="554360"/>
          </a:xfrm>
          <a:prstGeom prst="ellipse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7236296" y="2204864"/>
            <a:ext cx="864096" cy="84239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5796136" y="2492896"/>
            <a:ext cx="360040" cy="338336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2267744" y="2132856"/>
            <a:ext cx="1224136" cy="108012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868144" y="3717032"/>
            <a:ext cx="360040" cy="842392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339752" y="4149080"/>
            <a:ext cx="1584176" cy="410344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020272" y="3861048"/>
            <a:ext cx="1296144" cy="698376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Rovnoramenný trojúhelník 18"/>
          <p:cNvSpPr/>
          <p:nvPr/>
        </p:nvSpPr>
        <p:spPr>
          <a:xfrm>
            <a:off x="7308304" y="5661248"/>
            <a:ext cx="1080120" cy="266328"/>
          </a:xfrm>
          <a:prstGeom prst="triangl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Rovnoramenný trojúhelník 19"/>
          <p:cNvSpPr/>
          <p:nvPr/>
        </p:nvSpPr>
        <p:spPr>
          <a:xfrm>
            <a:off x="5652120" y="5301208"/>
            <a:ext cx="1008112" cy="698376"/>
          </a:xfrm>
          <a:prstGeom prst="triangle">
            <a:avLst>
              <a:gd name="adj" fmla="val 0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Rovnoramenný trojúhelník 20"/>
          <p:cNvSpPr/>
          <p:nvPr/>
        </p:nvSpPr>
        <p:spPr>
          <a:xfrm rot="17952687">
            <a:off x="3763430" y="5097993"/>
            <a:ext cx="1060704" cy="914400"/>
          </a:xfrm>
          <a:prstGeom prst="triangl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Rovnoramenný trojúhelník 21"/>
          <p:cNvSpPr/>
          <p:nvPr/>
        </p:nvSpPr>
        <p:spPr>
          <a:xfrm>
            <a:off x="4139952" y="2420888"/>
            <a:ext cx="864096" cy="554360"/>
          </a:xfrm>
          <a:prstGeom prst="triangl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" name="Přímá spojovací čára 23"/>
          <p:cNvCxnSpPr/>
          <p:nvPr/>
        </p:nvCxnSpPr>
        <p:spPr>
          <a:xfrm>
            <a:off x="323528" y="2060848"/>
            <a:ext cx="82809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323528" y="3356992"/>
            <a:ext cx="82809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>
            <a:off x="395536" y="4941168"/>
            <a:ext cx="82809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3923928" y="1052736"/>
            <a:ext cx="864096" cy="86409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 flipV="1">
            <a:off x="3851920" y="1124744"/>
            <a:ext cx="1008112" cy="79208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>
            <a:off x="4211960" y="2492896"/>
            <a:ext cx="936104" cy="72008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čára 42"/>
          <p:cNvCxnSpPr/>
          <p:nvPr/>
        </p:nvCxnSpPr>
        <p:spPr>
          <a:xfrm flipV="1">
            <a:off x="4067944" y="2420888"/>
            <a:ext cx="864096" cy="79208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čára 47"/>
          <p:cNvCxnSpPr/>
          <p:nvPr/>
        </p:nvCxnSpPr>
        <p:spPr>
          <a:xfrm>
            <a:off x="3923928" y="3645024"/>
            <a:ext cx="1656184" cy="86409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ovací čára 50"/>
          <p:cNvCxnSpPr/>
          <p:nvPr/>
        </p:nvCxnSpPr>
        <p:spPr>
          <a:xfrm flipV="1">
            <a:off x="3995936" y="3573016"/>
            <a:ext cx="1512168" cy="108012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ovací čára 55"/>
          <p:cNvCxnSpPr/>
          <p:nvPr/>
        </p:nvCxnSpPr>
        <p:spPr>
          <a:xfrm>
            <a:off x="2123728" y="5301208"/>
            <a:ext cx="1368152" cy="72008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ovací čára 58"/>
          <p:cNvCxnSpPr/>
          <p:nvPr/>
        </p:nvCxnSpPr>
        <p:spPr>
          <a:xfrm flipV="1">
            <a:off x="2123728" y="5373216"/>
            <a:ext cx="1368152" cy="79208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92696"/>
            <a:ext cx="11346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Zdroje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340768"/>
            <a:ext cx="16288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Vlastní tvorba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120</TotalTime>
  <Words>230</Words>
  <Application>Microsoft Office PowerPoint</Application>
  <PresentationFormat>Předvádění na obrazovce (4:3)</PresentationFormat>
  <Paragraphs>55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zezulčíková</dc:creator>
  <cp:lastModifiedBy>zezulčíková</cp:lastModifiedBy>
  <cp:revision>14</cp:revision>
  <dcterms:created xsi:type="dcterms:W3CDTF">2012-12-31T14:22:36Z</dcterms:created>
  <dcterms:modified xsi:type="dcterms:W3CDTF">2012-12-31T16:49:53Z</dcterms:modified>
</cp:coreProperties>
</file>