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267" r:id="rId4"/>
    <p:sldId id="264" r:id="rId5"/>
    <p:sldId id="265" r:id="rId6"/>
    <p:sldId id="270" r:id="rId7"/>
    <p:sldId id="269" r:id="rId8"/>
    <p:sldId id="27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76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VY_32_INOVACE_15_14  Domov, vlast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VY_32_INOVACE_15_14  Domov, vlast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el%C3%A1ky_Ko%C5%A1%C3%ADk.jpg" TargetMode="External"/><Relationship Id="rId2" Type="http://schemas.openxmlformats.org/officeDocument/2006/relationships/hyperlink" Target="http://cs.wikipedia.org/wiki/Soubor:Flag_of_the_Czech_Republic_2007_Pragu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rague_Montage.jpg" TargetMode="External"/><Relationship Id="rId4" Type="http://schemas.openxmlformats.org/officeDocument/2006/relationships/hyperlink" Target="http://cs.wikipedia.org/wiki/Soubor:Pra%C5%BE%C3%A1k%C5%AFv_pal%C3%A1c_II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242866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o domově a vlasti.</a:t>
            </a:r>
            <a:endParaRPr lang="cs-CZ" b="1" u="sng" dirty="0" smtClean="0"/>
          </a:p>
          <a:p>
            <a:r>
              <a:rPr lang="cs-CZ" dirty="0" smtClean="0"/>
              <a:t>Vytvořeno jako DUM do předmětu Prvouka pro </a:t>
            </a:r>
            <a:r>
              <a:rPr lang="cs-CZ" dirty="0" smtClean="0"/>
              <a:t>2. ročník.</a:t>
            </a:r>
            <a:endParaRPr lang="cs-CZ" dirty="0" smtClean="0"/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Klíčová slova – domov, obec, vesnice, město, městská hromadná doprava, tramvaje, trolejbusy, vlast, Česká republika, státní symboly, hymna, vlajka, znak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získali povědomí o rozdílech mezi vesnicí a městy, domovem a domem, že naší vlastí je stát Česká republika.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Náš domov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Domov máme tam, kde žijeme se svými rodiči a sourozenci.</a:t>
            </a:r>
          </a:p>
          <a:p>
            <a:r>
              <a:rPr lang="cs-CZ" sz="2400" dirty="0" smtClean="0"/>
              <a:t>Za domov bývá považována obec nebo vlast, ve které žijeme.</a:t>
            </a:r>
          </a:p>
          <a:p>
            <a:r>
              <a:rPr lang="cs-CZ" sz="2400" dirty="0" smtClean="0"/>
              <a:t>Pro nás je nejbližším domovem náš  domek nebo byt.</a:t>
            </a:r>
          </a:p>
          <a:p>
            <a:r>
              <a:rPr lang="cs-CZ" sz="2400" dirty="0" smtClean="0"/>
              <a:t>K místu, které je našim domovem, máme hezký vztah a rádi se tam vracíme.</a:t>
            </a:r>
            <a:endParaRPr lang="cs-CZ" sz="2400" dirty="0"/>
          </a:p>
        </p:txBody>
      </p:sp>
      <p:pic>
        <p:nvPicPr>
          <p:cNvPr id="1026" name="Picture 2" descr="D:\Dokumenty\Fotky\V + S\květen 2006 - Štěpánov\IM0017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01008"/>
            <a:ext cx="5400600" cy="31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68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0845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Vesnice je menší než město.</a:t>
            </a:r>
          </a:p>
          <a:p>
            <a:r>
              <a:rPr lang="cs-CZ" sz="2400" dirty="0" smtClean="0"/>
              <a:t>Lidé bydlí většinou v rodinných domcích.</a:t>
            </a:r>
          </a:p>
          <a:p>
            <a:r>
              <a:rPr lang="cs-CZ" sz="2400" dirty="0" smtClean="0"/>
              <a:t>Na vesnici bývá obecní úřad, škola, menší obchod, kostel nebo kaple.</a:t>
            </a:r>
            <a:endParaRPr lang="cs-CZ" sz="2400" dirty="0"/>
          </a:p>
        </p:txBody>
      </p:sp>
      <p:pic>
        <p:nvPicPr>
          <p:cNvPr id="2050" name="Picture 2" descr="C:\Documents and Settings\All Users\Dokumenty\Obrázky\Nedvědice\IMG_32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08" y="2492896"/>
            <a:ext cx="5546205" cy="370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21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Města jsou velké obce s mnoha obyvateli.</a:t>
            </a:r>
          </a:p>
          <a:p>
            <a:endParaRPr lang="cs-CZ" sz="2000" dirty="0" smtClean="0"/>
          </a:p>
          <a:p>
            <a:r>
              <a:rPr lang="cs-CZ" sz="2000" dirty="0" smtClean="0"/>
              <a:t>Ve městě sídlí úřady, nemocnice, školy, banky.</a:t>
            </a:r>
          </a:p>
          <a:p>
            <a:r>
              <a:rPr lang="cs-CZ" sz="2000" dirty="0" smtClean="0"/>
              <a:t>Je tam mnoho obchodů a obchodních domů.</a:t>
            </a:r>
          </a:p>
          <a:p>
            <a:r>
              <a:rPr lang="cs-CZ" sz="2000" dirty="0" smtClean="0"/>
              <a:t>Jezdí zde mnoho aut a hromadná městská doprava – autobusy, ve velkých městech i tramvaje a trolejbusy. V Praze jezdí pod zemí metro.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2634335" cy="176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2656"/>
            <a:ext cx="35242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449" y="3356992"/>
            <a:ext cx="347216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10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122" y="260648"/>
            <a:ext cx="8229600" cy="4525963"/>
          </a:xfrm>
        </p:spPr>
        <p:txBody>
          <a:bodyPr/>
          <a:lstStyle/>
          <a:p>
            <a:r>
              <a:rPr lang="cs-CZ" sz="2800" dirty="0" smtClean="0"/>
              <a:t>Stát , ve kterém žijeme, se nazývá Česká republika.</a:t>
            </a:r>
          </a:p>
          <a:p>
            <a:r>
              <a:rPr lang="cs-CZ" sz="2800" dirty="0" smtClean="0"/>
              <a:t>Česká republika je naše vlast.</a:t>
            </a:r>
          </a:p>
          <a:p>
            <a:r>
              <a:rPr lang="cs-CZ" sz="2800" dirty="0" smtClean="0"/>
              <a:t>Rodným a zároveň úředním jazykem je čeština.</a:t>
            </a:r>
          </a:p>
          <a:p>
            <a:r>
              <a:rPr lang="cs-CZ" sz="2800" dirty="0" smtClean="0"/>
              <a:t>Symboly státu jsou: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80749"/>
            <a:ext cx="3810000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2311417"/>
            <a:ext cx="1397562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tátní hymna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45023"/>
            <a:ext cx="2304256" cy="1751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88024" y="2287016"/>
            <a:ext cx="129208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tátní vlajka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4731296"/>
            <a:ext cx="1542028" cy="1850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355976" y="4296375"/>
            <a:ext cx="1187056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tátní znak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65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375047"/>
            <a:ext cx="483010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HLAVNÍM MĚSTEM ČESKÉ REPUBLIKY JE </a:t>
            </a:r>
            <a:r>
              <a:rPr lang="cs-CZ" sz="2400" dirty="0" smtClean="0"/>
              <a:t>PRAHA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4824536" cy="5483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7729" y="1772816"/>
            <a:ext cx="2246128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 Praze sídlí </a:t>
            </a:r>
          </a:p>
          <a:p>
            <a:r>
              <a:rPr lang="cs-CZ" dirty="0"/>
              <a:t>v</a:t>
            </a:r>
            <a:r>
              <a:rPr lang="cs-CZ" dirty="0" smtClean="0"/>
              <a:t>láda České republiky.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17729" y="3789040"/>
            <a:ext cx="2304670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Pražský hrad je sídlem </a:t>
            </a:r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rezidenta.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55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Moje vlast se nazývá   ……………………………………</a:t>
            </a:r>
          </a:p>
          <a:p>
            <a:endParaRPr lang="cs-CZ" sz="2400" dirty="0"/>
          </a:p>
          <a:p>
            <a:r>
              <a:rPr lang="cs-CZ" sz="2400" dirty="0" smtClean="0"/>
              <a:t>Hlavní město je   ………………………………</a:t>
            </a:r>
          </a:p>
          <a:p>
            <a:endParaRPr lang="cs-CZ" sz="2400" dirty="0"/>
          </a:p>
          <a:p>
            <a:r>
              <a:rPr lang="cs-CZ" sz="2400" dirty="0" smtClean="0"/>
              <a:t>Našim úředním jazykem je   ……………………….</a:t>
            </a:r>
          </a:p>
          <a:p>
            <a:endParaRPr lang="cs-CZ" sz="2400" dirty="0"/>
          </a:p>
          <a:p>
            <a:r>
              <a:rPr lang="cs-CZ" sz="2400" dirty="0" smtClean="0"/>
              <a:t>Symboly státu jsou   …………………………………...</a:t>
            </a:r>
          </a:p>
          <a:p>
            <a:endParaRPr lang="cs-CZ" sz="2400" dirty="0"/>
          </a:p>
          <a:p>
            <a:r>
              <a:rPr lang="cs-CZ" sz="2400" dirty="0" smtClean="0"/>
              <a:t>Nakresli státní vlajku 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92696"/>
            <a:ext cx="960519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DOPLŃ :</a:t>
            </a:r>
            <a:endParaRPr lang="cs-CZ" dirty="0"/>
          </a:p>
        </p:txBody>
      </p:sp>
      <p:pic>
        <p:nvPicPr>
          <p:cNvPr id="7170" name="Picture 2" descr="C:\Documents and Settings\Kubík\Local Settings\Temporary Internet Files\Content.IE5\73AM7WKN\MC900433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32856"/>
            <a:ext cx="1744872" cy="174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16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ARZ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cs.wikipedia.org/wiki/Soubor:Flag_of_the_Czech_Republic_2007_Prague.jpg</a:t>
            </a:r>
            <a:endParaRPr lang="cs-CZ" sz="1400" dirty="0" smtClean="0"/>
          </a:p>
          <a:p>
            <a:r>
              <a:rPr lang="cs-CZ" sz="1400" dirty="0"/>
              <a:t>RZ.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cs.wikipedia.org/wiki/Soubor:Flag_of_the_Czech_Republic_2007_Prague.jpg</a:t>
            </a:r>
            <a:endParaRPr lang="cs-CZ" sz="1400" dirty="0" smtClean="0"/>
          </a:p>
          <a:p>
            <a:r>
              <a:rPr lang="cs-CZ" sz="1400" dirty="0"/>
              <a:t>VOLNÉ DÍLO.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http://cs.wikipedia.org/wiki/Soubor:Skroup-Anthem.jpg </a:t>
            </a:r>
            <a:endParaRPr lang="cs-CZ" sz="1400" dirty="0" smtClean="0"/>
          </a:p>
          <a:p>
            <a:r>
              <a:rPr lang="cs-CZ" sz="1400" i="1" dirty="0"/>
              <a:t>Výsledná citace:</a:t>
            </a:r>
            <a:endParaRPr lang="cs-CZ" sz="1400" dirty="0"/>
          </a:p>
          <a:p>
            <a:r>
              <a:rPr lang="cs-CZ" sz="1400" dirty="0"/>
              <a:t>USER:AKTRON.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http://cs.wikipedia.org/wiki/Soubor:Praha,_Malostransk%C3%A1,_vlak.jpg </a:t>
            </a:r>
            <a:endParaRPr lang="cs-CZ" sz="1400" dirty="0" smtClean="0"/>
          </a:p>
          <a:p>
            <a:r>
              <a:rPr lang="cs-CZ" sz="1400" dirty="0"/>
              <a:t>CS:ŠJŮ.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cs.wikipedia.org/wiki/Soubor:Panel%C3%A1ky_Ko%C5%A1%C3%ADk.jpg</a:t>
            </a:r>
            <a:endParaRPr lang="cs-CZ" sz="1400" dirty="0" smtClean="0"/>
          </a:p>
          <a:p>
            <a:r>
              <a:rPr lang="cs-CZ" sz="1400" dirty="0"/>
              <a:t>MILLENIUM187.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cs.wikipedia.org/wiki/Soubor:Pra%C5%BE%C3%A1k%C5%AFv_pal%C3%A1c_III.jpg</a:t>
            </a:r>
            <a:endParaRPr lang="cs-CZ" sz="1400" dirty="0" smtClean="0"/>
          </a:p>
          <a:p>
            <a:r>
              <a:rPr lang="cs-CZ" sz="1400" dirty="0"/>
              <a:t>DOHŇANSKÝ, Tadeáš. </a:t>
            </a:r>
            <a:r>
              <a:rPr lang="cs-CZ" sz="1400" i="1" dirty="0"/>
              <a:t>Wikipedie</a:t>
            </a:r>
            <a:r>
              <a:rPr lang="cs-CZ" sz="1400" dirty="0"/>
              <a:t> [online]. [cit. 5.12.2012].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cs.wikipedia.org/wiki/Soubor:Prague_Montage.jpg</a:t>
            </a:r>
            <a:endParaRPr lang="cs-CZ" sz="1400" dirty="0" smtClean="0"/>
          </a:p>
          <a:p>
            <a:r>
              <a:rPr lang="cs-CZ" sz="1400" dirty="0" smtClean="0"/>
              <a:t>Klipart</a:t>
            </a:r>
          </a:p>
          <a:p>
            <a:r>
              <a:rPr lang="cs-CZ" sz="1400" dirty="0" smtClean="0"/>
              <a:t>Učebnice prvouky pro 2.ročník ZŠ- Nová 3kola</a:t>
            </a:r>
          </a:p>
          <a:p>
            <a:r>
              <a:rPr lang="cs-CZ" sz="1400" dirty="0" smtClean="0"/>
              <a:t>Archiv autora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20659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554</TotalTime>
  <Words>529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Náš domov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Učitel</cp:lastModifiedBy>
  <cp:revision>55</cp:revision>
  <dcterms:created xsi:type="dcterms:W3CDTF">2012-09-19T14:10:04Z</dcterms:created>
  <dcterms:modified xsi:type="dcterms:W3CDTF">2013-01-05T18:34:06Z</dcterms:modified>
</cp:coreProperties>
</file>