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68" r:id="rId1"/>
  </p:sldMasterIdLst>
  <p:notesMasterIdLst>
    <p:notesMasterId r:id="rId15"/>
  </p:notesMasterIdLst>
  <p:sldIdLst>
    <p:sldId id="257" r:id="rId2"/>
    <p:sldId id="258" r:id="rId3"/>
    <p:sldId id="260" r:id="rId4"/>
    <p:sldId id="275" r:id="rId5"/>
    <p:sldId id="261" r:id="rId6"/>
    <p:sldId id="262" r:id="rId7"/>
    <p:sldId id="264" r:id="rId8"/>
    <p:sldId id="266" r:id="rId9"/>
    <p:sldId id="269" r:id="rId10"/>
    <p:sldId id="267" r:id="rId11"/>
    <p:sldId id="268" r:id="rId12"/>
    <p:sldId id="276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D32025-9527-4740-AA64-933FF38A0561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577A4F-E2F7-490D-BB07-B2283CE6DC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45120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577A4F-E2F7-490D-BB07-B2283CE6DC9D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88329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6AD29E4D-2C8B-4E0D-B63E-4E101DCDF0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F938520-FAD1-49D7-A78A-60E03A76C8D4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AD29E4D-2C8B-4E0D-B63E-4E101DCDF09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69" r:id="rId1"/>
    <p:sldLayoutId id="2147484070" r:id="rId2"/>
    <p:sldLayoutId id="2147484071" r:id="rId3"/>
    <p:sldLayoutId id="2147484072" r:id="rId4"/>
    <p:sldLayoutId id="2147484073" r:id="rId5"/>
    <p:sldLayoutId id="2147484074" r:id="rId6"/>
    <p:sldLayoutId id="2147484075" r:id="rId7"/>
    <p:sldLayoutId id="2147484076" r:id="rId8"/>
    <p:sldLayoutId id="2147484077" r:id="rId9"/>
    <p:sldLayoutId id="2147484078" r:id="rId10"/>
    <p:sldLayoutId id="2147484079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//upload.wikimedia.org/wikipedia/commons/6/6b/Surface_anatomy_of_the_heart.pn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2/2d/Heart_diastole.pn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hyperlink" Target="//upload.wikimedia.org/wikipedia/commons/6/6f/Heart_systole.png" TargetMode="Externa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0/05/Coronary_artery_bypass_surgery_Image_657B-PH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5/53/Illu_pulmonary_circuit.jpg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//upload.wikimedia.org/wikipedia/commons/0/0c/Blutkreislauf_Gleichwarme.svg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1/1b/AoDissect_Scheme.jpg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eart_systole.png" TargetMode="External"/><Relationship Id="rId2" Type="http://schemas.openxmlformats.org/officeDocument/2006/relationships/hyperlink" Target="http://cs.wikipedia.org/wiki/Soubor:Heart_diastole.pn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de.wikipedia.org/w/index.php?title=Datei:Blutkreislauf_Gleichwarme.svg&amp;filetimestamp=20071210224643" TargetMode="External"/><Relationship Id="rId4" Type="http://schemas.openxmlformats.org/officeDocument/2006/relationships/hyperlink" Target="http://en.wikipedia.org/wiki/File:Coronary_artery_bypass_surgery_Image_657B-PH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984741"/>
          </a:xfrm>
        </p:spPr>
        <p:txBody>
          <a:bodyPr>
            <a:normAutofit/>
          </a:bodyPr>
          <a:lstStyle/>
          <a:p>
            <a:r>
              <a:rPr lang="cs-CZ" sz="4000" b="1" i="1" dirty="0" smtClean="0">
                <a:solidFill>
                  <a:srgbClr val="FF0000"/>
                </a:solidFill>
              </a:rPr>
              <a:t>Oběhová soustava</a:t>
            </a:r>
            <a:endParaRPr lang="cs-CZ" sz="4000" b="1" i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78629" y="213285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</a:t>
            </a:r>
            <a:r>
              <a:rPr lang="cs-CZ" sz="2000" b="1" dirty="0" smtClean="0">
                <a:solidFill>
                  <a:schemeClr val="tx1"/>
                </a:solidFill>
              </a:rPr>
              <a:t>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</a:t>
            </a:r>
            <a:r>
              <a:rPr lang="cs-CZ" sz="2000" b="1" dirty="0" smtClean="0">
                <a:solidFill>
                  <a:schemeClr val="tx1"/>
                </a:solidFill>
              </a:rPr>
              <a:t>Ing. Lubor Dvořák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VY_32_INOVACE_05_A_9_</a:t>
            </a:r>
            <a:r>
              <a:rPr lang="cs-CZ" sz="2000" dirty="0"/>
              <a:t>Oběhová soustava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</a:t>
            </a:r>
            <a:r>
              <a:rPr lang="cs-CZ" sz="2000" dirty="0"/>
              <a:t>Biologie člověka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83552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5016604"/>
              </p:ext>
            </p:extLst>
          </p:nvPr>
        </p:nvGraphicFramePr>
        <p:xfrm>
          <a:off x="1043608" y="1196752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Ing. Lubor Dvořák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25/10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/11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VIII.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Biologie člověka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Orgánové soustavy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Oběhová soustava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Srdce, plíce, krev, cévy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92642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Srdce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Dutý sval (srdeční svalovina)</a:t>
            </a:r>
          </a:p>
          <a:p>
            <a:r>
              <a:rPr lang="cs-CZ" dirty="0" smtClean="0"/>
              <a:t>Vazivové pouzdro – osrdečník</a:t>
            </a:r>
          </a:p>
          <a:p>
            <a:r>
              <a:rPr lang="cs-CZ" dirty="0" smtClean="0"/>
              <a:t>Síně</a:t>
            </a:r>
          </a:p>
          <a:p>
            <a:r>
              <a:rPr lang="cs-CZ" dirty="0" smtClean="0"/>
              <a:t>Komory</a:t>
            </a:r>
          </a:p>
          <a:p>
            <a:r>
              <a:rPr lang="cs-CZ" dirty="0" smtClean="0"/>
              <a:t>Síňokomorové chlopně</a:t>
            </a:r>
          </a:p>
          <a:p>
            <a:r>
              <a:rPr lang="cs-CZ" dirty="0"/>
              <a:t> </a:t>
            </a:r>
            <a:r>
              <a:rPr lang="cs-CZ" dirty="0" smtClean="0"/>
              <a:t>		pravá trojcípá</a:t>
            </a:r>
          </a:p>
          <a:p>
            <a:r>
              <a:rPr lang="cs-CZ" dirty="0"/>
              <a:t> </a:t>
            </a:r>
            <a:r>
              <a:rPr lang="cs-CZ" dirty="0" smtClean="0"/>
              <a:t>		levá dvojcípá</a:t>
            </a:r>
          </a:p>
          <a:p>
            <a:r>
              <a:rPr lang="cs-CZ" dirty="0" smtClean="0"/>
              <a:t>Věnčité cévy – zásobování srdce okysličenou krví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8010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ile:Surface anatomy of the heart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19" y="14077"/>
            <a:ext cx="4798743" cy="6843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3882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Soubor:Heart diastole.pn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0226"/>
            <a:ext cx="3908317" cy="5042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Heart systole.pn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30226"/>
            <a:ext cx="3908316" cy="5042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55278" y="5805264"/>
            <a:ext cx="56741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diastola                                        systola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1891748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61092" y="5717895"/>
            <a:ext cx="231781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 operace srdce</a:t>
            </a:r>
            <a:endParaRPr lang="cs-CZ" sz="2800" b="1" i="1" dirty="0" smtClean="0"/>
          </a:p>
          <a:p>
            <a:pPr algn="ctr"/>
            <a:r>
              <a:rPr lang="cs-CZ" sz="2800" b="1" i="1" dirty="0" smtClean="0"/>
              <a:t> </a:t>
            </a:r>
            <a:r>
              <a:rPr lang="cs-CZ" sz="2800" b="1" i="1" dirty="0"/>
              <a:t>- bypassy</a:t>
            </a:r>
          </a:p>
        </p:txBody>
      </p:sp>
      <p:pic>
        <p:nvPicPr>
          <p:cNvPr id="3074" name="Picture 2" descr="File:Coronary artery bypass surgery Image 657B-PH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2656"/>
            <a:ext cx="7620000" cy="5124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1380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Činnost srdce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Cca 70 stahů / min.</a:t>
            </a:r>
          </a:p>
          <a:p>
            <a:endParaRPr lang="cs-CZ" dirty="0" smtClean="0"/>
          </a:p>
          <a:p>
            <a:r>
              <a:rPr lang="cs-CZ" b="1" i="1" dirty="0" smtClean="0"/>
              <a:t>Srdeční cyklus:</a:t>
            </a:r>
          </a:p>
          <a:p>
            <a:endParaRPr lang="cs-CZ" b="1" i="1" dirty="0" smtClean="0"/>
          </a:p>
          <a:p>
            <a:r>
              <a:rPr lang="cs-CZ" dirty="0" smtClean="0"/>
              <a:t> 	Stah = systola</a:t>
            </a:r>
          </a:p>
          <a:p>
            <a:r>
              <a:rPr lang="cs-CZ" dirty="0" smtClean="0"/>
              <a:t> 	Ochabnutí = diastola</a:t>
            </a:r>
          </a:p>
          <a:p>
            <a:r>
              <a:rPr lang="cs-CZ" dirty="0" smtClean="0"/>
              <a:t> 	Krátký odpočinek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4173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Krevní </a:t>
            </a:r>
            <a:r>
              <a:rPr lang="cs-CZ" dirty="0"/>
              <a:t>oběh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84576"/>
          </a:xfrm>
        </p:spPr>
        <p:txBody>
          <a:bodyPr>
            <a:normAutofit lnSpcReduction="10000"/>
          </a:bodyPr>
          <a:lstStyle/>
          <a:p>
            <a:r>
              <a:rPr lang="cs-CZ" b="1" i="1" dirty="0" smtClean="0"/>
              <a:t>horní a dolní dutá žíla </a:t>
            </a:r>
            <a:r>
              <a:rPr lang="cs-CZ" dirty="0" smtClean="0"/>
              <a:t>(přivádějí odkysličenou krev obsahující oxid uhličitý)</a:t>
            </a:r>
          </a:p>
          <a:p>
            <a:r>
              <a:rPr lang="cs-CZ" b="1" i="1" dirty="0"/>
              <a:t>1</a:t>
            </a:r>
            <a:r>
              <a:rPr lang="cs-CZ" b="1" i="1" dirty="0" smtClean="0"/>
              <a:t>) pravá předsíň</a:t>
            </a:r>
          </a:p>
          <a:p>
            <a:r>
              <a:rPr lang="cs-CZ" dirty="0" smtClean="0"/>
              <a:t>(současně se plní levá síň okysličenou krví)*</a:t>
            </a:r>
          </a:p>
          <a:p>
            <a:r>
              <a:rPr lang="cs-CZ" b="1" i="1" dirty="0"/>
              <a:t>2</a:t>
            </a:r>
            <a:r>
              <a:rPr lang="cs-CZ" b="1" i="1" dirty="0" smtClean="0"/>
              <a:t>) pravá komora</a:t>
            </a:r>
          </a:p>
          <a:p>
            <a:r>
              <a:rPr lang="cs-CZ" dirty="0" smtClean="0"/>
              <a:t>(současně se plní pravá komora okysličenou krví)*</a:t>
            </a:r>
          </a:p>
          <a:p>
            <a:r>
              <a:rPr lang="cs-CZ" b="1" i="1" dirty="0"/>
              <a:t>3</a:t>
            </a:r>
            <a:r>
              <a:rPr lang="cs-CZ" b="1" i="1" dirty="0" smtClean="0"/>
              <a:t>) plicní tepny do </a:t>
            </a:r>
            <a:r>
              <a:rPr lang="cs-CZ" sz="3600" b="1" i="1" dirty="0" smtClean="0"/>
              <a:t>PLIC</a:t>
            </a:r>
            <a:r>
              <a:rPr lang="cs-CZ" b="1" i="1" dirty="0" smtClean="0"/>
              <a:t> + plicní žíly zpět do srdce</a:t>
            </a:r>
          </a:p>
          <a:p>
            <a:r>
              <a:rPr lang="cs-CZ" b="1" i="1" dirty="0" smtClean="0"/>
              <a:t>4) levá předsíň * </a:t>
            </a:r>
            <a:r>
              <a:rPr lang="cs-CZ" dirty="0" smtClean="0"/>
              <a:t>analogicky</a:t>
            </a:r>
          </a:p>
          <a:p>
            <a:r>
              <a:rPr lang="cs-CZ" b="1" i="1" dirty="0" smtClean="0"/>
              <a:t>5) levá komora * </a:t>
            </a:r>
            <a:r>
              <a:rPr lang="cs-CZ" dirty="0" smtClean="0"/>
              <a:t>analogicky</a:t>
            </a:r>
          </a:p>
          <a:p>
            <a:r>
              <a:rPr lang="cs-CZ" b="1" i="1" dirty="0" smtClean="0"/>
              <a:t>6) aorta </a:t>
            </a:r>
            <a:r>
              <a:rPr lang="cs-CZ" dirty="0" smtClean="0"/>
              <a:t>(na začátku poloměsíčité chlopně)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6105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1035" y="5634826"/>
            <a:ext cx="27705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Malý krevní oběh</a:t>
            </a:r>
            <a:endParaRPr lang="cs-CZ" sz="2800" b="1" i="1" dirty="0"/>
          </a:p>
        </p:txBody>
      </p:sp>
      <p:pic>
        <p:nvPicPr>
          <p:cNvPr id="4098" name="Picture 2" descr="Soubor:Illu pulmonary circuit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5" y="620688"/>
            <a:ext cx="9136375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8330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atei:Blutkreislauf Gleichwarme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60647"/>
            <a:ext cx="6768752" cy="6296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8893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Cévy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/>
              <a:t>Tepny</a:t>
            </a:r>
            <a:r>
              <a:rPr lang="cs-CZ" dirty="0" smtClean="0"/>
              <a:t> – pevné, pružné, až 3 vrstvy</a:t>
            </a:r>
          </a:p>
          <a:p>
            <a:r>
              <a:rPr lang="cs-CZ" dirty="0"/>
              <a:t> </a:t>
            </a:r>
            <a:r>
              <a:rPr lang="cs-CZ" dirty="0" smtClean="0"/>
              <a:t>	vedou krev směrem od srdce</a:t>
            </a:r>
          </a:p>
          <a:p>
            <a:endParaRPr lang="cs-CZ" dirty="0" smtClean="0"/>
          </a:p>
          <a:p>
            <a:r>
              <a:rPr lang="cs-CZ" b="1" i="1" dirty="0" smtClean="0"/>
              <a:t>Žíly</a:t>
            </a:r>
            <a:r>
              <a:rPr lang="cs-CZ" dirty="0" smtClean="0"/>
              <a:t> – vedou krev směrem k srdci</a:t>
            </a:r>
          </a:p>
          <a:p>
            <a:r>
              <a:rPr lang="cs-CZ" dirty="0"/>
              <a:t> </a:t>
            </a:r>
            <a:r>
              <a:rPr lang="cs-CZ" dirty="0" smtClean="0"/>
              <a:t>	kapsovité chlopně</a:t>
            </a:r>
          </a:p>
          <a:p>
            <a:endParaRPr lang="cs-CZ" dirty="0"/>
          </a:p>
          <a:p>
            <a:r>
              <a:rPr lang="cs-CZ" b="1" i="1" dirty="0" smtClean="0"/>
              <a:t>Vlásečnice</a:t>
            </a:r>
            <a:r>
              <a:rPr lang="cs-CZ" dirty="0" smtClean="0"/>
              <a:t> = kapiláry – jedna vrstva buněk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5594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Datei:AoDissect Schem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2656"/>
            <a:ext cx="6556433" cy="6264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403888" y="2132856"/>
            <a:ext cx="128971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Stavba </a:t>
            </a:r>
          </a:p>
          <a:p>
            <a:pPr algn="ctr"/>
            <a:r>
              <a:rPr lang="cs-CZ" sz="2800" b="1" i="1" dirty="0" smtClean="0"/>
              <a:t>aorty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2929045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29023"/>
            <a:ext cx="9144000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ČERNÍK</a:t>
            </a:r>
            <a:r>
              <a:rPr lang="cs-CZ" dirty="0"/>
              <a:t>, Vladimír, Vítězslav BIČÍK a Zdeněk MARTINEC. </a:t>
            </a:r>
            <a:r>
              <a:rPr lang="cs-CZ" i="1" dirty="0"/>
              <a:t>Přírodopis: pro žáky základní školy (8. ročník) a nižší ročníky víceletých gymnázií</a:t>
            </a:r>
            <a:r>
              <a:rPr lang="cs-CZ" dirty="0"/>
              <a:t>. 1. vyd. Praha: SPN - pedagogické nakladatelství, 1998, 80 s. ISBN 80-859-3797-2. 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http://cs.wikipedia.org/wiki/Srdce</a:t>
            </a:r>
            <a:r>
              <a:rPr lang="pt-BR" dirty="0"/>
              <a:t> [online]. [cit. 5.1.2013]. Dostupný na WWW: </a:t>
            </a:r>
            <a:r>
              <a:rPr lang="pt-BR" dirty="0">
                <a:hlinkClick r:id="rId2"/>
              </a:rPr>
              <a:t>http://</a:t>
            </a:r>
            <a:r>
              <a:rPr lang="pt-BR" dirty="0" smtClean="0">
                <a:hlinkClick r:id="rId2"/>
              </a:rPr>
              <a:t>cs.wikipedia.org/wiki/Soubor:Heart_diastole.png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http://en.wikipedia.org/wiki/Heart</a:t>
            </a:r>
            <a:r>
              <a:rPr lang="pt-BR" dirty="0"/>
              <a:t> [online]. [cit. 5.1.2013]. Dostupný na WWW: http://en.wikipedia.org/wiki/File:Surface_anatomy_of_the_heart.png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http://cs.wikipedia.org/wiki/Srdce</a:t>
            </a:r>
            <a:r>
              <a:rPr lang="pt-BR" dirty="0"/>
              <a:t> [online]. [cit. 5.1.2013]. Dostupný na WWW: </a:t>
            </a:r>
            <a:r>
              <a:rPr lang="pt-BR" dirty="0">
                <a:hlinkClick r:id="rId3"/>
              </a:rPr>
              <a:t>http://</a:t>
            </a:r>
            <a:r>
              <a:rPr lang="pt-BR" dirty="0" smtClean="0">
                <a:hlinkClick r:id="rId3"/>
              </a:rPr>
              <a:t>cs.wikipedia.org/wiki/Soubor:Heart_systole.png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http://en.wikipedia.org/wiki/Coronary_artery_bypass_surgery</a:t>
            </a:r>
            <a:r>
              <a:rPr lang="pt-BR" dirty="0"/>
              <a:t> [online]. [cit. 5.1.2013]. Dostupný na WWW: </a:t>
            </a:r>
            <a:r>
              <a:rPr lang="pt-BR" dirty="0">
                <a:hlinkClick r:id="rId4"/>
              </a:rPr>
              <a:t>http://</a:t>
            </a:r>
            <a:r>
              <a:rPr lang="pt-BR" dirty="0" smtClean="0">
                <a:hlinkClick r:id="rId4"/>
              </a:rPr>
              <a:t>en.wikipedia.org/wiki/File:Coronary_artery_bypass_surgery_Image_657B-PH.jpg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http://cs.wikipedia.org/wiki/Mal%C3%BD_krevn%C3%AD_ob%C4%9Bh</a:t>
            </a:r>
            <a:r>
              <a:rPr lang="pt-BR" dirty="0"/>
              <a:t> [online]. [cit. 5.1.2013]. Dostupný na WWW: http://cs.wikipedia.org/wiki/Soubor:Illu_pulmonary_circuit.jpg 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http://de.wikipedia.org/wiki/Blutkreislauf</a:t>
            </a:r>
            <a:r>
              <a:rPr lang="pt-BR" dirty="0"/>
              <a:t> [online]. [cit. 5.1.2013]. Dostupný na WWW: </a:t>
            </a:r>
            <a:r>
              <a:rPr lang="pt-BR" dirty="0">
                <a:hlinkClick r:id="rId5"/>
              </a:rPr>
              <a:t>http://</a:t>
            </a:r>
            <a:r>
              <a:rPr lang="pt-BR" dirty="0" smtClean="0">
                <a:hlinkClick r:id="rId5"/>
              </a:rPr>
              <a:t>de.wikipedia.org/w/index.php?title=Datei:Blutkreislauf_Gleichwarme.svg&amp;filetimestamp=20071210224643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http://de.wikipedia.org/wiki/Blutgef%C3%A4%C3%9F</a:t>
            </a:r>
            <a:r>
              <a:rPr lang="pt-BR" dirty="0"/>
              <a:t> [online]. [cit. 5.1.2013]. Dostupný na WWW: http://de.wikipedia.org/w/index.php?title=Datei:AoDissect_Scheme.jpg&amp;filetimestamp=20060220062102 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524127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Vlastní 1">
      <a:majorFont>
        <a:latin typeface="Arial"/>
        <a:ea typeface=""/>
        <a:cs typeface=""/>
      </a:majorFont>
      <a:minorFont>
        <a:latin typeface="Calibri"/>
        <a:ea typeface=""/>
        <a:cs typeface="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256</TotalTime>
  <Words>391</Words>
  <Application>Microsoft Office PowerPoint</Application>
  <PresentationFormat>Předvádění na obrazovce (4:3)</PresentationFormat>
  <Paragraphs>75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Vrchol</vt:lpstr>
      <vt:lpstr>Oběhová soustava</vt:lpstr>
      <vt:lpstr>Prezentace aplikace PowerPoint</vt:lpstr>
      <vt:lpstr>Srdce</vt:lpstr>
      <vt:lpstr>Prezentace aplikace PowerPoint</vt:lpstr>
      <vt:lpstr>Prezentace aplikace PowerPoint</vt:lpstr>
      <vt:lpstr>Prezentace aplikace PowerPoint</vt:lpstr>
      <vt:lpstr>Činnost srdce </vt:lpstr>
      <vt:lpstr>Krevní oběh</vt:lpstr>
      <vt:lpstr>Prezentace aplikace PowerPoint</vt:lpstr>
      <vt:lpstr>Prezentace aplikace PowerPoint</vt:lpstr>
      <vt:lpstr>Cévy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Lubor</dc:creator>
  <cp:lastModifiedBy>Lubor</cp:lastModifiedBy>
  <cp:revision>81</cp:revision>
  <dcterms:created xsi:type="dcterms:W3CDTF">2012-09-08T19:31:28Z</dcterms:created>
  <dcterms:modified xsi:type="dcterms:W3CDTF">2013-01-05T19:05:00Z</dcterms:modified>
</cp:coreProperties>
</file>