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91" r:id="rId5"/>
    <p:sldId id="293" r:id="rId6"/>
    <p:sldId id="294" r:id="rId7"/>
    <p:sldId id="295" r:id="rId8"/>
    <p:sldId id="296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4E06"/>
    <a:srgbClr val="488C0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6989-8399-4BE9-8EF7-4346B924E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E2368-3EE5-4DE5-B8BD-BE20BE1A5793}" type="datetimeFigureOut">
              <a:rPr lang="cs-CZ"/>
              <a:pPr>
                <a:defRPr/>
              </a:pPr>
              <a:t>5.1.2013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85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1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3517876506"/>
              </p:ext>
            </p:extLst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INOVACE_32_Procvičování sloves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Procvičování sloves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5.1.2013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Slovesné tvary, pravopis, shoda podmětu s přísudkem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při výuce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 interaktivní tabuli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31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Slovesa – procvičování pravopisu 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045498"/>
            <a:ext cx="2853084" cy="3557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940152" y="3068960"/>
            <a:ext cx="2827164" cy="35579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1259632" y="1772816"/>
            <a:ext cx="4536504" cy="1368152"/>
          </a:xfrm>
          <a:prstGeom prst="wedgeEllipseCallout">
            <a:avLst>
              <a:gd name="adj1" fmla="val -20540"/>
              <a:gd name="adj2" fmla="val 106156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</a:t>
            </a:r>
            <a:r>
              <a:rPr lang="pt-BR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avilí šakali v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r>
              <a:rPr lang="pt-BR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 na vilné víly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které vily věnce. Chtěly-li by ty víly aby šakali uviděli-li je? 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68144" y="1772816"/>
            <a:ext cx="2843808" cy="1261272"/>
          </a:xfrm>
          <a:prstGeom prst="cloudCallout">
            <a:avLst>
              <a:gd name="adj1" fmla="val -22080"/>
              <a:gd name="adj2" fmla="val 100855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l-PL" sz="2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Nevylily-li se vám mozkové závity?</a:t>
            </a:r>
            <a:endParaRPr lang="cs-CZ" sz="20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496944" cy="37010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 mužský životný ………… i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př. chlapci přišli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 mužský neživotný …….. y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př. chodníky klouzaly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 ženský ………………………. y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		př. dívky přišly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 střední ………………………. a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		př. hříbata běhala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Opakování – shoda podmětu s přísudkem  (minulý čas)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4797152"/>
            <a:ext cx="7416824" cy="18171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Obdélník 11"/>
          <p:cNvSpPr/>
          <p:nvPr/>
        </p:nvSpPr>
        <p:spPr>
          <a:xfrm>
            <a:off x="467544" y="5157192"/>
            <a:ext cx="43204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 smtClean="0"/>
              <a:t>http://upload.wikimedia.org/wikipedia/commons/4/4b/Foals_at_speed.jpg</a:t>
            </a:r>
            <a:endParaRPr lang="cs-CZ" sz="600" dirty="0"/>
          </a:p>
        </p:txBody>
      </p:sp>
      <p:sp>
        <p:nvSpPr>
          <p:cNvPr id="6" name="Obdélník 5"/>
          <p:cNvSpPr/>
          <p:nvPr/>
        </p:nvSpPr>
        <p:spPr>
          <a:xfrm>
            <a:off x="5652120" y="2204864"/>
            <a:ext cx="2592288" cy="193899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Několikanásobný podmět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Je-li alespoň jeden člen rodu mužského životného – píšeme v přísudku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32447" y="2592900"/>
            <a:ext cx="7704856" cy="2778237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Při zemětřesení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přišl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 o život tisíce lidí. Po přestávce vystoupil__ sloni a opice.  Sluneční paprsky rozpouštěl__ mlhu.  Včel__ a čmeláci létal__ nad rozkvetlými loukami. Strašáci stál__ uprostřed zelného pole.  Děti musel__ své rodiče poslouchat na slovo. Na obrazovce se objevil__ mohutné postavy zápasníků. Cesty zapadl__ sněhem. Jana se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ve škole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hodně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hlás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__. Čápi si svá hnízda stav__ na vyvýšených místech. 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1916832"/>
            <a:ext cx="2676127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Doplňte i /y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12360" y="1700808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28090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32446" y="2592900"/>
            <a:ext cx="8044009" cy="2778237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Dělal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vždy velmi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pečlivě.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Nyní si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povíme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, co by následovalo po explozi.</a:t>
            </a:r>
          </a:p>
          <a:p>
            <a:pPr marL="0" indent="0">
              <a:buNone/>
            </a:pPr>
            <a:r>
              <a:rPr lang="cs-CZ" b="1" u="sng" dirty="0" err="1" smtClean="0">
                <a:solidFill>
                  <a:schemeClr val="accent6">
                    <a:lumMod val="50000"/>
                  </a:schemeClr>
                </a:solidFill>
              </a:rPr>
              <a:t>Doražte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prosím včas.</a:t>
            </a:r>
          </a:p>
          <a:p>
            <a:pPr marL="0" indent="0" algn="just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Zavolej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mi na tohle číslo.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  Každé ráno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letěl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b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  na autobus.</a:t>
            </a:r>
          </a:p>
          <a:p>
            <a:pPr marL="0" indent="0" algn="just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721" y="1594354"/>
            <a:ext cx="6924599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Nahraďte sloveso ve větě vhodným synonymem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8304" y="1484784"/>
            <a:ext cx="783530" cy="783530"/>
          </a:xfrm>
          <a:prstGeom prst="rect">
            <a:avLst/>
          </a:prstGeom>
        </p:spPr>
      </p:pic>
      <p:pic>
        <p:nvPicPr>
          <p:cNvPr id="5122" name="Picture 2" descr="File:US Navy 020712-N-5471P-010 EOD teams detonate expired ordnance in the Kuwaiti deser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933056"/>
            <a:ext cx="3180979" cy="2270424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5868144" y="6237312"/>
            <a:ext cx="286206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 smtClean="0"/>
              <a:t>http://upload.wikimedia.org/wikipedia/commons/9/9e/US_Navy_020712-N-5471P-010_EOD_teams_detonate_expired_ordnance_in_the_Kuwaiti_desert.jpg</a:t>
            </a:r>
            <a:endParaRPr lang="cs-CZ" sz="600" dirty="0"/>
          </a:p>
        </p:txBody>
      </p:sp>
      <p:pic>
        <p:nvPicPr>
          <p:cNvPr id="5124" name="Picture 4" descr="File:Flying Superma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941168"/>
            <a:ext cx="1152127" cy="1721008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1619672" y="6165304"/>
            <a:ext cx="156592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 smtClean="0"/>
              <a:t>http://upload.wikimedia.org/wikipedia/commons/5/59/Flying_Superman.jpg</a:t>
            </a:r>
            <a:endParaRPr lang="cs-CZ" sz="600" dirty="0"/>
          </a:p>
        </p:txBody>
      </p:sp>
    </p:spTree>
    <p:extLst>
      <p:ext uri="{BB962C8B-B14F-4D97-AF65-F5344CB8AC3E}">
        <p14:creationId xmlns:p14="http://schemas.microsoft.com/office/powerpoint/2010/main" xmlns="" val="4260820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000"/>
                            </p:stCondLst>
                            <p:childTnLst>
                              <p:par>
                                <p:cTn id="2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0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0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15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85032" y="2575314"/>
            <a:ext cx="6075200" cy="4022038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Na výlet do Prahy____. ____, že bude dost času všechno si důkladně _____. Nejprve nás autobus _____ na Vyšehrad, kde ______ Slavín. Zde_____ významné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české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osobnosti. Na Pražském hradě jsme _____ celý chrám sv. Víta, _____ také hrobky 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českých panovníků. Samozřejmě jsme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_____ Staroměstské náměstí. Před 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orlojem _____ davy zvědavých cizinců.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Na Václavském náměstí _____ u sochy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sv. Václava, patrona Čech. Posledním 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bodem našeho programu ____ Národní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muzeum se svými zajímavými 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expozicemi.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721" y="1594354"/>
            <a:ext cx="4980383" cy="783193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Vyberte vhodná slovesa a ve správném tvaru je doplňte do textu.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1628800"/>
            <a:ext cx="783530" cy="783530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6948264" y="1916832"/>
            <a:ext cx="1944216" cy="415498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pochovat</a:t>
            </a:r>
          </a:p>
          <a:p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zastavit se</a:t>
            </a:r>
          </a:p>
          <a:p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prohlédnout</a:t>
            </a:r>
          </a:p>
          <a:p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těšit se</a:t>
            </a:r>
          </a:p>
          <a:p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zavézt</a:t>
            </a:r>
          </a:p>
          <a:p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být</a:t>
            </a:r>
          </a:p>
          <a:p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doufat</a:t>
            </a:r>
          </a:p>
          <a:p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navštívit</a:t>
            </a:r>
          </a:p>
          <a:p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zaujmout</a:t>
            </a:r>
          </a:p>
          <a:p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v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idět</a:t>
            </a:r>
            <a:endParaRPr lang="cs-CZ" sz="2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tísnit se</a:t>
            </a:r>
          </a:p>
          <a:p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nevynechat</a:t>
            </a:r>
          </a:p>
        </p:txBody>
      </p:sp>
      <p:pic>
        <p:nvPicPr>
          <p:cNvPr id="2" name="Picture 2" descr="File:Prague Orloj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077072"/>
            <a:ext cx="1855980" cy="247464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4283968" y="6525344"/>
            <a:ext cx="2502024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 smtClean="0"/>
              <a:t>http://upload.wikimedia.org/wikipedia/commons/a/a7/Prague_Orloj.JPG</a:t>
            </a:r>
            <a:endParaRPr lang="cs-CZ" sz="600" dirty="0"/>
          </a:p>
        </p:txBody>
      </p:sp>
    </p:spTree>
    <p:extLst>
      <p:ext uri="{BB962C8B-B14F-4D97-AF65-F5344CB8AC3E}">
        <p14:creationId xmlns:p14="http://schemas.microsoft.com/office/powerpoint/2010/main" xmlns="" val="1902607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12" grpId="0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" name="Zástupný symbol pro obsah 9" descr="Pieter_Bruegel_d._Ä._041b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844824"/>
            <a:ext cx="6543584" cy="4680520"/>
          </a:xfrm>
        </p:spPr>
      </p:pic>
      <p:sp>
        <p:nvSpPr>
          <p:cNvPr id="7" name="TextovéPole 6"/>
          <p:cNvSpPr txBox="1"/>
          <p:nvPr/>
        </p:nvSpPr>
        <p:spPr>
          <a:xfrm>
            <a:off x="7308304" y="1700808"/>
            <a:ext cx="1668015" cy="361241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k obrázku napište co nejvíce slovních spojení v minulém čase. </a:t>
            </a: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př. Děti si hrály.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12360" y="5301208"/>
            <a:ext cx="783530" cy="78353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 rot="10800000" flipV="1">
            <a:off x="7092280" y="6165304"/>
            <a:ext cx="14291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 smtClean="0"/>
              <a:t>http://upload.wikimedia.org/wikipedia/commons/e/e5/Pieter_Bruegel_d._%C3%84._041b.jpg</a:t>
            </a:r>
            <a:endParaRPr lang="cs-CZ" sz="600" dirty="0"/>
          </a:p>
        </p:txBody>
      </p:sp>
    </p:spTree>
    <p:extLst>
      <p:ext uri="{BB962C8B-B14F-4D97-AF65-F5344CB8AC3E}">
        <p14:creationId xmlns:p14="http://schemas.microsoft.com/office/powerpoint/2010/main" xmlns="" val="3901483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732616" y="2186672"/>
            <a:ext cx="7848871" cy="3876009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V neděly jsme se vydaly na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celodení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výlet. Šli jsme silnicemi i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pěšinamy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mezi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poly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. Před polednem jsme dorazili do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vsy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pod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starobilým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hradem. Mezi korunami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slyv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a jabloní, jsme vzhlíželi k mohutné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tvrzy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, která jako by vyrůstala ze skály. Po chvíli příkrého stoupání jsme přišli k hradnímu vchodu, kde jsme se připojili k jiným turistům. Průvodce nám vypravoval, že hrad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pocházý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z doby Přemysla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otakara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II. Procházeli jsme 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úskými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chodbami, chladnými pokoji a 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komnatamy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. Navštívili jsme i zbrojnici se 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středověkými zbraněmi. Zbraně jsou 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udržovány v dobrém stavu nebylo na nich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ani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stopi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po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rzy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. Nakonec jsme si prohlédli i 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žalářní kopky a mučírnu pod zemí. Po prohlídce 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jsme byli rádi, když jsme se opět dostali 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z hluboké tmi na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sluné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nádvoří.</a:t>
            </a:r>
          </a:p>
          <a:p>
            <a:pPr marL="0" indent="0">
              <a:buNone/>
            </a:pPr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721" y="1594354"/>
            <a:ext cx="2748135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Opravte chyby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3848" y="1484784"/>
            <a:ext cx="783530" cy="783530"/>
          </a:xfrm>
          <a:prstGeom prst="rect">
            <a:avLst/>
          </a:prstGeom>
        </p:spPr>
      </p:pic>
      <p:pic>
        <p:nvPicPr>
          <p:cNvPr id="2050" name="Picture 2" descr="File:Hrad Sovine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437112"/>
            <a:ext cx="3011488" cy="225861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4716016" y="6309320"/>
            <a:ext cx="11338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 smtClean="0"/>
              <a:t>http://upload.wikimedia.org/wikipedia/commons/c/cf/Hrad_Sovinec.JPG</a:t>
            </a:r>
            <a:endParaRPr lang="cs-CZ" sz="600" dirty="0"/>
          </a:p>
        </p:txBody>
      </p:sp>
    </p:spTree>
    <p:extLst>
      <p:ext uri="{BB962C8B-B14F-4D97-AF65-F5344CB8AC3E}">
        <p14:creationId xmlns:p14="http://schemas.microsoft.com/office/powerpoint/2010/main" xmlns="" val="3381914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37" y="1700808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KRAUSOVÁ, Zdeňka a Renata TERŠOVÁ. </a:t>
            </a:r>
            <a:r>
              <a:rPr lang="cs-CZ" i="1" dirty="0"/>
              <a:t>Český jazyk pro 6. ročník základní školy a primu víceletého gymnázia</a:t>
            </a:r>
            <a:r>
              <a:rPr lang="cs-CZ" dirty="0"/>
              <a:t>. 1. vyd. Plzeň: Fraus, 2003, 136 s. ISBN 80-7238-206-3. </a:t>
            </a:r>
          </a:p>
          <a:p>
            <a:r>
              <a:rPr lang="cs-CZ" dirty="0" smtClean="0"/>
              <a:t>MELICHAR, Jiří a Vlastimil STYBLÍK. </a:t>
            </a:r>
            <a:r>
              <a:rPr lang="cs-CZ" i="1" dirty="0" smtClean="0"/>
              <a:t>Český jazyk: rozšířený přehled učiva základní školy s cvičeními a klíčem</a:t>
            </a:r>
            <a:r>
              <a:rPr lang="cs-CZ" dirty="0" smtClean="0"/>
              <a:t>. Praha: Státní pedagogické nakladatelství, 1991. ISBN 80-042-5228-1. </a:t>
            </a:r>
          </a:p>
          <a:p>
            <a:r>
              <a:rPr lang="cs-CZ" dirty="0" smtClean="0"/>
              <a:t>http://commons.wikimedia.org</a:t>
            </a:r>
          </a:p>
          <a:p>
            <a:r>
              <a:rPr lang="cs-CZ" dirty="0" smtClean="0"/>
              <a:t>http://cs.wikipedia.org</a:t>
            </a:r>
          </a:p>
          <a:p>
            <a:r>
              <a:rPr lang="cs-CZ" dirty="0" smtClean="0"/>
              <a:t>Ostatní materiál je z archivu autorky</a:t>
            </a:r>
          </a:p>
          <a:p>
            <a:r>
              <a:rPr lang="cs-CZ" dirty="0" smtClean="0"/>
              <a:t>Materiál </a:t>
            </a:r>
            <a:r>
              <a:rPr lang="cs-CZ" smtClean="0"/>
              <a:t>stažen </a:t>
            </a:r>
            <a:r>
              <a:rPr lang="cs-CZ" smtClean="0"/>
              <a:t>20.12.2012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284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671</TotalTime>
  <Words>549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Slovesa – procvičování pravopisu </vt:lpstr>
      <vt:lpstr>Opakování – shoda podmětu s přísudkem  (minulý čas)</vt:lpstr>
      <vt:lpstr>Procvičování</vt:lpstr>
      <vt:lpstr>Procvičování</vt:lpstr>
      <vt:lpstr>Procvičování</vt:lpstr>
      <vt:lpstr>Procvičování</vt:lpstr>
      <vt:lpstr>Procvičování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72</cp:revision>
  <dcterms:created xsi:type="dcterms:W3CDTF">2012-10-30T20:52:10Z</dcterms:created>
  <dcterms:modified xsi:type="dcterms:W3CDTF">2013-01-05T21:06:59Z</dcterms:modified>
</cp:coreProperties>
</file>