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7" r:id="rId3"/>
    <p:sldId id="271" r:id="rId4"/>
    <p:sldId id="260" r:id="rId5"/>
    <p:sldId id="272" r:id="rId6"/>
    <p:sldId id="261" r:id="rId7"/>
    <p:sldId id="263" r:id="rId8"/>
    <p:sldId id="264" r:id="rId9"/>
    <p:sldId id="267" r:id="rId10"/>
    <p:sldId id="270" r:id="rId11"/>
    <p:sldId id="268"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462"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2243789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005825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24B7A77-1F39-4EFB-AEB3-49D0FA5DA006}" type="datetimeFigureOut">
              <a:rPr lang="cs-CZ" smtClean="0"/>
              <a:pPr/>
              <a:t>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19338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24B7A77-1F39-4EFB-AEB3-49D0FA5DA006}" type="datetimeFigureOut">
              <a:rPr lang="cs-CZ" smtClean="0"/>
              <a:pPr/>
              <a:t>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9669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24B7A77-1F39-4EFB-AEB3-49D0FA5DA006}" type="datetimeFigureOut">
              <a:rPr lang="cs-CZ" smtClean="0"/>
              <a:pPr/>
              <a:t>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97964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24B7A77-1F39-4EFB-AEB3-49D0FA5DA006}" type="datetimeFigureOut">
              <a:rPr lang="cs-CZ" smtClean="0"/>
              <a:pPr/>
              <a:t>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322959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24B7A77-1F39-4EFB-AEB3-49D0FA5DA006}" type="datetimeFigureOut">
              <a:rPr lang="cs-CZ" smtClean="0"/>
              <a:pPr/>
              <a:t>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86863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4B7A77-1F39-4EFB-AEB3-49D0FA5DA006}" type="datetimeFigureOut">
              <a:rPr lang="cs-CZ" smtClean="0"/>
              <a:pPr/>
              <a:t>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079591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24B7A77-1F39-4EFB-AEB3-49D0FA5DA006}" type="datetimeFigureOut">
              <a:rPr lang="cs-CZ" smtClean="0"/>
              <a:pPr/>
              <a:t>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206953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3345938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24B7A77-1F39-4EFB-AEB3-49D0FA5DA006}" type="datetimeFigureOut">
              <a:rPr lang="cs-CZ" smtClean="0"/>
              <a:pPr/>
              <a:t>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13969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49000"/>
            <a:lum/>
          </a:blip>
          <a:srcRect/>
          <a:stretch>
            <a:fillRect/>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4B7A77-1F39-4EFB-AEB3-49D0FA5DA006}" type="datetimeFigureOut">
              <a:rPr lang="cs-CZ" smtClean="0"/>
              <a:pPr/>
              <a:t>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42E72-B9F3-46E2-80AD-F4D2EE075663}" type="slidenum">
              <a:rPr lang="cs-CZ" smtClean="0"/>
              <a:pPr/>
              <a:t>‹#›</a:t>
            </a:fld>
            <a:endParaRPr lang="cs-CZ"/>
          </a:p>
        </p:txBody>
      </p:sp>
    </p:spTree>
    <p:extLst>
      <p:ext uri="{BB962C8B-B14F-4D97-AF65-F5344CB8AC3E}">
        <p14:creationId xmlns:p14="http://schemas.microsoft.com/office/powerpoint/2010/main" xmlns="" val="1200135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Group 40"/>
          <p:cNvGraphicFramePr>
            <a:graphicFrameLocks/>
          </p:cNvGraphicFramePr>
          <p:nvPr>
            <p:extLst>
              <p:ext uri="{D42A27DB-BD31-4B8C-83A1-F6EECF244321}">
                <p14:modId xmlns:p14="http://schemas.microsoft.com/office/powerpoint/2010/main" xmlns="" val="721002777"/>
              </p:ext>
            </p:extLst>
          </p:nvPr>
        </p:nvGraphicFramePr>
        <p:xfrm>
          <a:off x="468313" y="1268413"/>
          <a:ext cx="8229600" cy="408019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INOVACE_32_dějiny antisemitismu II.</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Lenka </a:t>
                      </a:r>
                      <a:r>
                        <a:rPr kumimoji="0" lang="cs-CZ" sz="1800" b="0" i="0" u="none" strike="noStrike" cap="none" normalizeH="0" baseline="0" dirty="0" err="1" smtClean="0">
                          <a:ln>
                            <a:noFill/>
                          </a:ln>
                          <a:solidFill>
                            <a:srgbClr val="000000"/>
                          </a:solidFill>
                          <a:effectLst/>
                          <a:latin typeface="Arial" charset="0"/>
                          <a:cs typeface="Arial" charset="0"/>
                        </a:rPr>
                        <a:t>Nečilová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800" b="0" i="0" u="none" strike="noStrike" cap="none" normalizeH="0" baseline="0" dirty="0" smtClean="0">
                          <a:ln>
                            <a:noFill/>
                          </a:ln>
                          <a:solidFill>
                            <a:srgbClr val="000000"/>
                          </a:solidFill>
                          <a:effectLst/>
                          <a:latin typeface="Arial" charset="0"/>
                          <a:cs typeface="Arial" charset="0"/>
                        </a:rPr>
                        <a:t>Antisemitismus a holocaust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třetí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3.12.2012</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Antisemitismus v 19. století, vznik rasového antisemitismu</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 Procvičovací cvičení lze použít jako test .</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ve třídě</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při </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výkladu na interaktivní tabuli</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dirty="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5"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8297" y="5384646"/>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 name="Picture 46" descr="logo_pruhl"/>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7225398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2181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457200" y="1600200"/>
            <a:ext cx="5338936" cy="4925144"/>
          </a:xfrm>
        </p:spPr>
        <p:txBody>
          <a:bodyPr>
            <a:normAutofit fontScale="77500" lnSpcReduction="20000"/>
          </a:bodyPr>
          <a:lstStyle/>
          <a:p>
            <a:pPr marL="0" indent="0">
              <a:buNone/>
            </a:pPr>
            <a:r>
              <a:rPr lang="cs-CZ" b="1" dirty="0" smtClean="0">
                <a:effectLst>
                  <a:outerShdw blurRad="38100" dist="38100" dir="2700000" algn="tl">
                    <a:srgbClr val="000000">
                      <a:alpha val="43137"/>
                    </a:srgbClr>
                  </a:outerShdw>
                </a:effectLst>
              </a:rPr>
              <a:t>Vznik </a:t>
            </a:r>
            <a:r>
              <a:rPr lang="cs-CZ" b="1" dirty="0">
                <a:effectLst>
                  <a:outerShdw blurRad="38100" dist="38100" dir="2700000" algn="tl">
                    <a:srgbClr val="000000">
                      <a:alpha val="43137"/>
                    </a:srgbClr>
                  </a:outerShdw>
                </a:effectLst>
              </a:rPr>
              <a:t>rasového antisemitismu</a:t>
            </a:r>
            <a:endParaRPr lang="cs-CZ" b="1" dirty="0" smtClean="0">
              <a:effectLst>
                <a:outerShdw blurRad="38100" dist="38100" dir="2700000" algn="tl">
                  <a:srgbClr val="000000">
                    <a:alpha val="43137"/>
                  </a:srgbClr>
                </a:outerShdw>
              </a:effectLst>
            </a:endParaRPr>
          </a:p>
          <a:p>
            <a:r>
              <a:rPr lang="cs-CZ" dirty="0"/>
              <a:t>Existoval vedle náboženského už od středověku, k rozvoji ale došlo v 19. století</a:t>
            </a:r>
          </a:p>
          <a:p>
            <a:r>
              <a:rPr lang="cs-CZ" dirty="0"/>
              <a:t>k rozvoji dochází zejména v Německu, předchůdcem byl tzv. romantický nacionalismus, kdy vznikaly různé teorie o národnostech a národech v Evropě. Postupně se začala objevovat i antisemitská díla, novinové články apod. V novinách se objevují karikatury </a:t>
            </a:r>
            <a:r>
              <a:rPr lang="cs-CZ" dirty="0" smtClean="0"/>
              <a:t>Židů </a:t>
            </a:r>
            <a:r>
              <a:rPr lang="cs-CZ" dirty="0"/>
              <a:t>s velkými nosy, kteří chtějí ovládnout svět a ožebračit nežidovské obyvatelstvo.</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96136" y="1700808"/>
            <a:ext cx="3028416" cy="446449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Obdélník 1"/>
          <p:cNvSpPr/>
          <p:nvPr/>
        </p:nvSpPr>
        <p:spPr>
          <a:xfrm>
            <a:off x="5746464" y="6195430"/>
            <a:ext cx="3078088" cy="184666"/>
          </a:xfrm>
          <a:prstGeom prst="rect">
            <a:avLst/>
          </a:prstGeom>
        </p:spPr>
        <p:txBody>
          <a:bodyPr wrap="square">
            <a:spAutoFit/>
          </a:bodyPr>
          <a:lstStyle/>
          <a:p>
            <a:r>
              <a:rPr lang="cs-CZ" sz="600" dirty="0"/>
              <a:t>http://upload.wikimedia.org/wikipedia/commons/6/67/Antisemitic_caricature_1873.jpg</a:t>
            </a:r>
          </a:p>
        </p:txBody>
      </p:sp>
    </p:spTree>
    <p:extLst>
      <p:ext uri="{BB962C8B-B14F-4D97-AF65-F5344CB8AC3E}">
        <p14:creationId xmlns:p14="http://schemas.microsoft.com/office/powerpoint/2010/main" xmlns="" val="34919086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21814"/>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457199" y="1600200"/>
            <a:ext cx="5012193" cy="4925144"/>
          </a:xfrm>
        </p:spPr>
        <p:txBody>
          <a:bodyPr>
            <a:noAutofit/>
          </a:bodyPr>
          <a:lstStyle/>
          <a:p>
            <a:pPr marL="0" indent="0">
              <a:buNone/>
            </a:pPr>
            <a:r>
              <a:rPr lang="cs-CZ" sz="2300" b="1" dirty="0" smtClean="0">
                <a:effectLst>
                  <a:outerShdw blurRad="38100" dist="38100" dir="2700000" algn="tl">
                    <a:srgbClr val="000000">
                      <a:alpha val="43137"/>
                    </a:srgbClr>
                  </a:outerShdw>
                </a:effectLst>
              </a:rPr>
              <a:t>Pseudovědecké antisemitské teorie</a:t>
            </a:r>
          </a:p>
          <a:p>
            <a:r>
              <a:rPr lang="cs-CZ" sz="2300" dirty="0"/>
              <a:t>Vznikla také řada pseudovědeckých teorií, které Židy označovala jako semitskou podskupinu zcela odlišnou od Indoevropanů. Židé už nejsou odmítáni jen pro své náboženství, ale nově také  kvůli špatným dědičným vlastnostem (lenost, lakomství, zvláštní vlohy pro vydělávání peněz, vtíravost, nešikovnost...)</a:t>
            </a:r>
          </a:p>
          <a:p>
            <a:r>
              <a:rPr lang="cs-CZ" sz="2300" dirty="0"/>
              <a:t>Antropologové se snažili o srovnání fyzických odlišností židovského a nežidovského obyvatelstva (barva kůže, vlasů, měření hlavy).</a:t>
            </a:r>
          </a:p>
        </p:txBody>
      </p:sp>
      <p:sp>
        <p:nvSpPr>
          <p:cNvPr id="2" name="Obdélník 1"/>
          <p:cNvSpPr/>
          <p:nvPr/>
        </p:nvSpPr>
        <p:spPr>
          <a:xfrm>
            <a:off x="5746464" y="6195430"/>
            <a:ext cx="3078088" cy="276999"/>
          </a:xfrm>
          <a:prstGeom prst="rect">
            <a:avLst/>
          </a:prstGeom>
        </p:spPr>
        <p:txBody>
          <a:bodyPr wrap="square">
            <a:spAutoFit/>
          </a:bodyPr>
          <a:lstStyle/>
          <a:p>
            <a:r>
              <a:rPr lang="cs-CZ" sz="600" dirty="0"/>
              <a:t>http://upload.wikimedia.org/wikipedia/commons/b/b8/1893_La-Libre-Parole-antisemitische-Karikatur.jpg</a:t>
            </a:r>
          </a:p>
        </p:txBody>
      </p:sp>
      <p:pic>
        <p:nvPicPr>
          <p:cNvPr id="2050" name="Picture 2" descr="File:1893 La-Libre-Parole-antisemitische-Karikatur.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40615" y="1641585"/>
            <a:ext cx="3207063" cy="454400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836879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60648"/>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3491880" y="1700808"/>
            <a:ext cx="5194920" cy="4536504"/>
          </a:xfrm>
        </p:spPr>
        <p:txBody>
          <a:bodyPr>
            <a:noAutofit/>
          </a:bodyPr>
          <a:lstStyle/>
          <a:p>
            <a:pPr marL="0" indent="0">
              <a:buNone/>
            </a:pPr>
            <a:r>
              <a:rPr lang="cs-CZ" sz="2300" b="1" dirty="0" smtClean="0">
                <a:effectLst>
                  <a:outerShdw blurRad="38100" dist="38100" dir="2700000" algn="tl">
                    <a:srgbClr val="000000">
                      <a:alpha val="43137"/>
                    </a:srgbClr>
                  </a:outerShdw>
                </a:effectLst>
              </a:rPr>
              <a:t>Protokoly </a:t>
            </a:r>
            <a:r>
              <a:rPr lang="cs-CZ" sz="2300" b="1" dirty="0">
                <a:effectLst>
                  <a:outerShdw blurRad="38100" dist="38100" dir="2700000" algn="tl">
                    <a:srgbClr val="000000">
                      <a:alpha val="43137"/>
                    </a:srgbClr>
                  </a:outerShdw>
                </a:effectLst>
              </a:rPr>
              <a:t>siónských </a:t>
            </a:r>
            <a:r>
              <a:rPr lang="cs-CZ" sz="2300" b="1" dirty="0" smtClean="0">
                <a:effectLst>
                  <a:outerShdw blurRad="38100" dist="38100" dir="2700000" algn="tl">
                    <a:srgbClr val="000000">
                      <a:alpha val="43137"/>
                    </a:srgbClr>
                  </a:outerShdw>
                </a:effectLst>
              </a:rPr>
              <a:t>mudrců</a:t>
            </a:r>
          </a:p>
          <a:p>
            <a:r>
              <a:rPr lang="cs-CZ" sz="2400" dirty="0"/>
              <a:t>zfalšovaný text, který popisuje plán </a:t>
            </a:r>
            <a:r>
              <a:rPr lang="cs-CZ" sz="2400" dirty="0" smtClean="0"/>
              <a:t>Židů </a:t>
            </a:r>
            <a:r>
              <a:rPr lang="cs-CZ" sz="2400" dirty="0"/>
              <a:t>na dosažení nadvlády nad světem</a:t>
            </a:r>
          </a:p>
          <a:p>
            <a:r>
              <a:rPr lang="cs-CZ" sz="2400" dirty="0"/>
              <a:t>sloužil jako </a:t>
            </a:r>
            <a:r>
              <a:rPr lang="cs-CZ" sz="2400" dirty="0" smtClean="0"/>
              <a:t>záminka </a:t>
            </a:r>
            <a:r>
              <a:rPr lang="cs-CZ" sz="2400" dirty="0"/>
              <a:t>k rozvoji antisemitismu na počátku 20. století</a:t>
            </a:r>
          </a:p>
          <a:p>
            <a:r>
              <a:rPr lang="cs-CZ" sz="2400" dirty="0"/>
              <a:t>poprvé vyšel v Rusku roku 1903, jde o jeden z textů popisující snahu </a:t>
            </a:r>
            <a:r>
              <a:rPr lang="cs-CZ" sz="2400" dirty="0" smtClean="0"/>
              <a:t>Židů </a:t>
            </a:r>
            <a:r>
              <a:rPr lang="cs-CZ" sz="2400" dirty="0"/>
              <a:t>ovládnout svět, kontrolovat média, finance apod</a:t>
            </a:r>
            <a:r>
              <a:rPr lang="cs-CZ" sz="2400" dirty="0" smtClean="0"/>
              <a:t>.</a:t>
            </a:r>
            <a:endParaRPr lang="cs-CZ" sz="2400" dirty="0"/>
          </a:p>
        </p:txBody>
      </p:sp>
      <p:sp>
        <p:nvSpPr>
          <p:cNvPr id="2" name="Obdélník 1"/>
          <p:cNvSpPr/>
          <p:nvPr/>
        </p:nvSpPr>
        <p:spPr>
          <a:xfrm>
            <a:off x="473549" y="6394931"/>
            <a:ext cx="2880360" cy="184666"/>
          </a:xfrm>
          <a:prstGeom prst="rect">
            <a:avLst/>
          </a:prstGeom>
        </p:spPr>
        <p:txBody>
          <a:bodyPr wrap="square">
            <a:spAutoFit/>
          </a:bodyPr>
          <a:lstStyle/>
          <a:p>
            <a:r>
              <a:rPr lang="cs-CZ" sz="600" dirty="0"/>
              <a:t>http://upload.wikimedia.org/wikipedia/commons/f/f4/PoleenWeiseVonZion.png</a:t>
            </a:r>
          </a:p>
        </p:txBody>
      </p:sp>
      <p:pic>
        <p:nvPicPr>
          <p:cNvPr id="3074" name="Picture 2" descr="File:PoleenWeiseVonZion.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1700808"/>
            <a:ext cx="3030381" cy="459996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031752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60648"/>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457200" y="1600200"/>
            <a:ext cx="4690864" cy="4637112"/>
          </a:xfrm>
        </p:spPr>
        <p:txBody>
          <a:bodyPr>
            <a:noAutofit/>
          </a:bodyPr>
          <a:lstStyle/>
          <a:p>
            <a:pPr marL="0" indent="0">
              <a:buNone/>
            </a:pPr>
            <a:r>
              <a:rPr lang="cs-CZ" sz="2300" b="1" dirty="0" smtClean="0">
                <a:effectLst>
                  <a:outerShdw blurRad="38100" dist="38100" dir="2700000" algn="tl">
                    <a:srgbClr val="000000">
                      <a:alpha val="43137"/>
                    </a:srgbClr>
                  </a:outerShdw>
                </a:effectLst>
              </a:rPr>
              <a:t>Protokoly </a:t>
            </a:r>
            <a:r>
              <a:rPr lang="cs-CZ" sz="2300" b="1" dirty="0">
                <a:effectLst>
                  <a:outerShdw blurRad="38100" dist="38100" dir="2700000" algn="tl">
                    <a:srgbClr val="000000">
                      <a:alpha val="43137"/>
                    </a:srgbClr>
                  </a:outerShdw>
                </a:effectLst>
              </a:rPr>
              <a:t>siónských </a:t>
            </a:r>
            <a:r>
              <a:rPr lang="cs-CZ" sz="2300" b="1" dirty="0" smtClean="0">
                <a:effectLst>
                  <a:outerShdw blurRad="38100" dist="38100" dir="2700000" algn="tl">
                    <a:srgbClr val="000000">
                      <a:alpha val="43137"/>
                    </a:srgbClr>
                  </a:outerShdw>
                </a:effectLst>
              </a:rPr>
              <a:t>mudrců</a:t>
            </a:r>
          </a:p>
          <a:p>
            <a:r>
              <a:rPr lang="cs-CZ" sz="2400" dirty="0" smtClean="0"/>
              <a:t>Ve </a:t>
            </a:r>
            <a:r>
              <a:rPr lang="cs-CZ" sz="2400" dirty="0"/>
              <a:t>světě se staly Protokoly známé po bolševické revoluci v Rusku roku 1917, kdy se rozšířil názor, že Říjnová revoluce byla ve skutečnosti židovským spiknutím. </a:t>
            </a:r>
          </a:p>
          <a:p>
            <a:r>
              <a:rPr lang="cs-CZ" sz="2400" dirty="0"/>
              <a:t>ve 20. a 30. letech se Protokoly staly součástí nacistické propagandy a později ospravedlňovaly pozdější </a:t>
            </a:r>
            <a:r>
              <a:rPr lang="cs-CZ" sz="2400" dirty="0" smtClean="0"/>
              <a:t>genocidu </a:t>
            </a:r>
            <a:r>
              <a:rPr lang="cs-CZ" sz="2400" dirty="0"/>
              <a:t>Židů.</a:t>
            </a:r>
          </a:p>
        </p:txBody>
      </p:sp>
      <p:sp>
        <p:nvSpPr>
          <p:cNvPr id="2" name="Obdélník 1"/>
          <p:cNvSpPr/>
          <p:nvPr/>
        </p:nvSpPr>
        <p:spPr>
          <a:xfrm>
            <a:off x="6516216" y="6135632"/>
            <a:ext cx="2379384" cy="276999"/>
          </a:xfrm>
          <a:prstGeom prst="rect">
            <a:avLst/>
          </a:prstGeom>
        </p:spPr>
        <p:txBody>
          <a:bodyPr wrap="square">
            <a:spAutoFit/>
          </a:bodyPr>
          <a:lstStyle/>
          <a:p>
            <a:r>
              <a:rPr lang="cs-CZ" sz="600" dirty="0"/>
              <a:t>http://upload.wikimedia.org/wikipedia/commons/c/cf/WhiteArmyPropagandaPosterOfTrotsky.jpg</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07127" y="1716307"/>
            <a:ext cx="3169329" cy="437698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Obdélník 2"/>
          <p:cNvSpPr/>
          <p:nvPr/>
        </p:nvSpPr>
        <p:spPr>
          <a:xfrm>
            <a:off x="3239852" y="5658578"/>
            <a:ext cx="2664295" cy="95410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cs-CZ" sz="1400" dirty="0" smtClean="0"/>
              <a:t>Bělogvardějský</a:t>
            </a:r>
            <a:r>
              <a:rPr lang="cs-CZ" sz="1400" dirty="0"/>
              <a:t> propagandistický plakát s </a:t>
            </a:r>
            <a:r>
              <a:rPr lang="cs-CZ" sz="1400" dirty="0" smtClean="0"/>
              <a:t>židovským komunistou Trockým</a:t>
            </a:r>
            <a:r>
              <a:rPr lang="cs-CZ" sz="1400" dirty="0"/>
              <a:t>, naznačující spojitost mezi židovstvím a bolševismem.</a:t>
            </a:r>
          </a:p>
        </p:txBody>
      </p:sp>
    </p:spTree>
    <p:extLst>
      <p:ext uri="{BB962C8B-B14F-4D97-AF65-F5344CB8AC3E}">
        <p14:creationId xmlns:p14="http://schemas.microsoft.com/office/powerpoint/2010/main" xmlns="" val="9444269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60648"/>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457200" y="1600200"/>
            <a:ext cx="8384654" cy="4637112"/>
          </a:xfrm>
        </p:spPr>
        <p:txBody>
          <a:bodyPr>
            <a:noAutofit/>
          </a:bodyPr>
          <a:lstStyle/>
          <a:p>
            <a:pPr marL="0" indent="0">
              <a:buNone/>
            </a:pPr>
            <a:r>
              <a:rPr lang="cs-CZ" sz="2200" b="1" dirty="0" smtClean="0">
                <a:effectLst>
                  <a:outerShdw blurRad="38100" dist="38100" dir="2700000" algn="tl">
                    <a:srgbClr val="000000">
                      <a:alpha val="43137"/>
                    </a:srgbClr>
                  </a:outerShdw>
                </a:effectLst>
              </a:rPr>
              <a:t>Pogromy</a:t>
            </a:r>
            <a:endParaRPr lang="cs-CZ" sz="2200" b="1" dirty="0">
              <a:effectLst>
                <a:outerShdw blurRad="38100" dist="38100" dir="2700000" algn="tl">
                  <a:srgbClr val="000000">
                    <a:alpha val="43137"/>
                  </a:srgbClr>
                </a:outerShdw>
              </a:effectLst>
            </a:endParaRPr>
          </a:p>
          <a:p>
            <a:r>
              <a:rPr lang="cs-CZ" sz="2200" dirty="0"/>
              <a:t>V řadě evropských zemí docházelo k rasově motivovaným útokům proti </a:t>
            </a:r>
            <a:r>
              <a:rPr lang="cs-CZ" sz="2200" dirty="0" smtClean="0"/>
              <a:t>Židům </a:t>
            </a:r>
            <a:r>
              <a:rPr lang="cs-CZ" sz="2200" dirty="0"/>
              <a:t>a jejich majetku. </a:t>
            </a:r>
            <a:r>
              <a:rPr lang="cs-CZ" sz="2200" dirty="0" smtClean="0"/>
              <a:t>Jedná </a:t>
            </a:r>
            <a:r>
              <a:rPr lang="cs-CZ" sz="2200" dirty="0"/>
              <a:t>se o tzv. pogromy (z ruského slova </a:t>
            </a:r>
            <a:r>
              <a:rPr lang="cs-CZ" sz="2200" dirty="0" err="1"/>
              <a:t>gromit</a:t>
            </a:r>
            <a:r>
              <a:rPr lang="cs-CZ" sz="2200" dirty="0"/>
              <a:t> - drtit, pustošit). K největším pogromům docházelo ve východní Evropě a Rusku. </a:t>
            </a:r>
          </a:p>
          <a:p>
            <a:r>
              <a:rPr lang="cs-CZ" sz="2200" dirty="0"/>
              <a:t>např. v Rusku byli </a:t>
            </a:r>
            <a:r>
              <a:rPr lang="cs-CZ" sz="2200" dirty="0" smtClean="0"/>
              <a:t>Židé </a:t>
            </a:r>
            <a:r>
              <a:rPr lang="cs-CZ" sz="2200" dirty="0"/>
              <a:t>nespravedlivě obviněni ze zavraždění cara. Došlo k masivnímu ničení židovského majetku a zabíjení židovského obyvatelstva. K pogromům docházelo </a:t>
            </a:r>
            <a:r>
              <a:rPr lang="cs-CZ" sz="2200" dirty="0" smtClean="0"/>
              <a:t/>
            </a:r>
            <a:br>
              <a:rPr lang="cs-CZ" sz="2200" dirty="0" smtClean="0"/>
            </a:br>
            <a:r>
              <a:rPr lang="cs-CZ" sz="2200" dirty="0" smtClean="0"/>
              <a:t>i </a:t>
            </a:r>
            <a:r>
              <a:rPr lang="cs-CZ" sz="2200" dirty="0"/>
              <a:t>během občanské války (počet obětí </a:t>
            </a:r>
            <a:r>
              <a:rPr lang="cs-CZ" sz="2200" dirty="0" smtClean="0"/>
              <a:t/>
            </a:r>
            <a:br>
              <a:rPr lang="cs-CZ" sz="2200" dirty="0" smtClean="0"/>
            </a:br>
            <a:r>
              <a:rPr lang="cs-CZ" sz="2200" dirty="0" smtClean="0"/>
              <a:t>se </a:t>
            </a:r>
            <a:r>
              <a:rPr lang="cs-CZ" sz="2200" dirty="0"/>
              <a:t>odhaduje mezi 70 až 250 000).</a:t>
            </a:r>
          </a:p>
        </p:txBody>
      </p:sp>
      <p:sp>
        <p:nvSpPr>
          <p:cNvPr id="2" name="Obdélník 1"/>
          <p:cNvSpPr/>
          <p:nvPr/>
        </p:nvSpPr>
        <p:spPr>
          <a:xfrm>
            <a:off x="5652120" y="6005781"/>
            <a:ext cx="3024336" cy="338554"/>
          </a:xfrm>
          <a:prstGeom prst="rect">
            <a:avLst/>
          </a:prstGeom>
        </p:spPr>
        <p:txBody>
          <a:bodyPr wrap="square">
            <a:spAutoFit/>
          </a:bodyPr>
          <a:lstStyle/>
          <a:p>
            <a:r>
              <a:rPr lang="cs-CZ" sz="800" dirty="0"/>
              <a:t>http://upload.wikimedia.org/wikipedia/commons/b/b7/Ekaterinoslav1905.jpg</a:t>
            </a:r>
          </a:p>
        </p:txBody>
      </p:sp>
      <p:sp>
        <p:nvSpPr>
          <p:cNvPr id="3" name="Obdélník 2"/>
          <p:cNvSpPr/>
          <p:nvPr/>
        </p:nvSpPr>
        <p:spPr>
          <a:xfrm>
            <a:off x="6195512" y="5355476"/>
            <a:ext cx="2502608" cy="261610"/>
          </a:xfrm>
          <a:prstGeom prst="rect">
            <a:avLst/>
          </a:prstGeom>
        </p:spPr>
        <p:style>
          <a:lnRef idx="2">
            <a:schemeClr val="accent6"/>
          </a:lnRef>
          <a:fillRef idx="1">
            <a:schemeClr val="lt1"/>
          </a:fillRef>
          <a:effectRef idx="0">
            <a:schemeClr val="accent6"/>
          </a:effectRef>
          <a:fontRef idx="minor">
            <a:schemeClr val="dk1"/>
          </a:fontRef>
        </p:style>
        <p:txBody>
          <a:bodyPr wrap="none">
            <a:spAutoFit/>
          </a:bodyPr>
          <a:lstStyle/>
          <a:p>
            <a:r>
              <a:rPr lang="cs-CZ" sz="1100" dirty="0"/>
              <a:t>pálení židovského Talmudu ve 13. století</a:t>
            </a:r>
          </a:p>
        </p:txBody>
      </p:sp>
      <p:pic>
        <p:nvPicPr>
          <p:cNvPr id="5122" name="Picture 2" descr="File:Ekaterinoslav1905.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42706" y="4163721"/>
            <a:ext cx="3333750" cy="1800225"/>
          </a:xfrm>
          <a:prstGeom prst="rect">
            <a:avLst/>
          </a:prstGeom>
          <a:noFill/>
          <a:extLst>
            <a:ext uri="{909E8E84-426E-40DD-AFC4-6F175D3DCCD1}">
              <a14:hiddenFill xmlns:a14="http://schemas.microsoft.com/office/drawing/2010/main" xmlns="">
                <a:solidFill>
                  <a:srgbClr val="FFFFFF"/>
                </a:solidFill>
              </a14:hiddenFill>
            </a:ext>
          </a:extLst>
        </p:spPr>
      </p:pic>
      <p:sp>
        <p:nvSpPr>
          <p:cNvPr id="5" name="Obdélník 4"/>
          <p:cNvSpPr/>
          <p:nvPr/>
        </p:nvSpPr>
        <p:spPr>
          <a:xfrm>
            <a:off x="1976586" y="5544116"/>
            <a:ext cx="3366120" cy="92333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cs-CZ" dirty="0"/>
              <a:t>Židovské oběti pogromu v </a:t>
            </a:r>
            <a:r>
              <a:rPr lang="cs-CZ" dirty="0" err="1"/>
              <a:t>Jekatěrinoslavi</a:t>
            </a:r>
            <a:r>
              <a:rPr lang="cs-CZ" dirty="0"/>
              <a:t> (dnešní Dněpropetrovsk) v roce 1905</a:t>
            </a:r>
          </a:p>
        </p:txBody>
      </p:sp>
    </p:spTree>
    <p:extLst>
      <p:ext uri="{BB962C8B-B14F-4D97-AF65-F5344CB8AC3E}">
        <p14:creationId xmlns:p14="http://schemas.microsoft.com/office/powerpoint/2010/main" xmlns="" val="38975998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60648"/>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457200" y="1600200"/>
            <a:ext cx="8219256" cy="4637112"/>
          </a:xfrm>
        </p:spPr>
        <p:txBody>
          <a:bodyPr>
            <a:noAutofit/>
          </a:bodyPr>
          <a:lstStyle/>
          <a:p>
            <a:pPr marL="0" indent="0">
              <a:buNone/>
            </a:pPr>
            <a:r>
              <a:rPr lang="cs-CZ" sz="2200" b="1" dirty="0">
                <a:effectLst>
                  <a:outerShdw blurRad="38100" dist="38100" dir="2700000" algn="tl">
                    <a:srgbClr val="000000">
                      <a:alpha val="43137"/>
                    </a:srgbClr>
                  </a:outerShdw>
                </a:effectLst>
              </a:rPr>
              <a:t>Rasový antisemitismus v Německu</a:t>
            </a:r>
          </a:p>
          <a:p>
            <a:r>
              <a:rPr lang="cs-CZ" sz="2200" dirty="0"/>
              <a:t>Porážka Německa v 1. světové válce a její hrozný dopad na ekonomiku přiživil skrytý, stále přítomný antisemitismus. Lidé hledají viníky svého neštěstí a bídy - toho využili němečtí nacisté v čele s Adolfem Hitlerem. Nenávist k Židům se stala jedním z klíčových témat jeho politiky a rétoriky. </a:t>
            </a:r>
          </a:p>
          <a:p>
            <a:pPr marL="0" indent="0">
              <a:buNone/>
            </a:pPr>
            <a:r>
              <a:rPr lang="cs-CZ" sz="2200" i="1" dirty="0" smtClean="0"/>
              <a:t>Největším </a:t>
            </a:r>
            <a:r>
              <a:rPr lang="cs-CZ" sz="2200" i="1" dirty="0"/>
              <a:t>protikladem árijce je Žid. Sotva u kterého národa na světě je silněji vyvinut pud sebezáchovy než u tohoto takzvaně „vyvoleného“ národa……nikdy neměl vlastní kulturu, základy jeho duševní práce byly dány vždy někým jiným. Jeho intelekt se za všech časů vyvíjel z podnětů kulturního světa, který jej obklopoval……Je a zůstává věčným parazitem, příživníkem, který se jako škodlivý bacil stále víc rozšiřuje, najde-li příznivou  živnou půdu.</a:t>
            </a:r>
          </a:p>
          <a:p>
            <a:pPr marL="0" indent="0" algn="r">
              <a:buNone/>
            </a:pPr>
            <a:r>
              <a:rPr lang="cs-CZ" sz="2200" dirty="0"/>
              <a:t> Adolf Hitler - Mein Kampf</a:t>
            </a:r>
            <a:endParaRPr lang="cs-CZ" sz="2200" dirty="0" smtClean="0"/>
          </a:p>
        </p:txBody>
      </p:sp>
    </p:spTree>
    <p:extLst>
      <p:ext uri="{BB962C8B-B14F-4D97-AF65-F5344CB8AC3E}">
        <p14:creationId xmlns:p14="http://schemas.microsoft.com/office/powerpoint/2010/main" xmlns="" val="14640848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60648"/>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467544" y="1839307"/>
            <a:ext cx="8208912" cy="4637112"/>
          </a:xfrm>
        </p:spPr>
        <p:txBody>
          <a:bodyPr>
            <a:noAutofit/>
          </a:bodyPr>
          <a:lstStyle/>
          <a:p>
            <a:pPr marL="0" indent="0">
              <a:buNone/>
            </a:pPr>
            <a:r>
              <a:rPr lang="cs-CZ" sz="2200" b="1" dirty="0" smtClean="0">
                <a:effectLst>
                  <a:outerShdw blurRad="38100" dist="38100" dir="2700000" algn="tl">
                    <a:srgbClr val="000000">
                      <a:alpha val="43137"/>
                    </a:srgbClr>
                  </a:outerShdw>
                </a:effectLst>
              </a:rPr>
              <a:t>Teorie ras</a:t>
            </a:r>
            <a:endParaRPr lang="cs-CZ" sz="2200" b="1" dirty="0">
              <a:effectLst>
                <a:outerShdw blurRad="38100" dist="38100" dir="2700000" algn="tl">
                  <a:srgbClr val="000000">
                    <a:alpha val="43137"/>
                  </a:srgbClr>
                </a:outerShdw>
              </a:effectLst>
            </a:endParaRPr>
          </a:p>
          <a:p>
            <a:r>
              <a:rPr lang="cs-CZ" sz="2200" dirty="0" smtClean="0"/>
              <a:t>vznikají v </a:t>
            </a:r>
            <a:r>
              <a:rPr lang="cs-CZ" sz="2200" dirty="0"/>
              <a:t>Německu </a:t>
            </a:r>
            <a:endParaRPr lang="cs-CZ" sz="2200" dirty="0" smtClean="0"/>
          </a:p>
          <a:p>
            <a:r>
              <a:rPr lang="cs-CZ" sz="2200" dirty="0" smtClean="0"/>
              <a:t>je </a:t>
            </a:r>
            <a:r>
              <a:rPr lang="cs-CZ" sz="2200" dirty="0"/>
              <a:t>sestaven přísný žebříček ras. </a:t>
            </a:r>
          </a:p>
          <a:p>
            <a:r>
              <a:rPr lang="cs-CZ" sz="2200" dirty="0"/>
              <a:t>Na vrcholu je rasa "</a:t>
            </a:r>
            <a:r>
              <a:rPr lang="cs-CZ" sz="2200" dirty="0" err="1" smtClean="0"/>
              <a:t>Herrenrasse</a:t>
            </a:r>
            <a:r>
              <a:rPr lang="cs-CZ" sz="2200" dirty="0" smtClean="0"/>
              <a:t>„</a:t>
            </a:r>
            <a:br>
              <a:rPr lang="cs-CZ" sz="2200" dirty="0" smtClean="0"/>
            </a:br>
            <a:r>
              <a:rPr lang="cs-CZ" sz="2200" dirty="0" smtClean="0"/>
              <a:t>(„</a:t>
            </a:r>
            <a:r>
              <a:rPr lang="cs-CZ" sz="2200" dirty="0"/>
              <a:t>panská rasa“) - vychází z árijské </a:t>
            </a:r>
            <a:r>
              <a:rPr lang="cs-CZ" sz="2200" dirty="0" smtClean="0"/>
              <a:t/>
            </a:r>
            <a:br>
              <a:rPr lang="cs-CZ" sz="2200" dirty="0" smtClean="0"/>
            </a:br>
            <a:r>
              <a:rPr lang="cs-CZ" sz="2200" dirty="0" smtClean="0"/>
              <a:t>rasy </a:t>
            </a:r>
            <a:r>
              <a:rPr lang="cs-CZ" sz="2200" dirty="0"/>
              <a:t>a je ztotožněna s nordickou. </a:t>
            </a:r>
            <a:r>
              <a:rPr lang="cs-CZ" sz="2200" dirty="0" smtClean="0"/>
              <a:t/>
            </a:r>
            <a:br>
              <a:rPr lang="cs-CZ" sz="2200" dirty="0" smtClean="0"/>
            </a:br>
            <a:r>
              <a:rPr lang="cs-CZ" sz="2200" dirty="0" smtClean="0"/>
              <a:t>Ve </a:t>
            </a:r>
            <a:r>
              <a:rPr lang="cs-CZ" sz="2200" dirty="0"/>
              <a:t>spodní části žebříčku jsou </a:t>
            </a:r>
            <a:endParaRPr lang="cs-CZ" sz="2200" dirty="0" smtClean="0"/>
          </a:p>
          <a:p>
            <a:pPr>
              <a:buNone/>
            </a:pPr>
            <a:r>
              <a:rPr lang="cs-CZ" sz="2200" dirty="0" smtClean="0"/>
              <a:t>     parazitující </a:t>
            </a:r>
            <a:r>
              <a:rPr lang="cs-CZ" sz="2200" dirty="0"/>
              <a:t>rasy,tzv. "</a:t>
            </a:r>
            <a:r>
              <a:rPr lang="cs-CZ" sz="2200" dirty="0" err="1" smtClean="0"/>
              <a:t>Untermensch</a:t>
            </a:r>
            <a:r>
              <a:rPr lang="cs-CZ" sz="2200" dirty="0"/>
              <a:t>" </a:t>
            </a:r>
            <a:r>
              <a:rPr lang="cs-CZ" sz="2200" dirty="0" smtClean="0"/>
              <a:t>(„podlidé</a:t>
            </a:r>
            <a:r>
              <a:rPr lang="cs-CZ" sz="2200" dirty="0"/>
              <a:t>") - sem patří  Slované. Tato rasa se hodila podle nacistů k zotročení nebo vyhlazení</a:t>
            </a:r>
          </a:p>
          <a:p>
            <a:r>
              <a:rPr lang="cs-CZ" sz="2200" dirty="0"/>
              <a:t>Nejhorší postavení v rasovém </a:t>
            </a:r>
            <a:r>
              <a:rPr lang="cs-CZ" sz="2200" dirty="0" smtClean="0"/>
              <a:t>žebříčku </a:t>
            </a:r>
            <a:r>
              <a:rPr lang="cs-CZ" sz="2200" dirty="0"/>
              <a:t>měli Romové a </a:t>
            </a:r>
            <a:r>
              <a:rPr lang="cs-CZ" sz="2200" dirty="0" smtClean="0"/>
              <a:t>Židé - </a:t>
            </a:r>
            <a:r>
              <a:rPr lang="cs-CZ" sz="2200" dirty="0"/>
              <a:t>byli </a:t>
            </a:r>
            <a:r>
              <a:rPr lang="cs-CZ" sz="2200" dirty="0" smtClean="0"/>
              <a:t/>
            </a:r>
            <a:br>
              <a:rPr lang="cs-CZ" sz="2200" dirty="0" smtClean="0"/>
            </a:br>
            <a:r>
              <a:rPr lang="cs-CZ" sz="2200" dirty="0" smtClean="0"/>
              <a:t>označováni </a:t>
            </a:r>
            <a:r>
              <a:rPr lang="cs-CZ" sz="2200" dirty="0"/>
              <a:t>jako "</a:t>
            </a:r>
            <a:r>
              <a:rPr lang="cs-CZ" sz="2200" dirty="0" err="1" smtClean="0"/>
              <a:t>Lebensunwertes</a:t>
            </a:r>
            <a:r>
              <a:rPr lang="cs-CZ" sz="2200" dirty="0" smtClean="0"/>
              <a:t> </a:t>
            </a:r>
            <a:r>
              <a:rPr lang="cs-CZ" sz="2200" dirty="0" err="1" smtClean="0"/>
              <a:t>Leben</a:t>
            </a:r>
            <a:r>
              <a:rPr lang="cs-CZ" sz="2200" dirty="0"/>
              <a:t>" („Život nehodný žití“) a byli </a:t>
            </a:r>
            <a:r>
              <a:rPr lang="cs-CZ" sz="2200" dirty="0" smtClean="0"/>
              <a:t> určeni </a:t>
            </a:r>
            <a:r>
              <a:rPr lang="cs-CZ" sz="2200" dirty="0"/>
              <a:t>k fyzické likvidaci.</a:t>
            </a:r>
          </a:p>
        </p:txBody>
      </p:sp>
      <p:sp>
        <p:nvSpPr>
          <p:cNvPr id="2" name="Obdélník 1"/>
          <p:cNvSpPr/>
          <p:nvPr/>
        </p:nvSpPr>
        <p:spPr>
          <a:xfrm>
            <a:off x="2987824" y="1700808"/>
            <a:ext cx="1584176" cy="276999"/>
          </a:xfrm>
          <a:prstGeom prst="rect">
            <a:avLst/>
          </a:prstGeom>
        </p:spPr>
        <p:txBody>
          <a:bodyPr wrap="square">
            <a:spAutoFit/>
          </a:bodyPr>
          <a:lstStyle/>
          <a:p>
            <a:r>
              <a:rPr lang="cs-CZ" sz="600" dirty="0"/>
              <a:t>http://upload.wikimedia.org/wikipedia/commons/8/81/Europaeid_types.jpg</a:t>
            </a:r>
          </a:p>
        </p:txBody>
      </p:sp>
      <p:pic>
        <p:nvPicPr>
          <p:cNvPr id="6146" name="Picture 2" descr="Soubor:Europaeid types.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788024" y="1577752"/>
            <a:ext cx="3888432" cy="253234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608624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467544" y="260648"/>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Antisemitismus – dějiny II.</a:t>
            </a:r>
            <a:endParaRPr lang="cs-CZ" sz="5400" dirty="0"/>
          </a:p>
        </p:txBody>
      </p:sp>
      <p:sp>
        <p:nvSpPr>
          <p:cNvPr id="6" name="Zástupný symbol pro obsah 5"/>
          <p:cNvSpPr>
            <a:spLocks noGrp="1"/>
          </p:cNvSpPr>
          <p:nvPr>
            <p:ph idx="1"/>
          </p:nvPr>
        </p:nvSpPr>
        <p:spPr>
          <a:xfrm>
            <a:off x="2915816" y="4147120"/>
            <a:ext cx="5338936" cy="2260848"/>
          </a:xfrm>
        </p:spPr>
        <p:txBody>
          <a:bodyPr>
            <a:noAutofit/>
          </a:bodyPr>
          <a:lstStyle/>
          <a:p>
            <a:pPr marL="0" indent="0">
              <a:buNone/>
            </a:pPr>
            <a:r>
              <a:rPr lang="cs-CZ" sz="2200" dirty="0" smtClean="0"/>
              <a:t>Nejhorším </a:t>
            </a:r>
            <a:r>
              <a:rPr lang="cs-CZ" sz="2200" dirty="0"/>
              <a:t>projevem rasového  antisemitismu byl </a:t>
            </a:r>
            <a:r>
              <a:rPr lang="cs-CZ" sz="2200" dirty="0" smtClean="0"/>
              <a:t>holocaust (</a:t>
            </a:r>
            <a:r>
              <a:rPr lang="cs-CZ" sz="2200" dirty="0" err="1" smtClean="0"/>
              <a:t>šoa</a:t>
            </a:r>
            <a:r>
              <a:rPr lang="cs-CZ" sz="2200" dirty="0" smtClean="0"/>
              <a:t>), </a:t>
            </a:r>
            <a:r>
              <a:rPr lang="cs-CZ" sz="2200" dirty="0"/>
              <a:t>ke kterému došlo za druhé světové </a:t>
            </a:r>
            <a:r>
              <a:rPr lang="cs-CZ" sz="2200" dirty="0" smtClean="0"/>
              <a:t>války.</a:t>
            </a:r>
          </a:p>
          <a:p>
            <a:pPr marL="0" indent="0">
              <a:buNone/>
            </a:pPr>
            <a:r>
              <a:rPr lang="cs-CZ" sz="2200" dirty="0" smtClean="0"/>
              <a:t>Při něm bylo </a:t>
            </a:r>
            <a:r>
              <a:rPr lang="cs-CZ" sz="2200" dirty="0"/>
              <a:t>cíleně vyvražděno přibližně 6 milionů evropských židů, z toho 1,5 milionu dětí.</a:t>
            </a:r>
            <a:endParaRPr lang="cs-CZ" sz="2000" i="1" dirty="0"/>
          </a:p>
        </p:txBody>
      </p:sp>
      <p:pic>
        <p:nvPicPr>
          <p:cNvPr id="3" name="Obrázek 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51520" y="4179556"/>
            <a:ext cx="2448272" cy="2678444"/>
          </a:xfrm>
          <a:prstGeom prst="rect">
            <a:avLst/>
          </a:prstGeom>
        </p:spPr>
      </p:pic>
    </p:spTree>
    <p:extLst>
      <p:ext uri="{BB962C8B-B14F-4D97-AF65-F5344CB8AC3E}">
        <p14:creationId xmlns:p14="http://schemas.microsoft.com/office/powerpoint/2010/main" xmlns="" val="28124854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323528" y="188640"/>
            <a:ext cx="8208912" cy="1152128"/>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5400" dirty="0" smtClean="0"/>
              <a:t>Otázky</a:t>
            </a:r>
            <a:endParaRPr lang="cs-CZ" sz="5400" dirty="0"/>
          </a:p>
        </p:txBody>
      </p:sp>
      <p:sp>
        <p:nvSpPr>
          <p:cNvPr id="6" name="Zástupný symbol pro obsah 5"/>
          <p:cNvSpPr>
            <a:spLocks noGrp="1"/>
          </p:cNvSpPr>
          <p:nvPr>
            <p:ph idx="1"/>
          </p:nvPr>
        </p:nvSpPr>
        <p:spPr>
          <a:xfrm>
            <a:off x="3131840" y="1628790"/>
            <a:ext cx="5544616" cy="4637112"/>
          </a:xfrm>
        </p:spPr>
        <p:txBody>
          <a:bodyPr>
            <a:noAutofit/>
          </a:bodyPr>
          <a:lstStyle/>
          <a:p>
            <a:r>
              <a:rPr lang="cs-CZ" sz="2400" i="1" dirty="0" smtClean="0"/>
              <a:t> </a:t>
            </a:r>
            <a:r>
              <a:rPr lang="cs-CZ" sz="2400" dirty="0" smtClean="0"/>
              <a:t>Proč</a:t>
            </a:r>
            <a:r>
              <a:rPr lang="cs-CZ" sz="2400" dirty="0" smtClean="0"/>
              <a:t> vznikly Protokoly siónských mudrců?</a:t>
            </a:r>
            <a:r>
              <a:rPr lang="cs-CZ" sz="2400" dirty="0" smtClean="0"/>
              <a:t> </a:t>
            </a:r>
            <a:endParaRPr lang="cs-CZ" sz="2400" dirty="0" smtClean="0"/>
          </a:p>
          <a:p>
            <a:r>
              <a:rPr lang="cs-CZ" sz="2400" dirty="0" smtClean="0"/>
              <a:t>Co to byly pogromy?</a:t>
            </a:r>
          </a:p>
          <a:p>
            <a:r>
              <a:rPr lang="cs-CZ" sz="2400" dirty="0" smtClean="0"/>
              <a:t> Kde k pogromům docházelo?</a:t>
            </a:r>
          </a:p>
          <a:p>
            <a:r>
              <a:rPr lang="cs-CZ" sz="2400" dirty="0" smtClean="0"/>
              <a:t> Jaká rasová teorie byla vytvořena v nacistickém Německu? </a:t>
            </a:r>
          </a:p>
          <a:p>
            <a:r>
              <a:rPr lang="cs-CZ" sz="2400" dirty="0" smtClean="0"/>
              <a:t>Jaký  </a:t>
            </a:r>
            <a:r>
              <a:rPr lang="cs-CZ" sz="2400" dirty="0" smtClean="0"/>
              <a:t>byl </a:t>
            </a:r>
            <a:r>
              <a:rPr lang="cs-CZ" sz="2400" dirty="0" smtClean="0"/>
              <a:t>nejhorší projev rasového antisemitismu?</a:t>
            </a:r>
            <a:endParaRPr lang="cs-CZ" sz="2200" i="1" dirty="0" smtClean="0"/>
          </a:p>
          <a:p>
            <a:pPr marL="0" indent="0">
              <a:buNone/>
            </a:pPr>
            <a:endParaRPr lang="cs-CZ" sz="2200" i="1" dirty="0" smtClean="0"/>
          </a:p>
        </p:txBody>
      </p:sp>
    </p:spTree>
    <p:extLst>
      <p:ext uri="{BB962C8B-B14F-4D97-AF65-F5344CB8AC3E}">
        <p14:creationId xmlns:p14="http://schemas.microsoft.com/office/powerpoint/2010/main" xmlns="" val="35707389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Zástupný symbol pro obsah 2"/>
          <p:cNvSpPr txBox="1">
            <a:spLocks/>
          </p:cNvSpPr>
          <p:nvPr/>
        </p:nvSpPr>
        <p:spPr>
          <a:xfrm>
            <a:off x="452437" y="1700808"/>
            <a:ext cx="8229600" cy="4525963"/>
          </a:xfrm>
          <a:prstGeom prst="rect">
            <a:avLst/>
          </a:prstGeom>
        </p:spPr>
        <p:txBody>
          <a:bodyPr>
            <a:normAutofit fontScale="92500"/>
          </a:bodyPr>
          <a:lstStyle/>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r>
              <a:rPr lang="cs-CZ" sz="3200" dirty="0" smtClean="0"/>
              <a:t>http://commons.wikimedia.org/wiki</a:t>
            </a:r>
            <a:r>
              <a:rPr lang="cs-CZ" sz="3200" dirty="0" smtClean="0"/>
              <a:t>/</a:t>
            </a:r>
          </a:p>
          <a:p>
            <a:pPr marL="457200" indent="-457200">
              <a:spcBef>
                <a:spcPct val="20000"/>
              </a:spcBef>
              <a:buFont typeface="Arial" pitchFamily="34" charset="0"/>
              <a:buChar char="•"/>
            </a:pPr>
            <a:r>
              <a:rPr lang="cs-CZ" sz="3200" dirty="0" smtClean="0"/>
              <a:t>http://</a:t>
            </a:r>
            <a:r>
              <a:rPr lang="cs-CZ" sz="3200" dirty="0" smtClean="0"/>
              <a:t>cs.wikipedia.org</a:t>
            </a:r>
            <a:endParaRPr lang="cs-CZ" sz="3200" dirty="0" smtClean="0"/>
          </a:p>
          <a:p>
            <a:pPr marL="457200" indent="-457200">
              <a:spcBef>
                <a:spcPct val="20000"/>
              </a:spcBef>
              <a:buFont typeface="Arial" pitchFamily="34" charset="0"/>
              <a:buChar char="•"/>
            </a:pPr>
            <a:r>
              <a:rPr lang="cs-CZ" sz="3200" dirty="0" smtClean="0"/>
              <a:t>Zdroje použitých obrázků citovány přímo v textu</a:t>
            </a:r>
          </a:p>
          <a:p>
            <a:pPr marL="457200" indent="-457200">
              <a:spcBef>
                <a:spcPct val="20000"/>
              </a:spcBef>
              <a:buFont typeface="Arial" pitchFamily="34" charset="0"/>
              <a:buChar char="•"/>
            </a:pPr>
            <a:r>
              <a:rPr lang="cs-CZ" sz="3200" dirty="0" smtClean="0"/>
              <a:t>Informace jsem čerpala ze vzdělávacích seminářů pořádaných Památníkem Terezín a Židovským muzeem v Praze</a:t>
            </a:r>
          </a:p>
          <a:p>
            <a:pPr marL="457200" lvl="0" indent="-457200">
              <a:spcBef>
                <a:spcPct val="20000"/>
              </a:spcBef>
              <a:buFont typeface="Arial" pitchFamily="34" charset="0"/>
              <a:buChar char="•"/>
            </a:pPr>
            <a:r>
              <a:rPr lang="cs-CZ" sz="3200" dirty="0" smtClean="0"/>
              <a:t>Materiál stažen 20.11. 2012</a:t>
            </a:r>
          </a:p>
          <a:p>
            <a:pPr marL="457200" lvl="0" indent="-457200">
              <a:spcBef>
                <a:spcPct val="20000"/>
              </a:spcBef>
              <a:buFont typeface="Arial" pitchFamily="34" charset="0"/>
              <a:buChar cha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457200" marR="0" lvl="0" indent="-4572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9" name="Rectangle 2"/>
          <p:cNvSpPr txBox="1">
            <a:spLocks noChangeArrowheads="1"/>
          </p:cNvSpPr>
          <p:nvPr/>
        </p:nvSpPr>
        <p:spPr>
          <a:xfrm>
            <a:off x="539552" y="692696"/>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1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 name="Picture 46" descr="logo_pruh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60225537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223</TotalTime>
  <Words>748</Words>
  <Application>Microsoft Office PowerPoint</Application>
  <PresentationFormat>Předvádění na obrazovce (4:3)</PresentationFormat>
  <Paragraphs>80</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David</dc:creator>
  <cp:lastModifiedBy>Lenka</cp:lastModifiedBy>
  <cp:revision>18</cp:revision>
  <dcterms:created xsi:type="dcterms:W3CDTF">2012-11-28T21:53:21Z</dcterms:created>
  <dcterms:modified xsi:type="dcterms:W3CDTF">2013-01-05T21:22:12Z</dcterms:modified>
</cp:coreProperties>
</file>