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70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F8AC2-8E1D-4132-A94F-D59364BA99C0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EED22-0EC1-4FDB-9386-4D49BCF4D3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3621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7EED22-0EC1-4FDB-9386-4D49BCF4D3F9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5869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378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5825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3388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6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964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959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63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959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695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593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969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B7A77-1F39-4EFB-AEB3-49D0FA5DA006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0135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21002777"/>
              </p:ext>
            </p:extLst>
          </p:nvPr>
        </p:nvGraphicFramePr>
        <p:xfrm>
          <a:off x="468313" y="1268413"/>
          <a:ext cx="8229600" cy="408019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INOVACE_32_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Hilsneriáda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Antisemitismus a holocaust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třetí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26.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Leopold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Hilsner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Polná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T.G. Masaryk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 Procvičovací cvičení lze použít jako test 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ve třídě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výkladu na interaktivní tabuli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8297" y="538464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253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91299"/>
            <a:ext cx="8214810" cy="4899205"/>
          </a:xfrm>
        </p:spPr>
        <p:txBody>
          <a:bodyPr numCol="2"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„Hilsneriáda“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/>
              <a:t>proces s Židem Leopoldem </a:t>
            </a:r>
            <a:r>
              <a:rPr lang="cs-CZ" dirty="0" err="1"/>
              <a:t>Hilsnerem</a:t>
            </a:r>
            <a:r>
              <a:rPr lang="cs-CZ" dirty="0"/>
              <a:t>, který byl obviněn z vraždy Anežky Hrůzové</a:t>
            </a:r>
          </a:p>
          <a:p>
            <a:r>
              <a:rPr lang="cs-CZ" dirty="0"/>
              <a:t>proces byl provázen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protižidovskými náladami  v </a:t>
            </a:r>
            <a:r>
              <a:rPr lang="cs-CZ" dirty="0"/>
              <a:t>české společnosti, ale i kampaní na obhajobu </a:t>
            </a:r>
            <a:r>
              <a:rPr lang="cs-CZ" dirty="0" err="1"/>
              <a:t>Hilsnera</a:t>
            </a:r>
            <a:endParaRPr lang="cs-CZ" dirty="0"/>
          </a:p>
          <a:p>
            <a:r>
              <a:rPr lang="cs-CZ" dirty="0"/>
              <a:t>jde o největší projev antisemitismu na našem území v 19. století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026731" y="3416686"/>
            <a:ext cx="649725" cy="3385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Polná</a:t>
            </a:r>
            <a:endParaRPr lang="cs-CZ" sz="1600" b="1" dirty="0"/>
          </a:p>
        </p:txBody>
      </p:sp>
      <p:sp>
        <p:nvSpPr>
          <p:cNvPr id="3" name="Obdélník 2"/>
          <p:cNvSpPr/>
          <p:nvPr/>
        </p:nvSpPr>
        <p:spPr>
          <a:xfrm>
            <a:off x="5506451" y="1405107"/>
            <a:ext cx="307808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http://upload.wikimedia.org/wikipedia/commons/0/0d/Poln%C3%A1.jpg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89773"/>
            <a:ext cx="2887289" cy="2165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852" y="3759784"/>
            <a:ext cx="3488362" cy="27525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1209" y="6524895"/>
            <a:ext cx="3955649" cy="2769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dirty="0" smtClean="0"/>
              <a:t>Znázornění tzv. rituální vraždy na dobové karikatuře z r. 1899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7504" y="4005064"/>
            <a:ext cx="7173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http://www.kzhp.cz/fgalerie/pripad-leopolda-hilsnera2008-02-02/big/1349.jpg</a:t>
            </a:r>
          </a:p>
        </p:txBody>
      </p:sp>
    </p:spTree>
    <p:extLst>
      <p:ext uri="{BB962C8B-B14F-4D97-AF65-F5344CB8AC3E}">
        <p14:creationId xmlns:p14="http://schemas.microsoft.com/office/powerpoint/2010/main" xmlns="" val="349190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75856" y="1589773"/>
            <a:ext cx="5770984" cy="4525963"/>
          </a:xfrm>
        </p:spPr>
        <p:txBody>
          <a:bodyPr>
            <a:noAutofit/>
          </a:bodyPr>
          <a:lstStyle/>
          <a:p>
            <a:r>
              <a:rPr lang="cs-CZ" sz="2600" dirty="0"/>
              <a:t>Anežka Hrůzová byla devatenáctiletá dívka římskokatolického vyznání, která pracovala jako švadlena v Polné.</a:t>
            </a:r>
          </a:p>
          <a:p>
            <a:r>
              <a:rPr lang="cs-CZ" sz="2600" dirty="0"/>
              <a:t>29. března 1899 odešla z práce, ale domů již nepřišla. Její tělo bylo nalezeno po třech dnech. Vrah ji nejprve uhodil zezadu kamenem do hlavy, přiškrtil a nakonec rozřízl hrdlo ostrým nožem. Mnoho stop bylo zničeno davem při objevení oběti</a:t>
            </a:r>
            <a:r>
              <a:rPr lang="cs-CZ" sz="2600" dirty="0" smtClean="0"/>
              <a:t>.</a:t>
            </a:r>
            <a:endParaRPr lang="cs-CZ" sz="2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728700" y="1700808"/>
            <a:ext cx="2187116" cy="3385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portrét Anežky Hrůzové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7544" y="6381328"/>
            <a:ext cx="2790056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http://www.kzhp.cz/fgalerie/pripad-leopolda-hilsnera2008-02-02/big/798.jpg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91719"/>
            <a:ext cx="2736304" cy="416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1841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91299"/>
            <a:ext cx="4762872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tělo </a:t>
            </a:r>
            <a:r>
              <a:rPr lang="cs-CZ" dirty="0"/>
              <a:t>Anežky Hrůzové bylo nalezeno 1. dubna  (Bílá sobota). Velikonoce roku 1899 připadly na konec židovského svátku Pesach, a proto vznikla domněnka , že se Anežka stala obětí rituální vraždy. To připomínal i způsob </a:t>
            </a:r>
            <a:r>
              <a:rPr lang="cs-CZ" dirty="0" smtClean="0"/>
              <a:t>zabití.</a:t>
            </a:r>
          </a:p>
          <a:p>
            <a:r>
              <a:rPr lang="cs-CZ" dirty="0" smtClean="0"/>
              <a:t>Tělo </a:t>
            </a:r>
            <a:r>
              <a:rPr lang="cs-CZ" dirty="0"/>
              <a:t>bylo pohřbeno  na hřbitově sv. Barbory.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638518" y="6190565"/>
            <a:ext cx="2639526" cy="3385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místo vraždy Anežky Hrůzové</a:t>
            </a:r>
            <a:endParaRPr lang="cs-CZ" sz="1600" b="1" dirty="0"/>
          </a:p>
        </p:txBody>
      </p:sp>
      <p:sp>
        <p:nvSpPr>
          <p:cNvPr id="3" name="Obdélník 2"/>
          <p:cNvSpPr/>
          <p:nvPr/>
        </p:nvSpPr>
        <p:spPr>
          <a:xfrm>
            <a:off x="4355976" y="5877272"/>
            <a:ext cx="8640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http://upload.wikimedia.org/wikipedia/commons/7/7c/M%C3%ADsto_vra%C5%BEdy_Ane%C5%BEky_Hr%C5%AFzov%C3%A9.jpg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97440"/>
            <a:ext cx="3476418" cy="463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773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851920" y="1589773"/>
            <a:ext cx="5194920" cy="4935571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na základě nepřímých důkazů byl obviněn Leopold </a:t>
            </a:r>
            <a:r>
              <a:rPr lang="cs-CZ" dirty="0" err="1"/>
              <a:t>Hilsner</a:t>
            </a:r>
            <a:r>
              <a:rPr lang="cs-CZ" dirty="0"/>
              <a:t>, dvaadvacetiletý mladík pocházející z židovské komunity v Polné. </a:t>
            </a:r>
            <a:endParaRPr lang="cs-CZ" dirty="0" smtClean="0"/>
          </a:p>
          <a:p>
            <a:r>
              <a:rPr lang="cs-CZ" dirty="0" err="1" smtClean="0"/>
              <a:t>Hilsner</a:t>
            </a:r>
            <a:r>
              <a:rPr lang="cs-CZ" dirty="0" smtClean="0"/>
              <a:t> </a:t>
            </a:r>
            <a:r>
              <a:rPr lang="cs-CZ" dirty="0"/>
              <a:t>byl nevzdělaný, živil se jako tulák a žebrák. </a:t>
            </a: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matka byla velice aktivní v židovské </a:t>
            </a:r>
            <a:r>
              <a:rPr lang="cs-CZ" dirty="0" smtClean="0"/>
              <a:t>obci</a:t>
            </a:r>
          </a:p>
          <a:p>
            <a:r>
              <a:rPr lang="cs-CZ" dirty="0" smtClean="0"/>
              <a:t>on </a:t>
            </a:r>
            <a:r>
              <a:rPr lang="cs-CZ" dirty="0"/>
              <a:t>sám se chtěl stát kantorem a přísně dodržoval židovské tradice a pravidla.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71079" y="6309320"/>
            <a:ext cx="2890026" cy="3385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portrét Leopolda </a:t>
            </a:r>
            <a:r>
              <a:rPr lang="cs-CZ" sz="1600" dirty="0" err="1" smtClean="0"/>
              <a:t>Hilsnera</a:t>
            </a:r>
            <a:endParaRPr lang="cs-CZ" sz="16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728700" y="1700808"/>
            <a:ext cx="264604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" dirty="0"/>
              <a:t>http://www.kzhp.cz/fgalerie/pripad-leopolda-hilsnera2008-02-02/big/751.jpg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91174"/>
            <a:ext cx="3153080" cy="426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5214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91299"/>
            <a:ext cx="4320480" cy="4974695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proces s Leopoldem </a:t>
            </a:r>
            <a:r>
              <a:rPr lang="cs-CZ" dirty="0" err="1"/>
              <a:t>Hilsnerem</a:t>
            </a:r>
            <a:r>
              <a:rPr lang="cs-CZ" dirty="0"/>
              <a:t> probíhal pod velkým tlakem veřejnosti a médií. Veřejnost byla přesvědčena o </a:t>
            </a:r>
            <a:r>
              <a:rPr lang="cs-CZ" dirty="0" err="1"/>
              <a:t>Hilsnerově</a:t>
            </a:r>
            <a:r>
              <a:rPr lang="cs-CZ" dirty="0"/>
              <a:t> vině.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základě nepřímých důkazů byl nakonec </a:t>
            </a:r>
            <a:r>
              <a:rPr lang="cs-CZ" dirty="0" err="1"/>
              <a:t>Hilsner</a:t>
            </a:r>
            <a:r>
              <a:rPr lang="cs-CZ" dirty="0"/>
              <a:t> odsouzen za spoluúčast na vraždě k trestu smrti. </a:t>
            </a:r>
          </a:p>
          <a:p>
            <a:r>
              <a:rPr lang="cs-CZ" dirty="0"/>
              <a:t>Pod nátlakem spoluvězňů se ve vězení k vině přiznal a dokonce označil dva údajné spolupachatele. Později však toto doznání odvolal.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016859" y="5495388"/>
            <a:ext cx="3719646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Vynesení rozsudku v procesu s Leopoldem </a:t>
            </a:r>
            <a:r>
              <a:rPr lang="cs-CZ" sz="1600" dirty="0" err="1" smtClean="0"/>
              <a:t>Hilsnerem</a:t>
            </a:r>
            <a:r>
              <a:rPr lang="cs-CZ" sz="1600" dirty="0" smtClean="0"/>
              <a:t> v Kutné Hoře v r. 1899</a:t>
            </a:r>
          </a:p>
        </p:txBody>
      </p:sp>
      <p:sp>
        <p:nvSpPr>
          <p:cNvPr id="3" name="Obdélník 2"/>
          <p:cNvSpPr/>
          <p:nvPr/>
        </p:nvSpPr>
        <p:spPr>
          <a:xfrm>
            <a:off x="5535346" y="1732166"/>
            <a:ext cx="264604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600" dirty="0"/>
              <a:t>http://www.kzhp.cz/fgalerie/pripad-leopolda-hilsnera2008-02-02/big/747.jpg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9730" y="1916832"/>
            <a:ext cx="4057272" cy="348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6377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21498"/>
            <a:ext cx="8579296" cy="191123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Na </a:t>
            </a:r>
            <a:r>
              <a:rPr lang="cs-CZ" dirty="0" err="1"/>
              <a:t>Hilsnerovu</a:t>
            </a:r>
            <a:r>
              <a:rPr lang="cs-CZ" dirty="0"/>
              <a:t> obranu se  postavil profesor Tomáš G. Masaryk, který označil rituální vraždu za pověru a pozadí procesu označil za antisemitské.</a:t>
            </a:r>
            <a:endParaRPr lang="cs-CZ" i="1" dirty="0"/>
          </a:p>
          <a:p>
            <a:r>
              <a:rPr lang="cs-CZ" dirty="0"/>
              <a:t>Za to si vysloužil nenávist veřejnosti, odsouzení a posměch. </a:t>
            </a:r>
          </a:p>
          <a:p>
            <a:r>
              <a:rPr lang="cs-CZ" dirty="0"/>
              <a:t>Na základě </a:t>
            </a:r>
            <a:r>
              <a:rPr lang="cs-CZ" dirty="0" smtClean="0"/>
              <a:t>Masarykovy </a:t>
            </a:r>
            <a:r>
              <a:rPr lang="cs-CZ" dirty="0"/>
              <a:t>kritiky však došlo ke zrušení rozsudku a obnovení procesu.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31168" y="6469323"/>
            <a:ext cx="7881664" cy="2923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300" dirty="0"/>
              <a:t>Karikatura znázorňující podobnost hilsneriády a Dreyfusovy aféry, zveřejněná v Humoristických listech v roce 1900</a:t>
            </a:r>
            <a:endParaRPr lang="cs-CZ" sz="1300" b="1" dirty="0"/>
          </a:p>
        </p:txBody>
      </p:sp>
      <p:pic>
        <p:nvPicPr>
          <p:cNvPr id="3074" name="Picture 2" descr="Soubor:Karikatura z doby hilsneriád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6800" y="3356992"/>
            <a:ext cx="7410400" cy="292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53863" y="3356992"/>
            <a:ext cx="5666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http://upload.wikimedia.org/wikipedia/commons/c/cc/Karikatura_z_doby_hilsneri%C3%A1dy.JPG</a:t>
            </a:r>
          </a:p>
        </p:txBody>
      </p:sp>
    </p:spTree>
    <p:extLst>
      <p:ext uri="{BB962C8B-B14F-4D97-AF65-F5344CB8AC3E}">
        <p14:creationId xmlns:p14="http://schemas.microsoft.com/office/powerpoint/2010/main" xmlns="" val="398250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1591298"/>
            <a:ext cx="8698124" cy="5006053"/>
          </a:xfrm>
        </p:spPr>
        <p:txBody>
          <a:bodyPr numCol="2">
            <a:noAutofit/>
          </a:bodyPr>
          <a:lstStyle/>
          <a:p>
            <a:r>
              <a:rPr lang="cs-CZ" sz="2200" dirty="0"/>
              <a:t>Došlo k novému procesu - v Písku v říjnu 1900. </a:t>
            </a:r>
            <a:r>
              <a:rPr lang="cs-CZ" sz="2200" dirty="0" err="1"/>
              <a:t>Hilsner</a:t>
            </a:r>
            <a:r>
              <a:rPr lang="cs-CZ" sz="2200" dirty="0"/>
              <a:t> byl obžalován ještě z vraždy Marie Klímové, ke které došlo dva roky před vraždou v Polné. </a:t>
            </a:r>
            <a:r>
              <a:rPr lang="cs-CZ" sz="2200" dirty="0" err="1"/>
              <a:t>Hilsner</a:t>
            </a:r>
            <a:r>
              <a:rPr lang="cs-CZ" sz="2200" dirty="0"/>
              <a:t> byl odsouzen k trestu smrti oběšením, opět na základě nepřímých či zkreslených svědectví. </a:t>
            </a:r>
            <a:endParaRPr lang="cs-CZ" sz="2200" dirty="0" smtClean="0"/>
          </a:p>
          <a:p>
            <a:endParaRPr lang="cs-CZ" sz="2200" dirty="0" smtClean="0"/>
          </a:p>
          <a:p>
            <a:endParaRPr lang="cs-CZ" sz="2200" dirty="0"/>
          </a:p>
          <a:p>
            <a:endParaRPr lang="cs-CZ" sz="2200" dirty="0" smtClean="0"/>
          </a:p>
          <a:p>
            <a:endParaRPr lang="cs-CZ" sz="2200" dirty="0"/>
          </a:p>
          <a:p>
            <a:endParaRPr lang="cs-CZ" sz="2200" dirty="0" smtClean="0"/>
          </a:p>
          <a:p>
            <a:endParaRPr lang="cs-CZ" sz="2200" dirty="0"/>
          </a:p>
          <a:p>
            <a:endParaRPr lang="cs-CZ" sz="2200" dirty="0" smtClean="0"/>
          </a:p>
          <a:p>
            <a:endParaRPr lang="cs-CZ" sz="2200" dirty="0"/>
          </a:p>
          <a:p>
            <a:endParaRPr lang="cs-CZ" sz="2200" dirty="0" smtClean="0"/>
          </a:p>
          <a:p>
            <a:endParaRPr lang="cs-CZ" sz="2200" dirty="0"/>
          </a:p>
          <a:p>
            <a:endParaRPr lang="cs-CZ" sz="2200" dirty="0" smtClean="0"/>
          </a:p>
          <a:p>
            <a:endParaRPr lang="cs-CZ" sz="1600" dirty="0" smtClean="0"/>
          </a:p>
          <a:p>
            <a:r>
              <a:rPr lang="cs-CZ" sz="2200" dirty="0" smtClean="0"/>
              <a:t>Za </a:t>
            </a:r>
            <a:r>
              <a:rPr lang="cs-CZ" sz="2200" dirty="0"/>
              <a:t>motiv obou činů byl označen motiv sexuální, ne už náboženský (rituální vražda). </a:t>
            </a:r>
            <a:endParaRPr lang="cs-CZ" sz="2200" dirty="0" smtClean="0"/>
          </a:p>
          <a:p>
            <a:r>
              <a:rPr lang="cs-CZ" sz="2200" dirty="0" smtClean="0"/>
              <a:t>Podle </a:t>
            </a:r>
            <a:r>
              <a:rPr lang="cs-CZ" sz="2200" dirty="0"/>
              <a:t>lékařských posudků však </a:t>
            </a:r>
            <a:r>
              <a:rPr lang="cs-CZ" sz="2200" dirty="0" err="1"/>
              <a:t>Hilsner</a:t>
            </a:r>
            <a:r>
              <a:rPr lang="cs-CZ" sz="2200" dirty="0"/>
              <a:t> netrpěl žádnou sexuální úchylkou, navíc Anežka Hrůzová nebyla před smrtí sexuálně zneužita.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201060" y="2891377"/>
            <a:ext cx="1199440" cy="1077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Symbolický hrob Anežky Hrůzové</a:t>
            </a:r>
            <a:endParaRPr lang="cs-CZ" sz="1600" b="1" dirty="0"/>
          </a:p>
        </p:txBody>
      </p:sp>
      <p:sp>
        <p:nvSpPr>
          <p:cNvPr id="5" name="Obdélník 4"/>
          <p:cNvSpPr/>
          <p:nvPr/>
        </p:nvSpPr>
        <p:spPr>
          <a:xfrm>
            <a:off x="179512" y="5372407"/>
            <a:ext cx="864096" cy="1015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200" dirty="0" err="1" smtClean="0"/>
              <a:t>Hilsner</a:t>
            </a:r>
            <a:r>
              <a:rPr lang="cs-CZ" sz="1200" dirty="0" smtClean="0"/>
              <a:t> </a:t>
            </a:r>
            <a:r>
              <a:rPr lang="cs-CZ" sz="1200" dirty="0"/>
              <a:t>před porotou v </a:t>
            </a:r>
            <a:r>
              <a:rPr lang="cs-CZ" sz="1200" dirty="0" smtClean="0"/>
              <a:t>Písku, r. 1900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8141" y="1495138"/>
            <a:ext cx="1855093" cy="2473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873234" y="1495138"/>
            <a:ext cx="18550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http://upload.wikimedia.org/wikipedia/commons/2/28/Symbolick%C3%BD_hrob_Ane%C5%BEky_Hr%C5%AFzov%C3%A9.jpeg</a:t>
            </a:r>
          </a:p>
        </p:txBody>
      </p:sp>
      <p:sp>
        <p:nvSpPr>
          <p:cNvPr id="8" name="Obdélník 7"/>
          <p:cNvSpPr/>
          <p:nvPr/>
        </p:nvSpPr>
        <p:spPr>
          <a:xfrm>
            <a:off x="2788987" y="6435301"/>
            <a:ext cx="16264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http://www.kzhp.cz/fgalerie/pripad-leopolda-hilsnera2008-02-02/big/424.jpg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8212" y="4317669"/>
            <a:ext cx="3241551" cy="2080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6437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499992" y="1589773"/>
            <a:ext cx="4536504" cy="5016290"/>
          </a:xfrm>
        </p:spPr>
        <p:txBody>
          <a:bodyPr>
            <a:noAutofit/>
          </a:bodyPr>
          <a:lstStyle/>
          <a:p>
            <a:r>
              <a:rPr lang="cs-CZ" sz="2200" dirty="0"/>
              <a:t>Císař František Josef I. v červnu 1901 udělil odsouzenému </a:t>
            </a:r>
            <a:r>
              <a:rPr lang="cs-CZ" sz="2200" dirty="0" err="1"/>
              <a:t>Hilsnerovi</a:t>
            </a:r>
            <a:r>
              <a:rPr lang="cs-CZ" sz="2200" dirty="0"/>
              <a:t> milost. Trest byl zmírněn na doživotí. Po 18 letech věznění byl roku 1918 </a:t>
            </a:r>
            <a:r>
              <a:rPr lang="cs-CZ" sz="2200" dirty="0" err="1"/>
              <a:t>Hilsner</a:t>
            </a:r>
            <a:r>
              <a:rPr lang="cs-CZ" sz="2200" dirty="0"/>
              <a:t> s podlomeným zdravím propuštěn na základě milosti Karla I. Nikdy nebyl  rehabilitován.</a:t>
            </a:r>
          </a:p>
          <a:p>
            <a:r>
              <a:rPr lang="cs-CZ" sz="2200" dirty="0"/>
              <a:t>Ve 20. letech se živil jako podomní obchodník pod pozměněným jménem Heller, finančně jej podporovala vídeňská židovská obec i prezident Masaryk. Zemřel </a:t>
            </a:r>
            <a:r>
              <a:rPr lang="cs-CZ" sz="2200" dirty="0" smtClean="0"/>
              <a:t>v roce 1928 ve </a:t>
            </a:r>
            <a:r>
              <a:rPr lang="cs-CZ" sz="2200" dirty="0"/>
              <a:t>věku 51 let.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67544" y="1758405"/>
            <a:ext cx="3719646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Pamětní deska na domě ve Vídni, kde žil L. </a:t>
            </a:r>
            <a:r>
              <a:rPr lang="cs-CZ" sz="1600" dirty="0" err="1" smtClean="0"/>
              <a:t>Hilsner</a:t>
            </a:r>
            <a:r>
              <a:rPr lang="cs-CZ" sz="1600" dirty="0" smtClean="0"/>
              <a:t> do konce svého </a:t>
            </a:r>
            <a:r>
              <a:rPr lang="cs-CZ" sz="1600" dirty="0" smtClean="0"/>
              <a:t>života.</a:t>
            </a:r>
            <a:endParaRPr lang="cs-CZ" sz="16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366120" y="5867980"/>
            <a:ext cx="1205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http://www.kzhp.cz/fgalerie/pripad-leopolda-hilsnera2008-02-02/big/750.jpg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47" y="2564903"/>
            <a:ext cx="4309153" cy="327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5996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Hilsneriáda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48317"/>
            <a:ext cx="4248472" cy="21257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/>
              <a:t>Film</a:t>
            </a:r>
          </a:p>
          <a:p>
            <a:r>
              <a:rPr lang="cs-CZ" dirty="0" smtClean="0"/>
              <a:t>Režisér </a:t>
            </a:r>
            <a:r>
              <a:rPr lang="cs-CZ" dirty="0"/>
              <a:t>Franz Köhler v roce 1919 o aféře natočil celovečerní film </a:t>
            </a:r>
            <a:r>
              <a:rPr lang="cs-CZ" dirty="0" smtClean="0"/>
              <a:t>- </a:t>
            </a:r>
            <a:r>
              <a:rPr lang="cs-CZ" dirty="0"/>
              <a:t>Případ </a:t>
            </a:r>
            <a:r>
              <a:rPr lang="cs-CZ" dirty="0" err="1"/>
              <a:t>Hilsner</a:t>
            </a:r>
            <a:r>
              <a:rPr lang="cs-CZ" dirty="0"/>
              <a:t>, v hlavní roli se objevil sám </a:t>
            </a:r>
            <a:r>
              <a:rPr lang="cs-CZ" dirty="0" err="1"/>
              <a:t>Hilsner</a:t>
            </a:r>
            <a:r>
              <a:rPr lang="cs-CZ" dirty="0"/>
              <a:t>.</a:t>
            </a:r>
          </a:p>
        </p:txBody>
      </p:sp>
      <p:sp>
        <p:nvSpPr>
          <p:cNvPr id="3" name="Obdélník 2"/>
          <p:cNvSpPr/>
          <p:nvPr/>
        </p:nvSpPr>
        <p:spPr>
          <a:xfrm>
            <a:off x="8317502" y="1547500"/>
            <a:ext cx="7601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http://www.kzhp.cz/fgalerie/pripad-leopolda-hilsnera2008-02-02/big/756.jpg</a:t>
            </a:r>
          </a:p>
        </p:txBody>
      </p:sp>
      <p:pic>
        <p:nvPicPr>
          <p:cNvPr id="5122" name="Picture 2" descr="http://www.kzhp.cz/fgalerie/pripad-leopolda-hilsnera2008-02-02/big/7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27650">
            <a:off x="6439151" y="1639833"/>
            <a:ext cx="169313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kzhp.cz/fgalerie/pripad-leopolda-hilsnera2008-02-02/big/7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3030" y="1988840"/>
            <a:ext cx="1887343" cy="266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573742" y="1639833"/>
            <a:ext cx="15659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http://www.kzhp.cz/fgalerie/pripad-leopolda-hilsnera2008-02-02/big/755.jpg</a:t>
            </a:r>
          </a:p>
        </p:txBody>
      </p:sp>
      <p:pic>
        <p:nvPicPr>
          <p:cNvPr id="5126" name="Picture 6" descr="http://www.kzhp.cz/fgalerie/pripad-leopolda-hilsnera2008-02-02/big/7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22631">
            <a:off x="5023234" y="3488375"/>
            <a:ext cx="1560766" cy="248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139662" y="5930036"/>
            <a:ext cx="7088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http://www.kzhp.cz/fgalerie/pripad-leopolda-hilsnera2008-02-02/big/761.jpg</a:t>
            </a:r>
          </a:p>
        </p:txBody>
      </p:sp>
      <p:pic>
        <p:nvPicPr>
          <p:cNvPr id="5128" name="Picture 8" descr="http://www.kzhp.cz/fgalerie/pripad-leopolda-hilsnera2008-02-02/big/76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001" y="4080150"/>
            <a:ext cx="1884461" cy="262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413030" y="6336146"/>
            <a:ext cx="1277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http://www.kzhp.cz/fgalerie/pripad-leopolda-hilsnera2008-02-02/big/768.jpg</a:t>
            </a:r>
          </a:p>
        </p:txBody>
      </p:sp>
      <p:pic>
        <p:nvPicPr>
          <p:cNvPr id="5130" name="Picture 10" descr="http://www.kzhp.cz/fgalerie/pripad-leopolda-hilsnera2008-02-02/big/76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6260">
            <a:off x="712254" y="3634990"/>
            <a:ext cx="1935530" cy="266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36550" y="3489373"/>
            <a:ext cx="4619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http://www.kzhp.cz/fgalerie/pripad-leopolda-hilsnera2008-02-02/big/762.jpg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285716" y="5943974"/>
            <a:ext cx="1775140" cy="7386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400" dirty="0" smtClean="0"/>
              <a:t>Leopold </a:t>
            </a:r>
            <a:r>
              <a:rPr lang="cs-CZ" sz="1400" dirty="0" err="1" smtClean="0"/>
              <a:t>Hilsner</a:t>
            </a:r>
            <a:r>
              <a:rPr lang="cs-CZ" sz="1400" dirty="0" smtClean="0"/>
              <a:t> po propuštění z věznice 1918</a:t>
            </a:r>
          </a:p>
        </p:txBody>
      </p:sp>
      <p:sp>
        <p:nvSpPr>
          <p:cNvPr id="2" name="Obdélník 1"/>
          <p:cNvSpPr/>
          <p:nvPr/>
        </p:nvSpPr>
        <p:spPr>
          <a:xfrm>
            <a:off x="8378129" y="2492896"/>
            <a:ext cx="638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http://www.kzhp.cz/fgalerie/pripad-leopolda-hilsnera2008-02-02/big/1542.jpg</a:t>
            </a:r>
          </a:p>
        </p:txBody>
      </p:sp>
      <p:pic>
        <p:nvPicPr>
          <p:cNvPr id="7170" name="Picture 2" descr="http://www.kzhp.cz/fgalerie/pripad-leopolda-hilsnera2008-02-02/big/154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196974"/>
            <a:ext cx="1824560" cy="274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015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11560" y="316692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Otázky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131840" y="1628790"/>
            <a:ext cx="5544616" cy="4637112"/>
          </a:xfrm>
        </p:spPr>
        <p:txBody>
          <a:bodyPr>
            <a:noAutofit/>
          </a:bodyPr>
          <a:lstStyle/>
          <a:p>
            <a:pPr marL="0" indent="0"/>
            <a:r>
              <a:rPr lang="cs-CZ" sz="2500" dirty="0" smtClean="0"/>
              <a:t>Kdo to byla Anežka Hrůzová?</a:t>
            </a:r>
          </a:p>
          <a:p>
            <a:pPr marL="0" indent="0"/>
            <a:r>
              <a:rPr lang="cs-CZ" sz="2500" dirty="0" smtClean="0"/>
              <a:t>Z jakého prostředí Leopold </a:t>
            </a:r>
            <a:r>
              <a:rPr lang="cs-CZ" sz="2500" dirty="0" err="1" smtClean="0"/>
              <a:t>Hilsner</a:t>
            </a:r>
            <a:r>
              <a:rPr lang="cs-CZ" sz="2500" dirty="0" smtClean="0"/>
              <a:t> pocházel?</a:t>
            </a:r>
          </a:p>
          <a:p>
            <a:pPr marL="0" indent="0"/>
            <a:r>
              <a:rPr lang="cs-CZ" sz="2500" dirty="0" smtClean="0"/>
              <a:t>Kdo se postavil na </a:t>
            </a:r>
            <a:r>
              <a:rPr lang="cs-CZ" sz="2500" dirty="0" err="1" smtClean="0"/>
              <a:t>Hilsnerovu</a:t>
            </a:r>
            <a:r>
              <a:rPr lang="cs-CZ" sz="2500" dirty="0" smtClean="0"/>
              <a:t> obranu? </a:t>
            </a:r>
            <a:endParaRPr lang="cs-CZ" sz="2500" dirty="0" smtClean="0"/>
          </a:p>
          <a:p>
            <a:pPr marL="0" indent="0"/>
            <a:r>
              <a:rPr lang="cs-CZ" sz="2500" dirty="0" smtClean="0"/>
              <a:t> </a:t>
            </a:r>
            <a:r>
              <a:rPr lang="cs-CZ" sz="2500" dirty="0" smtClean="0"/>
              <a:t>Jak dlouho strávil </a:t>
            </a:r>
            <a:r>
              <a:rPr lang="cs-CZ" sz="2500" dirty="0" err="1" smtClean="0"/>
              <a:t>Hilsner</a:t>
            </a:r>
            <a:r>
              <a:rPr lang="cs-CZ" sz="2500" dirty="0" smtClean="0"/>
              <a:t> ve vězení?</a:t>
            </a:r>
          </a:p>
          <a:p>
            <a:pPr marL="0" indent="0"/>
            <a:r>
              <a:rPr lang="cs-CZ" sz="2500" dirty="0" smtClean="0"/>
              <a:t>S jakým případem byla </a:t>
            </a:r>
            <a:r>
              <a:rPr lang="cs-CZ" sz="2500" dirty="0" err="1" smtClean="0"/>
              <a:t>Hilsneriáda</a:t>
            </a:r>
            <a:r>
              <a:rPr lang="cs-CZ" sz="2500" dirty="0" smtClean="0"/>
              <a:t> srovnávána?</a:t>
            </a:r>
            <a:endParaRPr lang="cs-CZ" sz="22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357073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452437" y="1700808"/>
            <a:ext cx="8229600" cy="4525963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http://commons.wikimedia.org/wiki</a:t>
            </a:r>
            <a:r>
              <a:rPr lang="cs-CZ" sz="3200" dirty="0" smtClean="0"/>
              <a:t>/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http://cs.wikipedia.org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Zdroje použitých obrázků citovány přímo v </a:t>
            </a:r>
            <a:r>
              <a:rPr lang="cs-CZ" sz="3200" dirty="0" smtClean="0"/>
              <a:t>textu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Obrazový materiál použit se souhlasem Klubu Za historickou </a:t>
            </a:r>
            <a:r>
              <a:rPr lang="cs-CZ" sz="3200" dirty="0" err="1" smtClean="0"/>
              <a:t>Polnou</a:t>
            </a: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Materiál </a:t>
            </a:r>
            <a:r>
              <a:rPr lang="cs-CZ" sz="3200" dirty="0" smtClean="0"/>
              <a:t>stažen </a:t>
            </a:r>
            <a:r>
              <a:rPr lang="cs-CZ" sz="3200" dirty="0" smtClean="0"/>
              <a:t>27.12. </a:t>
            </a:r>
            <a:r>
              <a:rPr lang="cs-CZ" sz="3200" dirty="0" smtClean="0"/>
              <a:t>2012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9552" y="692696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225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787</Words>
  <Application>Microsoft Office PowerPoint</Application>
  <PresentationFormat>Předvádění na obrazovce (4:3)</PresentationFormat>
  <Paragraphs>110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David</dc:creator>
  <cp:lastModifiedBy>Lenka</cp:lastModifiedBy>
  <cp:revision>34</cp:revision>
  <dcterms:created xsi:type="dcterms:W3CDTF">2012-11-28T21:53:21Z</dcterms:created>
  <dcterms:modified xsi:type="dcterms:W3CDTF">2013-01-05T21:33:57Z</dcterms:modified>
</cp:coreProperties>
</file>