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79" r:id="rId4"/>
    <p:sldId id="287" r:id="rId5"/>
    <p:sldId id="280" r:id="rId6"/>
    <p:sldId id="282" r:id="rId7"/>
    <p:sldId id="281" r:id="rId8"/>
    <p:sldId id="288" r:id="rId9"/>
    <p:sldId id="270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37898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5825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33889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69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9642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29598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863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9591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6953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5938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B7A77-1F39-4EFB-AEB3-49D0FA5DA006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9699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9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4B7A77-1F39-4EFB-AEB3-49D0FA5DA006}" type="datetimeFigureOut">
              <a:rPr lang="cs-CZ" smtClean="0"/>
              <a:pPr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E42E72-B9F3-46E2-80AD-F4D2EE0756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0135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4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721002777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INOVACE_32_Dreyfusova aféra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Antisemitismus a holocaust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19. 12.2012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Alfréd Dreyfus,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antisemitismus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 Procvičovací cvičení lze použít jako test 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ve třídě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při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výkladu na interaktivní tabuli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8297" y="538464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22539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2181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Antisemitismus – Dreyfusova aféra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591299"/>
            <a:ext cx="4762872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Dreyfusova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aféra</a:t>
            </a:r>
          </a:p>
          <a:p>
            <a:r>
              <a:rPr lang="cs-CZ" dirty="0" smtClean="0"/>
              <a:t>politický </a:t>
            </a:r>
            <a:r>
              <a:rPr lang="cs-CZ" dirty="0"/>
              <a:t>skandál ve Francii na konci 19. století</a:t>
            </a:r>
          </a:p>
          <a:p>
            <a:r>
              <a:rPr lang="cs-CZ" dirty="0"/>
              <a:t>židovský důstojník francouzského generálního štábu Alfréd Dreyfus byl na základě zfalšovaných důkazů obviněn ze špionáže pro Německé císařství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211960" y="5727538"/>
            <a:ext cx="1415390" cy="33855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r"/>
            <a:r>
              <a:rPr lang="cs-CZ" sz="1600" dirty="0" smtClean="0"/>
              <a:t>Alfréd Dreyfus</a:t>
            </a:r>
            <a:endParaRPr lang="cs-CZ" sz="1600" b="1" dirty="0"/>
          </a:p>
        </p:txBody>
      </p:sp>
      <p:sp>
        <p:nvSpPr>
          <p:cNvPr id="3" name="Obdélník 2"/>
          <p:cNvSpPr/>
          <p:nvPr/>
        </p:nvSpPr>
        <p:spPr>
          <a:xfrm>
            <a:off x="6012673" y="1469066"/>
            <a:ext cx="25217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http://upload.wikimedia.org/wikipedia/commons/thumb/0/07/Alfred_Dreyfus%2C_Vanity_Fair%2C_1899-09-07.jpg/376px-Alfred_Dreyfus%2C_Vanity_Fair%2C_1899-09-07.jpg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30195" y="2037537"/>
            <a:ext cx="2604260" cy="41536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91908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2181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Antisemitismus – Dreyfusova aféra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13584" y="1601758"/>
            <a:ext cx="4762872" cy="4525963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v říjnu 1894 byl Dreyfus uvězněn a obviněn z velezrady</a:t>
            </a:r>
          </a:p>
          <a:p>
            <a:r>
              <a:rPr lang="cs-CZ" dirty="0" smtClean="0"/>
              <a:t>hlavním důkazem proti Dreyfusovi byl ručně psaný dopis, který získala francouzská kontrašpionážní služba. Na základě špatného znaleckého posudku Louise </a:t>
            </a:r>
            <a:r>
              <a:rPr lang="cs-CZ" dirty="0" err="1" smtClean="0"/>
              <a:t>Alphonse</a:t>
            </a:r>
            <a:r>
              <a:rPr lang="cs-CZ" dirty="0" smtClean="0"/>
              <a:t> </a:t>
            </a:r>
            <a:r>
              <a:rPr lang="cs-CZ" dirty="0" err="1" smtClean="0"/>
              <a:t>Bertillona</a:t>
            </a:r>
            <a:r>
              <a:rPr lang="cs-CZ" dirty="0" smtClean="0"/>
              <a:t> byl za autora dopisu označen právě Dreyfus.</a:t>
            </a:r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808348" y="6021288"/>
            <a:ext cx="2736304" cy="33855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dirty="0"/>
              <a:t>Dreyfus při soudním přelíčení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889484" y="1607364"/>
            <a:ext cx="2655168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http://upload.wikimedia.org/wikipedia/commons/3/34/Dreyfus_proteste.jpg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1080" y="1884363"/>
            <a:ext cx="3350840" cy="3976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42906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2181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Antisemitismus – Dreyfusova aféra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591299"/>
            <a:ext cx="4471372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proti Dreyfusovi byly vytvořeny další falešné důkazy</a:t>
            </a:r>
          </a:p>
          <a:p>
            <a:r>
              <a:rPr lang="cs-CZ" dirty="0"/>
              <a:t>proces byl zmanipulovaný tehdejším francouzským ministrem války. Alfréd Dreyfus byl degradován a deportován na Ďábelský ostrov</a:t>
            </a:r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699792" y="6163652"/>
            <a:ext cx="2088232" cy="33855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dirty="0"/>
              <a:t>degradace Dreyfuse</a:t>
            </a:r>
          </a:p>
        </p:txBody>
      </p:sp>
      <p:sp>
        <p:nvSpPr>
          <p:cNvPr id="3" name="Obdélník 2"/>
          <p:cNvSpPr/>
          <p:nvPr/>
        </p:nvSpPr>
        <p:spPr>
          <a:xfrm>
            <a:off x="6014771" y="1512441"/>
            <a:ext cx="158582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http://upload.wikimedia.org/wikipedia/commons/5/52/Degradation_alfred_dreyfus.jpg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8916" y="1792461"/>
            <a:ext cx="3737540" cy="42288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88397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2181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Antisemitismus – Dreyfusova aféra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591299"/>
            <a:ext cx="4762872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nový </a:t>
            </a:r>
            <a:r>
              <a:rPr lang="cs-CZ" dirty="0"/>
              <a:t>šéf kontrašpionáže Georges </a:t>
            </a:r>
            <a:r>
              <a:rPr lang="cs-CZ" dirty="0" err="1"/>
              <a:t>Picquart</a:t>
            </a:r>
            <a:r>
              <a:rPr lang="cs-CZ" dirty="0"/>
              <a:t> roku 1896 </a:t>
            </a:r>
            <a:r>
              <a:rPr lang="cs-CZ" dirty="0" err="1"/>
              <a:t>zjitil</a:t>
            </a:r>
            <a:r>
              <a:rPr lang="cs-CZ" dirty="0"/>
              <a:t>, že autorem dopisu byl major </a:t>
            </a:r>
            <a:r>
              <a:rPr lang="cs-CZ" dirty="0" err="1"/>
              <a:t>Esterhazy</a:t>
            </a:r>
            <a:r>
              <a:rPr lang="cs-CZ" dirty="0"/>
              <a:t>. Jeho nadřízení ale odmítli Dreyfusův případ znovu otevřít a </a:t>
            </a:r>
            <a:r>
              <a:rPr lang="cs-CZ" dirty="0" err="1"/>
              <a:t>Picquarta</a:t>
            </a:r>
            <a:r>
              <a:rPr lang="cs-CZ" dirty="0"/>
              <a:t> přeložili do Tunisu. Informace o případu předal advokátu </a:t>
            </a:r>
            <a:r>
              <a:rPr lang="cs-CZ" dirty="0" err="1"/>
              <a:t>Lousin</a:t>
            </a:r>
            <a:r>
              <a:rPr lang="cs-CZ" dirty="0"/>
              <a:t> </a:t>
            </a:r>
            <a:r>
              <a:rPr lang="cs-CZ" dirty="0" err="1"/>
              <a:t>Lebloisovi</a:t>
            </a:r>
            <a:r>
              <a:rPr lang="cs-CZ" dirty="0"/>
              <a:t>, který informoval místopředsedu senátu.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408075" y="6205500"/>
            <a:ext cx="4176464" cy="33855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dirty="0"/>
              <a:t>Projevy antisemitismu během Dreyfusovy aféry</a:t>
            </a:r>
          </a:p>
        </p:txBody>
      </p:sp>
      <p:sp>
        <p:nvSpPr>
          <p:cNvPr id="3" name="Obdélník 2"/>
          <p:cNvSpPr/>
          <p:nvPr/>
        </p:nvSpPr>
        <p:spPr>
          <a:xfrm>
            <a:off x="5680934" y="1497440"/>
            <a:ext cx="2881973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http://upload.wikimedia.org/wikipedia/commons/f/fa/L_Agitation-Antisemite.jpg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6482" y="1610733"/>
            <a:ext cx="3013308" cy="4513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61627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2181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Antisemitismus – Dreyfusova aféra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13584" y="1589773"/>
            <a:ext cx="4762872" cy="4791555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francouzský </a:t>
            </a:r>
            <a:r>
              <a:rPr lang="cs-CZ" dirty="0"/>
              <a:t>spisovatel </a:t>
            </a:r>
            <a:r>
              <a:rPr lang="cs-CZ" dirty="0" err="1"/>
              <a:t>Émile</a:t>
            </a:r>
            <a:r>
              <a:rPr lang="cs-CZ" dirty="0"/>
              <a:t> </a:t>
            </a:r>
            <a:r>
              <a:rPr lang="cs-CZ" dirty="0" err="1"/>
              <a:t>Zola</a:t>
            </a:r>
            <a:r>
              <a:rPr lang="cs-CZ" dirty="0"/>
              <a:t> napsal  pamflet </a:t>
            </a:r>
            <a:r>
              <a:rPr lang="cs-CZ" dirty="0" err="1"/>
              <a:t>J'accuse</a:t>
            </a:r>
            <a:r>
              <a:rPr lang="cs-CZ" dirty="0"/>
              <a:t>!-  Žaluji! v novinách </a:t>
            </a:r>
            <a:r>
              <a:rPr lang="cs-CZ" dirty="0" err="1"/>
              <a:t>L'Aurore</a:t>
            </a:r>
            <a:r>
              <a:rPr lang="cs-CZ" dirty="0"/>
              <a:t> . Zde požaduje prošetření celého případu.  Ve veřejném procesu jsou odhaleny významné okolnosti celé aféry.</a:t>
            </a:r>
          </a:p>
          <a:p>
            <a:r>
              <a:rPr lang="cs-CZ" dirty="0"/>
              <a:t>Francie se rozdělila na dva tábory - </a:t>
            </a:r>
            <a:r>
              <a:rPr lang="cs-CZ" dirty="0" err="1"/>
              <a:t>Dreyfusardy</a:t>
            </a:r>
            <a:r>
              <a:rPr lang="cs-CZ" dirty="0"/>
              <a:t> a </a:t>
            </a:r>
            <a:r>
              <a:rPr lang="cs-CZ" dirty="0" err="1"/>
              <a:t>Antidreyfusardy</a:t>
            </a:r>
            <a:r>
              <a:rPr lang="cs-CZ" dirty="0"/>
              <a:t>, celý spor byl velice vyhrocený, došlo k nepokojům, stávkám i pokusu o puč.</a:t>
            </a:r>
          </a:p>
        </p:txBody>
      </p:sp>
      <p:sp>
        <p:nvSpPr>
          <p:cNvPr id="3" name="Obdélník 2"/>
          <p:cNvSpPr/>
          <p:nvPr/>
        </p:nvSpPr>
        <p:spPr>
          <a:xfrm>
            <a:off x="3624714" y="6440879"/>
            <a:ext cx="129779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http://upload.wikimedia.org/wikipedia/commons/f/f7/Emile_Zola.jpg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610579">
            <a:off x="592711" y="2129884"/>
            <a:ext cx="3131965" cy="4159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81476" y="1589773"/>
            <a:ext cx="22860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http://upload.wikimedia.org/wikipedia/commons/thumb/b/b4/J_accuse.jpg/451px-J_accuse.jpg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24238" y="4787285"/>
            <a:ext cx="1400476" cy="1745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032402" y="6348546"/>
            <a:ext cx="1144801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err="1"/>
              <a:t>Émile</a:t>
            </a:r>
            <a:r>
              <a:rPr lang="cs-CZ" dirty="0"/>
              <a:t> </a:t>
            </a:r>
            <a:r>
              <a:rPr lang="cs-CZ" dirty="0" err="1"/>
              <a:t>Zola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5322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2181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Antisemitismus – Dreyfusova aféra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591299"/>
            <a:ext cx="4478009" cy="4768543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1898 </a:t>
            </a:r>
            <a:r>
              <a:rPr lang="cs-CZ" dirty="0"/>
              <a:t>je jasně prokázáno padělání důkazů v </a:t>
            </a:r>
            <a:r>
              <a:rPr lang="cs-CZ" dirty="0" smtClean="0"/>
              <a:t>Dreyfusově </a:t>
            </a:r>
            <a:r>
              <a:rPr lang="cs-CZ" dirty="0"/>
              <a:t>případu. Dreyfus je souzen znovu a odsouzen na deset let vězení. Prezident </a:t>
            </a:r>
            <a:r>
              <a:rPr lang="cs-CZ" dirty="0" err="1"/>
              <a:t>Loubet</a:t>
            </a:r>
            <a:r>
              <a:rPr lang="cs-CZ" dirty="0"/>
              <a:t> mu udělil milost</a:t>
            </a:r>
          </a:p>
          <a:p>
            <a:r>
              <a:rPr lang="cs-CZ" dirty="0"/>
              <a:t>k úplné rehabilitaci Alfréda Dreyfuse došlo až roku 1906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604798" y="6021288"/>
            <a:ext cx="2448272" cy="33855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dirty="0"/>
              <a:t>Karikatura </a:t>
            </a:r>
            <a:r>
              <a:rPr lang="cs-CZ" sz="1600" dirty="0" err="1"/>
              <a:t>Zoly</a:t>
            </a:r>
            <a:r>
              <a:rPr lang="cs-CZ" sz="1600" dirty="0"/>
              <a:t> z roku 1898</a:t>
            </a:r>
          </a:p>
        </p:txBody>
      </p:sp>
      <p:sp>
        <p:nvSpPr>
          <p:cNvPr id="3" name="Obdélník 2"/>
          <p:cNvSpPr/>
          <p:nvPr/>
        </p:nvSpPr>
        <p:spPr>
          <a:xfrm>
            <a:off x="5555624" y="1497440"/>
            <a:ext cx="2546619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http://upload.wikimedia.org/wikipedia/commons/1/18/Zola_caran.JPG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45553" y="1793776"/>
            <a:ext cx="3766762" cy="406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85668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221814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Antisemitismus – Dreyfusova aféra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13584" y="1589773"/>
            <a:ext cx="4762872" cy="4791555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jedním z reportérů, kteří přinášeli zprávy o soudu byl i rakousko-uherský židovský novinář Theodor </a:t>
            </a:r>
            <a:r>
              <a:rPr lang="cs-CZ" dirty="0" err="1"/>
              <a:t>Herzl</a:t>
            </a:r>
            <a:r>
              <a:rPr lang="cs-CZ" dirty="0"/>
              <a:t>. Uvědomil si vzrůstající antisemitismus ve společnosti a </a:t>
            </a:r>
            <a:r>
              <a:rPr lang="cs-CZ" dirty="0" smtClean="0"/>
              <a:t>dospěl </a:t>
            </a:r>
            <a:r>
              <a:rPr lang="cs-CZ" dirty="0"/>
              <a:t>k přesvědčení, že v Evropa není pro </a:t>
            </a:r>
            <a:r>
              <a:rPr lang="cs-CZ" dirty="0" smtClean="0"/>
              <a:t>Židy </a:t>
            </a:r>
            <a:r>
              <a:rPr lang="cs-CZ" dirty="0"/>
              <a:t>bezpečná.</a:t>
            </a:r>
          </a:p>
          <a:p>
            <a:r>
              <a:rPr lang="cs-CZ" dirty="0"/>
              <a:t>stal se zakladatelem tzv. </a:t>
            </a:r>
            <a:r>
              <a:rPr lang="cs-CZ" b="1" dirty="0"/>
              <a:t>sionismu</a:t>
            </a:r>
            <a:r>
              <a:rPr lang="cs-CZ" dirty="0"/>
              <a:t> - hnutí usilující o návrat Židů do Izraele</a:t>
            </a:r>
          </a:p>
        </p:txBody>
      </p:sp>
      <p:sp>
        <p:nvSpPr>
          <p:cNvPr id="3" name="Obdélník 2"/>
          <p:cNvSpPr/>
          <p:nvPr/>
        </p:nvSpPr>
        <p:spPr>
          <a:xfrm>
            <a:off x="3624714" y="6440879"/>
            <a:ext cx="129779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http://upload.wikimedia.org/wikipedia/commons/d/d1/Herzl26.jpg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 rot="21004718">
            <a:off x="646196" y="2129884"/>
            <a:ext cx="3024995" cy="4159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81476" y="1589773"/>
            <a:ext cx="22860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http://upload.wikimedia.org/wikipedia/commons/4/4d/Judenstaat_cover.jpg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342500" y="4609891"/>
            <a:ext cx="1282214" cy="1923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733933" y="6394712"/>
            <a:ext cx="1516762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dirty="0" smtClean="0"/>
              <a:t>Theodor </a:t>
            </a:r>
            <a:r>
              <a:rPr lang="cs-CZ" dirty="0" err="1" smtClean="0"/>
              <a:t>Herzl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3981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611560" y="316692"/>
            <a:ext cx="8208912" cy="115212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Otázky</a:t>
            </a:r>
            <a:endParaRPr lang="cs-CZ" sz="5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131840" y="1628790"/>
            <a:ext cx="5544616" cy="4637112"/>
          </a:xfrm>
        </p:spPr>
        <p:txBody>
          <a:bodyPr>
            <a:noAutofit/>
          </a:bodyPr>
          <a:lstStyle/>
          <a:p>
            <a:pPr marL="0" indent="0"/>
            <a:r>
              <a:rPr lang="cs-CZ" sz="2500" dirty="0" smtClean="0"/>
              <a:t>Kdo to byl Alfréd Dreyfus?</a:t>
            </a:r>
          </a:p>
          <a:p>
            <a:pPr marL="0" indent="0"/>
            <a:r>
              <a:rPr lang="cs-CZ" sz="2500" dirty="0" smtClean="0"/>
              <a:t>Z čeho byl obviněn?</a:t>
            </a:r>
          </a:p>
          <a:p>
            <a:pPr marL="0" indent="0"/>
            <a:r>
              <a:rPr lang="cs-CZ" sz="2500" dirty="0" smtClean="0"/>
              <a:t> Kdo se postavil na Dreyfusovu obranu?</a:t>
            </a:r>
          </a:p>
          <a:p>
            <a:pPr marL="0" indent="0"/>
            <a:r>
              <a:rPr lang="cs-CZ" sz="2500" dirty="0" smtClean="0"/>
              <a:t> Kdo to byl T. </a:t>
            </a:r>
            <a:r>
              <a:rPr lang="cs-CZ" sz="2500" dirty="0" err="1" smtClean="0"/>
              <a:t>Herzl</a:t>
            </a:r>
            <a:r>
              <a:rPr lang="cs-CZ" sz="2500" dirty="0" smtClean="0"/>
              <a:t>?</a:t>
            </a:r>
          </a:p>
          <a:p>
            <a:pPr marL="0" indent="0"/>
            <a:r>
              <a:rPr lang="cs-CZ" sz="2500" dirty="0" smtClean="0"/>
              <a:t>Co to je sionismus?</a:t>
            </a:r>
            <a:endParaRPr lang="cs-CZ" sz="2200" i="1" dirty="0" smtClean="0"/>
          </a:p>
        </p:txBody>
      </p:sp>
    </p:spTree>
    <p:extLst>
      <p:ext uri="{BB962C8B-B14F-4D97-AF65-F5344CB8AC3E}">
        <p14:creationId xmlns:p14="http://schemas.microsoft.com/office/powerpoint/2010/main" xmlns="" val="3570738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2"/>
          <p:cNvSpPr txBox="1">
            <a:spLocks/>
          </p:cNvSpPr>
          <p:nvPr/>
        </p:nvSpPr>
        <p:spPr>
          <a:xfrm>
            <a:off x="452437" y="1700808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http://commons.wikimedia.org/wiki</a:t>
            </a:r>
            <a:r>
              <a:rPr lang="cs-CZ" sz="3200" dirty="0" smtClean="0"/>
              <a:t>/</a:t>
            </a:r>
          </a:p>
          <a:p>
            <a:pPr marL="45720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http://</a:t>
            </a:r>
            <a:r>
              <a:rPr lang="cs-CZ" sz="3200" dirty="0" smtClean="0"/>
              <a:t>cs.wikipedia.org</a:t>
            </a:r>
            <a:endParaRPr lang="cs-CZ" sz="3200" dirty="0" smtClean="0"/>
          </a:p>
          <a:p>
            <a:pPr marL="45720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Zdroje použitých obrázků citovány přímo v textu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Materiál stažen 28.12. 2012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Rectangle 2"/>
          <p:cNvSpPr txBox="1">
            <a:spLocks noChangeArrowheads="1"/>
          </p:cNvSpPr>
          <p:nvPr/>
        </p:nvSpPr>
        <p:spPr>
          <a:xfrm>
            <a:off x="539552" y="692696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02255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296</TotalTime>
  <Words>495</Words>
  <Application>Microsoft Office PowerPoint</Application>
  <PresentationFormat>Předvádění na obrazovce (4:3)</PresentationFormat>
  <Paragraphs>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David</dc:creator>
  <cp:lastModifiedBy>Lenka</cp:lastModifiedBy>
  <cp:revision>28</cp:revision>
  <dcterms:created xsi:type="dcterms:W3CDTF">2012-11-28T21:53:21Z</dcterms:created>
  <dcterms:modified xsi:type="dcterms:W3CDTF">2013-01-05T21:42:56Z</dcterms:modified>
</cp:coreProperties>
</file>