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79" r:id="rId3"/>
    <p:sldId id="271" r:id="rId4"/>
    <p:sldId id="280" r:id="rId5"/>
    <p:sldId id="281" r:id="rId6"/>
    <p:sldId id="282" r:id="rId7"/>
    <p:sldId id="283" r:id="rId8"/>
    <p:sldId id="284" r:id="rId9"/>
    <p:sldId id="285" r:id="rId10"/>
    <p:sldId id="296" r:id="rId11"/>
    <p:sldId id="286" r:id="rId12"/>
    <p:sldId id="287" r:id="rId13"/>
    <p:sldId id="270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3789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5825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33889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69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9642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29598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863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9591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6953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5938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9699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9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4B7A77-1F39-4EFB-AEB3-49D0FA5DA006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0135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4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721002777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INOVACE_32_Holocaust v literatuře I.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Antisemitismus a holocaust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19. 12.2012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Zpracování tématu holocaustu v literatuře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 Procvičovací cvičení lze použít jako test 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ve třídě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při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výkladu na interaktivní tabuli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8297" y="538464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22539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Holocaust </a:t>
            </a:r>
            <a:r>
              <a:rPr lang="cs-CZ" sz="4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české literatuře I.</a:t>
            </a: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/>
              <a:t>krátce po válce vycházejí nejprve dokumentární svědectví o </a:t>
            </a:r>
            <a:r>
              <a:rPr lang="cs-CZ" sz="2400" dirty="0" smtClean="0"/>
              <a:t>holocaustu </a:t>
            </a:r>
            <a:r>
              <a:rPr lang="cs-CZ" sz="2400" dirty="0"/>
              <a:t>- vycházejí memoáry, deníky, korespondence</a:t>
            </a:r>
          </a:p>
          <a:p>
            <a:r>
              <a:rPr lang="cs-CZ" sz="2400" dirty="0"/>
              <a:t>mezi známé autory patří </a:t>
            </a:r>
            <a:r>
              <a:rPr lang="cs-CZ" sz="2400" b="1" dirty="0"/>
              <a:t>Ota </a:t>
            </a:r>
            <a:r>
              <a:rPr lang="cs-CZ" sz="2400" b="1" dirty="0" smtClean="0"/>
              <a:t>Kraus</a:t>
            </a:r>
            <a:br>
              <a:rPr lang="cs-CZ" sz="2400" b="1" dirty="0" smtClean="0"/>
            </a:br>
            <a:r>
              <a:rPr lang="cs-CZ" sz="2400" dirty="0" smtClean="0"/>
              <a:t>a </a:t>
            </a:r>
            <a:r>
              <a:rPr lang="cs-CZ" sz="2400" b="1" dirty="0"/>
              <a:t>Erich </a:t>
            </a:r>
            <a:r>
              <a:rPr lang="cs-CZ" sz="2400" b="1" dirty="0" smtClean="0"/>
              <a:t>Schön (Kulka) </a:t>
            </a:r>
            <a:r>
              <a:rPr lang="cs-CZ" sz="2400" dirty="0" smtClean="0"/>
              <a:t>– </a:t>
            </a:r>
            <a:br>
              <a:rPr lang="cs-CZ" sz="2400" dirty="0" smtClean="0"/>
            </a:br>
            <a:r>
              <a:rPr lang="cs-CZ" sz="2400" b="1" dirty="0" smtClean="0"/>
              <a:t>Továrna </a:t>
            </a:r>
            <a:r>
              <a:rPr lang="cs-CZ" sz="2400" b="1" dirty="0"/>
              <a:t>na smrt </a:t>
            </a:r>
            <a:r>
              <a:rPr lang="cs-CZ" sz="2400" dirty="0"/>
              <a:t>- kniha </a:t>
            </a:r>
            <a:r>
              <a:rPr lang="cs-CZ" sz="2400" dirty="0" smtClean="0"/>
              <a:t>zpracovává</a:t>
            </a:r>
            <a:br>
              <a:rPr lang="cs-CZ" sz="2400" dirty="0" smtClean="0"/>
            </a:br>
            <a:r>
              <a:rPr lang="cs-CZ" sz="2400" dirty="0" smtClean="0"/>
              <a:t>události</a:t>
            </a:r>
            <a:r>
              <a:rPr lang="cs-CZ" sz="2400" dirty="0"/>
              <a:t>, ke kterým došlo za války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v </a:t>
            </a:r>
            <a:r>
              <a:rPr lang="cs-CZ" sz="2400" dirty="0"/>
              <a:t>Osvětimi</a:t>
            </a:r>
          </a:p>
          <a:p>
            <a:endParaRPr lang="cs-CZ" sz="2400" dirty="0" smtClean="0"/>
          </a:p>
          <a:p>
            <a:r>
              <a:rPr lang="cs-CZ" sz="2400" dirty="0" smtClean="0"/>
              <a:t>komunistický </a:t>
            </a:r>
            <a:r>
              <a:rPr lang="cs-CZ" sz="2400" dirty="0"/>
              <a:t>režim po roce 1948 byl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antisemitský</a:t>
            </a:r>
            <a:r>
              <a:rPr lang="cs-CZ" sz="2400" dirty="0"/>
              <a:t>, </a:t>
            </a:r>
            <a:r>
              <a:rPr lang="cs-CZ" sz="2400" dirty="0" smtClean="0"/>
              <a:t> </a:t>
            </a:r>
            <a:r>
              <a:rPr lang="cs-CZ" sz="2400" dirty="0"/>
              <a:t>proto není židovská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tematika vítaná a tyto knihy vycházejí </a:t>
            </a:r>
            <a:br>
              <a:rPr lang="cs-CZ" sz="2400" dirty="0" smtClean="0"/>
            </a:br>
            <a:r>
              <a:rPr lang="cs-CZ" sz="2400" dirty="0" smtClean="0"/>
              <a:t>spíše ojediněle</a:t>
            </a:r>
            <a:endParaRPr lang="cs-CZ" sz="2400" dirty="0"/>
          </a:p>
        </p:txBody>
      </p:sp>
      <p:pic>
        <p:nvPicPr>
          <p:cNvPr id="1026" name="Picture 2" descr="http://www2.bookfan-static.eu/images/cover/book/6/3/2/5/8/Tovarna-na-smrt-Ota-Kraus---w-257-h-35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1658" y="2492896"/>
            <a:ext cx="2879973" cy="3966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724128" y="6440396"/>
            <a:ext cx="301503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http://www2.bookfan-static.eu/images/cover/book/6/3/2/5/8/Tovarna-na-smrt-Ota-Kraus---w-257-h-354.jpg</a:t>
            </a:r>
          </a:p>
        </p:txBody>
      </p:sp>
    </p:spTree>
    <p:extLst>
      <p:ext uri="{BB962C8B-B14F-4D97-AF65-F5344CB8AC3E}">
        <p14:creationId xmlns:p14="http://schemas.microsoft.com/office/powerpoint/2010/main" xmlns="" val="115209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Holocaust </a:t>
            </a:r>
            <a:r>
              <a:rPr lang="cs-CZ" sz="48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české literatuře I.</a:t>
            </a: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2960688" indent="-182563">
              <a:buNone/>
            </a:pPr>
            <a:r>
              <a:rPr lang="cs-CZ" sz="2200" b="1" dirty="0" smtClean="0"/>
              <a:t>Jiří </a:t>
            </a:r>
            <a:r>
              <a:rPr lang="cs-CZ" sz="2200" b="1" dirty="0" err="1" smtClean="0"/>
              <a:t>Weil</a:t>
            </a:r>
            <a:r>
              <a:rPr lang="cs-CZ" sz="2200" b="1" dirty="0" smtClean="0"/>
              <a:t> </a:t>
            </a:r>
            <a:r>
              <a:rPr lang="cs-CZ" sz="2200" dirty="0" smtClean="0"/>
              <a:t>- 1949 </a:t>
            </a:r>
            <a:r>
              <a:rPr lang="cs-CZ" sz="2200" b="1" dirty="0" smtClean="0"/>
              <a:t>Život s hvězdou  </a:t>
            </a:r>
          </a:p>
          <a:p>
            <a:pPr marL="2960688" indent="-182563"/>
            <a:r>
              <a:rPr lang="cs-CZ" sz="2200" dirty="0" err="1" smtClean="0"/>
              <a:t>Weil</a:t>
            </a:r>
            <a:r>
              <a:rPr lang="cs-CZ" sz="2200" dirty="0" smtClean="0"/>
              <a:t> byl židovského původu, neemigroval, narychlo se oženil s </a:t>
            </a:r>
            <a:r>
              <a:rPr lang="cs-CZ" sz="2200" dirty="0" err="1" smtClean="0"/>
              <a:t>nežidovkou</a:t>
            </a:r>
            <a:r>
              <a:rPr lang="cs-CZ" sz="2200" dirty="0" smtClean="0"/>
              <a:t>, a tím oddálil povolání do transportu. Po předvolání fingoval sebevraždu  a žil do konce války v ilegalitě. Všichni členové jeho rodiny za války zahynuli.</a:t>
            </a:r>
          </a:p>
          <a:p>
            <a:pPr marL="2960688" indent="-182563"/>
            <a:r>
              <a:rPr lang="cs-CZ" sz="2200" dirty="0" smtClean="0"/>
              <a:t>kniha nebyla dobře přijata socialistickou kritikou, autor byl označen jako škůdce, nesměl publikovat a byl vyloučen ze svazu spisovatelů </a:t>
            </a:r>
          </a:p>
          <a:p>
            <a:r>
              <a:rPr lang="cs-CZ" sz="2200" dirty="0" smtClean="0"/>
              <a:t>hlavní postavou je Josef Roubíček, obyčejný člověk, který žije banálním životem. Žije na okraji Prahy a je omezován protižidovskými vyhláškami</a:t>
            </a:r>
            <a:endParaRPr lang="cs-CZ" sz="2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980" y="1835073"/>
            <a:ext cx="2539553" cy="33221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24036" y="5157192"/>
            <a:ext cx="2088232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http://www.antikvariat-trutnov.cz/files/32%5B16%5D.jpg</a:t>
            </a:r>
          </a:p>
        </p:txBody>
      </p:sp>
    </p:spTree>
    <p:extLst>
      <p:ext uri="{BB962C8B-B14F-4D97-AF65-F5344CB8AC3E}">
        <p14:creationId xmlns:p14="http://schemas.microsoft.com/office/powerpoint/2010/main" xmlns="" val="1417353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Holocaust </a:t>
            </a:r>
            <a:r>
              <a:rPr lang="cs-CZ" sz="48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české literatuře I.</a:t>
            </a: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731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ukázka z knihy Život s hvězdou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000" i="1" dirty="0"/>
              <a:t>Vyšel jsem druhého dne na ulici, musel jsem přece chodit nakupovat. Viděl jsem, jak se na mne dívají lidé, zdálo se mi nejprve, že mám rozvázanou tkaničku nebo něco v nepořádku v oděvu, nějak jsem rušil řád, obyčejný a vžitý, byl jsem jakousi skvrnou, která nepatřila do obrazu ulice, a všichni to nějak cítili. A byl jsem sám uprostřed jiných lidí, úplně sám, protože přede mnou lidé ustupovali, zastavovali se, prohlíželi si mě, nepatřil jsem již k nim.</a:t>
            </a:r>
          </a:p>
          <a:p>
            <a:pPr marL="0" indent="0">
              <a:buNone/>
            </a:pPr>
            <a:r>
              <a:rPr lang="cs-CZ" sz="2000" i="1" dirty="0"/>
              <a:t>...</a:t>
            </a:r>
          </a:p>
          <a:p>
            <a:pPr marL="0" indent="0">
              <a:buNone/>
            </a:pPr>
            <a:r>
              <a:rPr lang="cs-CZ" sz="2000" i="1" dirty="0"/>
              <a:t>"Nazdar šerife," křičel na mne jakýsi kluk. </a:t>
            </a:r>
            <a:r>
              <a:rPr lang="cs-CZ" sz="2000" i="1" dirty="0" smtClean="0"/>
              <a:t/>
            </a:r>
            <a:br>
              <a:rPr lang="cs-CZ" sz="2000" i="1" dirty="0" smtClean="0"/>
            </a:br>
            <a:r>
              <a:rPr lang="cs-CZ" sz="2000" i="1" dirty="0" smtClean="0"/>
              <a:t>A </a:t>
            </a:r>
            <a:r>
              <a:rPr lang="cs-CZ" sz="2000" i="1" dirty="0"/>
              <a:t>všichni se smáli, ale věděli, že se </a:t>
            </a:r>
            <a:r>
              <a:rPr lang="cs-CZ" sz="2000" i="1" dirty="0" smtClean="0"/>
              <a:t/>
            </a:r>
            <a:br>
              <a:rPr lang="cs-CZ" sz="2000" i="1" dirty="0" smtClean="0"/>
            </a:br>
            <a:r>
              <a:rPr lang="cs-CZ" sz="2000" i="1" dirty="0" smtClean="0"/>
              <a:t>nesmějí </a:t>
            </a:r>
            <a:r>
              <a:rPr lang="cs-CZ" sz="2000" i="1" dirty="0"/>
              <a:t>mně, smál jsem se také, </a:t>
            </a:r>
            <a:r>
              <a:rPr lang="cs-CZ" sz="2000" i="1" dirty="0" smtClean="0"/>
              <a:t/>
            </a:r>
            <a:br>
              <a:rPr lang="cs-CZ" sz="2000" i="1" dirty="0" smtClean="0"/>
            </a:br>
            <a:r>
              <a:rPr lang="cs-CZ" sz="2000" i="1" dirty="0" smtClean="0"/>
              <a:t>byla </a:t>
            </a:r>
            <a:r>
              <a:rPr lang="cs-CZ" sz="2000" i="1" dirty="0"/>
              <a:t>to zábavná věc, </a:t>
            </a:r>
            <a:r>
              <a:rPr lang="cs-CZ" sz="2000" i="1" dirty="0" smtClean="0"/>
              <a:t/>
            </a:r>
            <a:br>
              <a:rPr lang="cs-CZ" sz="2000" i="1" dirty="0" smtClean="0"/>
            </a:br>
            <a:r>
              <a:rPr lang="cs-CZ" sz="2000" i="1" dirty="0" smtClean="0"/>
              <a:t>chodit </a:t>
            </a:r>
            <a:r>
              <a:rPr lang="cs-CZ" sz="2000" i="1" dirty="0"/>
              <a:t>s takovým </a:t>
            </a:r>
            <a:r>
              <a:rPr lang="cs-CZ" sz="2000" i="1" dirty="0" smtClean="0"/>
              <a:t/>
            </a:r>
            <a:br>
              <a:rPr lang="cs-CZ" sz="2000" i="1" dirty="0" smtClean="0"/>
            </a:br>
            <a:r>
              <a:rPr lang="cs-CZ" sz="2000" i="1" dirty="0" smtClean="0"/>
              <a:t>odznakem</a:t>
            </a:r>
            <a:r>
              <a:rPr lang="cs-CZ" sz="2000" i="1" dirty="0"/>
              <a:t>, byla to </a:t>
            </a:r>
            <a:r>
              <a:rPr lang="cs-CZ" sz="2000" i="1" dirty="0" smtClean="0"/>
              <a:t/>
            </a:r>
            <a:br>
              <a:rPr lang="cs-CZ" sz="2000" i="1" dirty="0" smtClean="0"/>
            </a:br>
            <a:r>
              <a:rPr lang="cs-CZ" sz="2000" i="1" dirty="0" smtClean="0"/>
              <a:t>maškaráda</a:t>
            </a:r>
            <a:r>
              <a:rPr lang="cs-CZ" sz="2000" i="1" dirty="0"/>
              <a:t>..."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087" t="5151" r="9997" b="5718"/>
          <a:stretch/>
        </p:blipFill>
        <p:spPr bwMode="auto">
          <a:xfrm rot="19988736">
            <a:off x="4663179" y="4739946"/>
            <a:ext cx="1257803" cy="1992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868144" y="6488668"/>
            <a:ext cx="11521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http://www.antikvariat-bohumin.cz/images_zbozi/1413_1_big.jpg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000"/>
          <a:stretch/>
        </p:blipFill>
        <p:spPr bwMode="auto">
          <a:xfrm rot="1649159">
            <a:off x="6480512" y="4090070"/>
            <a:ext cx="1381743" cy="2169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708847" y="5639775"/>
            <a:ext cx="11521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http://brussels.czechcentres.cz/public/galleries/22/21293/weil3.jpg?c22ad07bcc19ddab8b8d9cd28a1b34ba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45115">
            <a:off x="3143914" y="5316093"/>
            <a:ext cx="895413" cy="1402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67544" y="6455955"/>
            <a:ext cx="256839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http://london.czechcentres.cz/public/galleries/21/20170/life-with-a-star-web.jpg?ccc4faed2d3685eecc6a746e812369e5</a:t>
            </a:r>
          </a:p>
        </p:txBody>
      </p:sp>
    </p:spTree>
    <p:extLst>
      <p:ext uri="{BB962C8B-B14F-4D97-AF65-F5344CB8AC3E}">
        <p14:creationId xmlns:p14="http://schemas.microsoft.com/office/powerpoint/2010/main" xmlns="" val="3771636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Holocaust </a:t>
            </a:r>
            <a:r>
              <a:rPr lang="cs-CZ" sz="48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české literatuře I.</a:t>
            </a: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/>
              <a:t>Richard </a:t>
            </a:r>
            <a:r>
              <a:rPr lang="cs-CZ" b="1" dirty="0" err="1"/>
              <a:t>Glazar</a:t>
            </a:r>
            <a:r>
              <a:rPr lang="cs-CZ" b="1" dirty="0"/>
              <a:t> </a:t>
            </a:r>
            <a:r>
              <a:rPr lang="cs-CZ" dirty="0"/>
              <a:t>- </a:t>
            </a:r>
            <a:r>
              <a:rPr lang="cs-CZ" b="1" dirty="0"/>
              <a:t>Treblinka, slovo jako z dětské říkanky</a:t>
            </a:r>
          </a:p>
          <a:p>
            <a:r>
              <a:rPr lang="cs-CZ" dirty="0"/>
              <a:t>autobiografická kniha, směla být vydána až roku 1994</a:t>
            </a:r>
          </a:p>
          <a:p>
            <a:r>
              <a:rPr lang="cs-CZ" dirty="0"/>
              <a:t>autentické svědectví o Treblince,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odkud </a:t>
            </a:r>
            <a:r>
              <a:rPr lang="cs-CZ" dirty="0"/>
              <a:t>se mu jako jednomu z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mála </a:t>
            </a:r>
            <a:r>
              <a:rPr lang="cs-CZ" dirty="0"/>
              <a:t>podařilo za války utéct</a:t>
            </a:r>
          </a:p>
          <a:p>
            <a:r>
              <a:rPr lang="cs-CZ" dirty="0"/>
              <a:t>vypovídal jako svědek v soudním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procesu </a:t>
            </a:r>
            <a:r>
              <a:rPr lang="cs-CZ" dirty="0"/>
              <a:t>s bývalými dozorci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 </a:t>
            </a:r>
            <a:r>
              <a:rPr lang="cs-CZ" dirty="0"/>
              <a:t>Treblinky</a:t>
            </a:r>
          </a:p>
        </p:txBody>
      </p:sp>
      <p:pic>
        <p:nvPicPr>
          <p:cNvPr id="4098" name="Picture 2" descr="http://www.gplusg.cz/Data/Library/Images/Full_010/6e640ba18599fc20810acf56825d7daf_treblinka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284984"/>
            <a:ext cx="2286000" cy="3305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788024" y="6220827"/>
            <a:ext cx="14401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http://www.gplusg.cz/Data/Library/Images/Full_010/6e640ba18599fc20810acf56825d7daf_treblinka1.jpg</a:t>
            </a:r>
          </a:p>
        </p:txBody>
      </p:sp>
    </p:spTree>
    <p:extLst>
      <p:ext uri="{BB962C8B-B14F-4D97-AF65-F5344CB8AC3E}">
        <p14:creationId xmlns:p14="http://schemas.microsoft.com/office/powerpoint/2010/main" xmlns="" val="2618359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Holocaust </a:t>
            </a:r>
            <a:r>
              <a:rPr lang="cs-CZ" sz="48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české literatuře I.</a:t>
            </a: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b="1" dirty="0"/>
              <a:t>Norbert </a:t>
            </a:r>
            <a:r>
              <a:rPr lang="cs-CZ" sz="2200" b="1" dirty="0" err="1"/>
              <a:t>Frýd</a:t>
            </a:r>
            <a:r>
              <a:rPr lang="cs-CZ" sz="2200" b="1" dirty="0"/>
              <a:t> </a:t>
            </a:r>
          </a:p>
          <a:p>
            <a:r>
              <a:rPr lang="cs-CZ" sz="2200" dirty="0"/>
              <a:t>vlastním jménem </a:t>
            </a:r>
            <a:r>
              <a:rPr lang="cs-CZ" sz="2200" dirty="0" err="1"/>
              <a:t>Fried</a:t>
            </a:r>
            <a:r>
              <a:rPr lang="cs-CZ" sz="2200" dirty="0"/>
              <a:t>, pocházel z Českých Budějovic</a:t>
            </a:r>
          </a:p>
          <a:p>
            <a:r>
              <a:rPr lang="cs-CZ" sz="2200" dirty="0"/>
              <a:t>v roce 1942 se dostal do </a:t>
            </a:r>
            <a:r>
              <a:rPr lang="cs-CZ" sz="2200" dirty="0" smtClean="0"/>
              <a:t>Terezína</a:t>
            </a:r>
            <a:r>
              <a:rPr lang="cs-CZ" sz="2200" dirty="0"/>
              <a:t>, zde působil jako vychovatel mládeže, významně se podílel na kulturním životě</a:t>
            </a:r>
          </a:p>
          <a:p>
            <a:pPr marL="2960688" indent="-274638"/>
            <a:r>
              <a:rPr lang="cs-CZ" sz="2200" dirty="0"/>
              <a:t>prošel </a:t>
            </a:r>
            <a:r>
              <a:rPr lang="cs-CZ" sz="2200" dirty="0" smtClean="0"/>
              <a:t>Osvětimí</a:t>
            </a:r>
            <a:r>
              <a:rPr lang="cs-CZ" sz="2200" dirty="0"/>
              <a:t>, osvobozen byl v koncentračním táboře v </a:t>
            </a:r>
            <a:r>
              <a:rPr lang="cs-CZ" sz="2200" dirty="0" err="1"/>
              <a:t>Dachau</a:t>
            </a:r>
            <a:endParaRPr lang="cs-CZ" sz="2200" dirty="0"/>
          </a:p>
          <a:p>
            <a:pPr marL="2960688" indent="-274638"/>
            <a:r>
              <a:rPr lang="cs-CZ" sz="2200" dirty="0"/>
              <a:t>napsal román Krabice </a:t>
            </a:r>
            <a:r>
              <a:rPr lang="cs-CZ" sz="2200" dirty="0" smtClean="0"/>
              <a:t> živých </a:t>
            </a:r>
            <a:r>
              <a:rPr lang="cs-CZ" sz="2200" dirty="0"/>
              <a:t>- odehrává se ve fiktivním bavorském táboře </a:t>
            </a:r>
            <a:r>
              <a:rPr lang="cs-CZ" sz="2200" dirty="0" err="1"/>
              <a:t>Gigling</a:t>
            </a:r>
            <a:r>
              <a:rPr lang="cs-CZ" sz="2200" dirty="0"/>
              <a:t> (ve skutečnosti je to </a:t>
            </a:r>
            <a:r>
              <a:rPr lang="cs-CZ" sz="2200" dirty="0" err="1"/>
              <a:t>Dachau</a:t>
            </a:r>
            <a:r>
              <a:rPr lang="cs-CZ" sz="2200" dirty="0"/>
              <a:t>)</a:t>
            </a:r>
          </a:p>
          <a:p>
            <a:pPr marL="2960688" indent="-274638"/>
            <a:r>
              <a:rPr lang="cs-CZ" sz="2200" dirty="0"/>
              <a:t>zajímavě popsal různé </a:t>
            </a:r>
            <a:r>
              <a:rPr lang="cs-CZ" sz="2200" dirty="0" smtClean="0"/>
              <a:t>psychologické </a:t>
            </a:r>
            <a:r>
              <a:rPr lang="cs-CZ" sz="2200" dirty="0"/>
              <a:t>profily vězňů, poměry v táboře, i to, jak </a:t>
            </a:r>
            <a:r>
              <a:rPr lang="cs-CZ" sz="2200" dirty="0" smtClean="0"/>
              <a:t>válka </a:t>
            </a:r>
            <a:r>
              <a:rPr lang="cs-CZ" sz="2200" dirty="0"/>
              <a:t>mění lidské hodnoty a vztahy</a:t>
            </a:r>
          </a:p>
        </p:txBody>
      </p:sp>
      <p:pic>
        <p:nvPicPr>
          <p:cNvPr id="5122" name="Picture 2" descr="http://www.antikvariat-bohumin.cz/images_zbozi/388_1_big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919" t="5666" r="14483" b="4972"/>
          <a:stretch/>
        </p:blipFill>
        <p:spPr bwMode="auto">
          <a:xfrm>
            <a:off x="628715" y="3224989"/>
            <a:ext cx="2512298" cy="3377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141013" y="6425071"/>
            <a:ext cx="2304256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http://www.antikvariat-bohumin.cz/images_zbozi/388_1_big.jpg</a:t>
            </a:r>
          </a:p>
        </p:txBody>
      </p:sp>
    </p:spTree>
    <p:extLst>
      <p:ext uri="{BB962C8B-B14F-4D97-AF65-F5344CB8AC3E}">
        <p14:creationId xmlns:p14="http://schemas.microsoft.com/office/powerpoint/2010/main" xmlns="" val="3517473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Holocaust </a:t>
            </a:r>
            <a:r>
              <a:rPr lang="cs-CZ" sz="48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české literatuře I.</a:t>
            </a: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199" y="1600200"/>
            <a:ext cx="3976077" cy="4873461"/>
          </a:xfrm>
        </p:spPr>
        <p:txBody>
          <a:bodyPr>
            <a:noAutofit/>
          </a:bodyPr>
          <a:lstStyle/>
          <a:p>
            <a:r>
              <a:rPr lang="cs-CZ" sz="2600" dirty="0"/>
              <a:t>po uvolnění stalinského režimu dochází celkovému uvolnění poměrů v Československu a téma antisemitismu již není </a:t>
            </a:r>
            <a:r>
              <a:rPr lang="cs-CZ" sz="2600" dirty="0" smtClean="0"/>
              <a:t>tabuizováno</a:t>
            </a:r>
            <a:endParaRPr lang="cs-CZ" sz="2600" dirty="0"/>
          </a:p>
          <a:p>
            <a:r>
              <a:rPr lang="cs-CZ" sz="2600" dirty="0"/>
              <a:t>60. léta - uvolnění i </a:t>
            </a:r>
            <a:r>
              <a:rPr lang="cs-CZ" sz="2600" dirty="0" smtClean="0"/>
              <a:t>v literatuře</a:t>
            </a:r>
            <a:r>
              <a:rPr lang="cs-CZ" sz="2600" dirty="0"/>
              <a:t>, vzrůstá zájem o </a:t>
            </a:r>
            <a:r>
              <a:rPr lang="cs-CZ" sz="2600" dirty="0" smtClean="0"/>
              <a:t> problematiku </a:t>
            </a:r>
            <a:r>
              <a:rPr lang="cs-CZ" sz="2600" dirty="0" smtClean="0"/>
              <a:t>holocaustu</a:t>
            </a:r>
            <a:r>
              <a:rPr lang="cs-CZ" sz="2600" dirty="0" smtClean="0"/>
              <a:t>, </a:t>
            </a:r>
            <a:r>
              <a:rPr lang="cs-CZ" sz="2600" dirty="0"/>
              <a:t>jsou natáčeny i filmy</a:t>
            </a:r>
          </a:p>
        </p:txBody>
      </p:sp>
      <p:sp>
        <p:nvSpPr>
          <p:cNvPr id="2" name="Obdélník 1"/>
          <p:cNvSpPr/>
          <p:nvPr/>
        </p:nvSpPr>
        <p:spPr>
          <a:xfrm>
            <a:off x="5288621" y="1567806"/>
            <a:ext cx="135559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http://www.slovnikceskeliteratury.cz/getImage.jsp?docid=1174&amp;id=517</a:t>
            </a:r>
          </a:p>
        </p:txBody>
      </p:sp>
      <p:pic>
        <p:nvPicPr>
          <p:cNvPr id="19460" name="Picture 4" descr="http://img.csfd.cz/posters/0/103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164755">
            <a:off x="5699168" y="4617597"/>
            <a:ext cx="1619618" cy="2351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458" name="Picture 2" descr="http://www.slovnikceskeliteratury.cz/getImage.jsp?docid=1174&amp;id=51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54051">
            <a:off x="4541584" y="1910198"/>
            <a:ext cx="1873201" cy="2754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433277" y="6288995"/>
            <a:ext cx="1370888" cy="18466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" dirty="0"/>
              <a:t>http://img.csfd.cz/posters/0/1038.jpg</a:t>
            </a:r>
          </a:p>
        </p:txBody>
      </p:sp>
      <p:pic>
        <p:nvPicPr>
          <p:cNvPr id="8" name="Picture 2" descr="http://wiki.csaf.cz/_media/encyklopedie:obchod-na-korz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311193">
            <a:off x="6852696" y="2076460"/>
            <a:ext cx="2134461" cy="3056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7919926" y="5194241"/>
            <a:ext cx="10441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http://wiki.csaf.cz/_media/encyklopedie:obchod-na-korze.jpg</a:t>
            </a:r>
          </a:p>
        </p:txBody>
      </p:sp>
    </p:spTree>
    <p:extLst>
      <p:ext uri="{BB962C8B-B14F-4D97-AF65-F5344CB8AC3E}">
        <p14:creationId xmlns:p14="http://schemas.microsoft.com/office/powerpoint/2010/main" xmlns="" val="603684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Holocaust </a:t>
            </a:r>
            <a:r>
              <a:rPr lang="cs-CZ" sz="48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české literatuře I.</a:t>
            </a: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/>
              <a:t>Arnošt Lustig </a:t>
            </a:r>
          </a:p>
          <a:p>
            <a:r>
              <a:rPr lang="cs-CZ" sz="2400" dirty="0"/>
              <a:t>1926 - 2011</a:t>
            </a:r>
          </a:p>
          <a:p>
            <a:r>
              <a:rPr lang="cs-CZ" sz="2400" dirty="0"/>
              <a:t>prošel T</a:t>
            </a:r>
            <a:r>
              <a:rPr lang="cs-CZ" sz="2400" dirty="0" smtClean="0"/>
              <a:t>erezínem</a:t>
            </a:r>
            <a:r>
              <a:rPr lang="cs-CZ" sz="2400" dirty="0"/>
              <a:t>, Osvětimí, Buchenwaldem,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podařilo </a:t>
            </a:r>
            <a:r>
              <a:rPr lang="cs-CZ" sz="2400" dirty="0"/>
              <a:t>se mu uprchnout z pochodu smrti</a:t>
            </a:r>
          </a:p>
          <a:p>
            <a:r>
              <a:rPr lang="cs-CZ" sz="2400" dirty="0"/>
              <a:t>přišel o téměř celou rodinu, téma holocaustu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ho </a:t>
            </a:r>
            <a:r>
              <a:rPr lang="cs-CZ" sz="2400" dirty="0"/>
              <a:t>provází v jeho tvorbě celý život</a:t>
            </a:r>
          </a:p>
          <a:p>
            <a:pPr marL="0" indent="0">
              <a:buNone/>
            </a:pPr>
            <a:r>
              <a:rPr lang="cs-CZ" sz="2400" dirty="0"/>
              <a:t>dílo:</a:t>
            </a:r>
          </a:p>
          <a:p>
            <a:pPr marL="2057400" indent="-354013"/>
            <a:r>
              <a:rPr lang="cs-CZ" sz="2400" b="1" dirty="0"/>
              <a:t>Noc a naděje </a:t>
            </a:r>
            <a:r>
              <a:rPr lang="cs-CZ" sz="2400" dirty="0"/>
              <a:t>- popisují život Židů v Terezíně, podle nich vznikly dva filmy: </a:t>
            </a:r>
            <a:r>
              <a:rPr lang="cs-CZ" sz="2400" b="1" dirty="0"/>
              <a:t>Transport z ráje </a:t>
            </a:r>
            <a:r>
              <a:rPr lang="cs-CZ" sz="2400" dirty="0"/>
              <a:t>(</a:t>
            </a:r>
            <a:r>
              <a:rPr lang="cs-CZ" sz="2400" dirty="0" smtClean="0"/>
              <a:t>režisér </a:t>
            </a:r>
            <a:r>
              <a:rPr lang="cs-CZ" sz="2400" dirty="0"/>
              <a:t>Zbyněk Brynych) a </a:t>
            </a:r>
            <a:r>
              <a:rPr lang="cs-CZ" sz="2400" b="1" dirty="0"/>
              <a:t>Démanty noci </a:t>
            </a:r>
            <a:r>
              <a:rPr lang="cs-CZ" sz="2400" dirty="0"/>
              <a:t>(režisér Jan Němec)</a:t>
            </a:r>
          </a:p>
          <a:p>
            <a:pPr marL="2057400" indent="-354013"/>
            <a:r>
              <a:rPr lang="cs-CZ" sz="2400" b="1" dirty="0"/>
              <a:t>Démanty noci </a:t>
            </a:r>
          </a:p>
        </p:txBody>
      </p:sp>
      <p:pic>
        <p:nvPicPr>
          <p:cNvPr id="6146" name="Picture 2" descr="File:Arnost Lustig a Marketa Malisova -1 croppe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11264" y="1759984"/>
            <a:ext cx="2070892" cy="261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955080" y="1759984"/>
            <a:ext cx="16561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http://upload.wikimedia.org/wikipedia/commons/5/52/Arnost_Lustig_a_Marketa_Malisova_-1_cropped.jpg</a:t>
            </a:r>
          </a:p>
        </p:txBody>
      </p:sp>
      <p:pic>
        <p:nvPicPr>
          <p:cNvPr id="6148" name="Picture 4" descr="http://obalky.kosmas.cz/ArticleCovers/154429_big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158307"/>
            <a:ext cx="1596371" cy="2215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27901" y="6389934"/>
            <a:ext cx="147565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http://obalky.kosmas.cz/ArticleCovers/154429_big.jpg</a:t>
            </a:r>
          </a:p>
        </p:txBody>
      </p:sp>
    </p:spTree>
    <p:extLst>
      <p:ext uri="{BB962C8B-B14F-4D97-AF65-F5344CB8AC3E}">
        <p14:creationId xmlns:p14="http://schemas.microsoft.com/office/powerpoint/2010/main" xmlns="" val="198543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Holocaust </a:t>
            </a:r>
            <a:r>
              <a:rPr lang="cs-CZ" sz="48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české literatuře I.</a:t>
            </a: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95936" y="1600200"/>
            <a:ext cx="4690864" cy="5069160"/>
          </a:xfrm>
        </p:spPr>
        <p:txBody>
          <a:bodyPr>
            <a:normAutofit fontScale="92500" lnSpcReduction="10000"/>
          </a:bodyPr>
          <a:lstStyle/>
          <a:p>
            <a:r>
              <a:rPr lang="cs-CZ" sz="3000" dirty="0" smtClean="0"/>
              <a:t>hrdinové </a:t>
            </a:r>
            <a:r>
              <a:rPr lang="cs-CZ" sz="3000" dirty="0"/>
              <a:t>jsou neheroičtí, často outsideři, děti, starci</a:t>
            </a:r>
          </a:p>
          <a:p>
            <a:r>
              <a:rPr lang="cs-CZ" sz="3000" dirty="0"/>
              <a:t>často jsou hrdinkami ženy- např. </a:t>
            </a:r>
            <a:r>
              <a:rPr lang="cs-CZ" sz="3000" b="1" dirty="0"/>
              <a:t>Dita </a:t>
            </a:r>
            <a:r>
              <a:rPr lang="cs-CZ" sz="3000" b="1" dirty="0" smtClean="0"/>
              <a:t>Saxová</a:t>
            </a:r>
            <a:r>
              <a:rPr lang="cs-CZ" sz="3000" dirty="0"/>
              <a:t>, </a:t>
            </a:r>
            <a:r>
              <a:rPr lang="cs-CZ" sz="3000" b="1" dirty="0" smtClean="0"/>
              <a:t>Nemilovaná</a:t>
            </a:r>
            <a:r>
              <a:rPr lang="cs-CZ" sz="3000" dirty="0" smtClean="0"/>
              <a:t> </a:t>
            </a:r>
            <a:r>
              <a:rPr lang="cs-CZ" sz="3000" dirty="0"/>
              <a:t>(Z deníku sedmnáctileté Pery </a:t>
            </a:r>
            <a:r>
              <a:rPr lang="cs-CZ" sz="3000" dirty="0" err="1"/>
              <a:t>Sch</a:t>
            </a:r>
            <a:r>
              <a:rPr lang="cs-CZ" sz="3000" dirty="0"/>
              <a:t>.)- vypráví o mladé židovské </a:t>
            </a:r>
            <a:r>
              <a:rPr lang="cs-CZ" sz="3000" dirty="0" smtClean="0"/>
              <a:t>prostitutce</a:t>
            </a:r>
            <a:r>
              <a:rPr lang="cs-CZ" sz="3000" dirty="0"/>
              <a:t>, která se snaží přežít za každou cenu. Na konci románu prokousne hrdlo německému důstojníkovi</a:t>
            </a:r>
            <a:r>
              <a:rPr lang="cs-CZ" sz="3000" dirty="0" smtClean="0"/>
              <a:t>)</a:t>
            </a:r>
          </a:p>
          <a:p>
            <a:endParaRPr lang="cs-CZ" dirty="0"/>
          </a:p>
        </p:txBody>
      </p:sp>
      <p:pic>
        <p:nvPicPr>
          <p:cNvPr id="7170" name="Picture 2" descr="http://www.euromovies.me/wp-content/uploads/posters/35507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2"/>
            <a:ext cx="337185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68429" y="6319292"/>
            <a:ext cx="2458112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http://www.euromovies.me/wp-content/uploads/posters/355073.jpg</a:t>
            </a:r>
          </a:p>
        </p:txBody>
      </p:sp>
    </p:spTree>
    <p:extLst>
      <p:ext uri="{BB962C8B-B14F-4D97-AF65-F5344CB8AC3E}">
        <p14:creationId xmlns:p14="http://schemas.microsoft.com/office/powerpoint/2010/main" xmlns="" val="680275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Holocaust </a:t>
            </a:r>
            <a:r>
              <a:rPr lang="cs-CZ" sz="48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české literatuře I.</a:t>
            </a: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56437"/>
          </a:xfrm>
        </p:spPr>
        <p:txBody>
          <a:bodyPr>
            <a:normAutofit lnSpcReduction="10000"/>
          </a:bodyPr>
          <a:lstStyle/>
          <a:p>
            <a:r>
              <a:rPr lang="cs-CZ" sz="2200" dirty="0" smtClean="0"/>
              <a:t>nejznámější </a:t>
            </a:r>
            <a:r>
              <a:rPr lang="cs-CZ" sz="2200" dirty="0"/>
              <a:t>je novela </a:t>
            </a:r>
            <a:r>
              <a:rPr lang="cs-CZ" sz="2200" b="1" dirty="0"/>
              <a:t>Modlitba pro Kateřinu Horovitzovou</a:t>
            </a:r>
          </a:p>
          <a:p>
            <a:r>
              <a:rPr lang="cs-CZ" sz="2200" dirty="0"/>
              <a:t>podle novely natočen stejnojmenný film režisérem Antonínem </a:t>
            </a:r>
            <a:r>
              <a:rPr lang="cs-CZ" sz="2200" dirty="0" err="1"/>
              <a:t>Moskalykem</a:t>
            </a:r>
            <a:endParaRPr lang="cs-CZ" sz="2200" dirty="0"/>
          </a:p>
          <a:p>
            <a:r>
              <a:rPr lang="cs-CZ" sz="2200" dirty="0"/>
              <a:t>východiskem příběhu je reálný příběh z Osvětimi, z roku 1943. Došlo k zavraždění skupiny bohatých Židů, kterým nacisté výměnou za přístup k </a:t>
            </a:r>
            <a:r>
              <a:rPr lang="cs-CZ" sz="2200" dirty="0" smtClean="0"/>
              <a:t>jejich </a:t>
            </a:r>
            <a:r>
              <a:rPr lang="cs-CZ" sz="2200" dirty="0"/>
              <a:t>zahraničním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bankovním kontům slíbili </a:t>
            </a:r>
            <a:r>
              <a:rPr lang="cs-CZ" sz="2200" dirty="0" err="1" smtClean="0"/>
              <a:t>svobo</a:t>
            </a:r>
            <a:r>
              <a:rPr lang="cs-CZ" sz="2200" dirty="0" smtClean="0"/>
              <a:t>-</a:t>
            </a:r>
          </a:p>
          <a:p>
            <a:pPr>
              <a:buNone/>
            </a:pPr>
            <a:r>
              <a:rPr lang="cs-CZ" sz="2200" dirty="0" smtClean="0"/>
              <a:t> </a:t>
            </a:r>
            <a:r>
              <a:rPr lang="cs-CZ" sz="2200" dirty="0" smtClean="0"/>
              <a:t>    </a:t>
            </a:r>
            <a:r>
              <a:rPr lang="cs-CZ" sz="2200" dirty="0" err="1" smtClean="0"/>
              <a:t>du</a:t>
            </a:r>
            <a:endParaRPr lang="cs-CZ" sz="2200" dirty="0"/>
          </a:p>
          <a:p>
            <a:r>
              <a:rPr lang="cs-CZ" sz="2200" dirty="0"/>
              <a:t>v popředí stojí postava nacisty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Bedřicha </a:t>
            </a:r>
            <a:r>
              <a:rPr lang="cs-CZ" sz="2200" dirty="0" err="1"/>
              <a:t>Bremského</a:t>
            </a:r>
            <a:r>
              <a:rPr lang="cs-CZ" sz="2200" dirty="0"/>
              <a:t>, který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oběti </a:t>
            </a:r>
            <a:r>
              <a:rPr lang="cs-CZ" sz="2200" dirty="0"/>
              <a:t>neovládá násilím, působí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důvěryhodně </a:t>
            </a:r>
            <a:r>
              <a:rPr lang="cs-CZ" sz="2200" dirty="0"/>
              <a:t>a postupně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připravuje </a:t>
            </a:r>
            <a:r>
              <a:rPr lang="cs-CZ" sz="2200" dirty="0"/>
              <a:t>Židy o jejich úspory</a:t>
            </a:r>
          </a:p>
          <a:p>
            <a:r>
              <a:rPr lang="cs-CZ" sz="2200" dirty="0"/>
              <a:t>manipuluje s jejich strachem,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beznadějí</a:t>
            </a:r>
            <a:r>
              <a:rPr lang="cs-CZ" sz="2200" dirty="0"/>
              <a:t>.</a:t>
            </a:r>
          </a:p>
        </p:txBody>
      </p:sp>
      <p:pic>
        <p:nvPicPr>
          <p:cNvPr id="8194" name="Picture 2" descr="http://img.fdb.cz/dvdobaly/2/2ff9be8139e913b643c09fcbb5de40b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9110" y="3604934"/>
            <a:ext cx="4320480" cy="2869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56176" y="6471971"/>
            <a:ext cx="2432012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http://img.fdb.cz/dvdobaly/2/2ff9be8139e913b643c09fcbb5de40bs.jpg</a:t>
            </a:r>
          </a:p>
        </p:txBody>
      </p:sp>
    </p:spTree>
    <p:extLst>
      <p:ext uri="{BB962C8B-B14F-4D97-AF65-F5344CB8AC3E}">
        <p14:creationId xmlns:p14="http://schemas.microsoft.com/office/powerpoint/2010/main" xmlns="" val="1061260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Holocaust </a:t>
            </a:r>
            <a:r>
              <a:rPr lang="cs-CZ" sz="48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české literatuře I.</a:t>
            </a: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23928" y="1600200"/>
            <a:ext cx="476287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Ukázka z knihy Modlitba pro Kateřinu Horovitzovou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i="1" dirty="0" smtClean="0"/>
              <a:t>„Chceme </a:t>
            </a:r>
            <a:r>
              <a:rPr lang="cs-CZ" sz="2400" i="1" dirty="0"/>
              <a:t>odepsat navzájem likvidaci této výměny z našich položek co nejspolehlivěji. Musíte poslouchat. Než budeme na místě, které vás všechny uspokojí a proti němuž, doufám, nemáte námitek, chci vynaložit nejlepší ze svých schopností, abych tuto cestu pro každého z vás učinil snesitelnou</a:t>
            </a:r>
            <a:r>
              <a:rPr lang="cs-CZ" sz="2400" i="1" dirty="0" smtClean="0"/>
              <a:t>.“</a:t>
            </a:r>
            <a:endParaRPr lang="cs-CZ" sz="2400" i="1" dirty="0"/>
          </a:p>
          <a:p>
            <a:endParaRPr lang="cs-CZ" sz="2400" dirty="0"/>
          </a:p>
        </p:txBody>
      </p:sp>
      <p:pic>
        <p:nvPicPr>
          <p:cNvPr id="9218" name="Picture 2" descr="http://www.antikvariat-bohumin.cz/images_zbozi/2669_1_big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501" t="4033" r="10470" b="3063"/>
          <a:stretch/>
        </p:blipFill>
        <p:spPr bwMode="auto">
          <a:xfrm>
            <a:off x="755576" y="1734612"/>
            <a:ext cx="2674620" cy="381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99592" y="1556792"/>
            <a:ext cx="2286000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http://www.antikvariat-bohumin.cz/images_zbozi/2669_1_big.jpg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454908" y="5805264"/>
            <a:ext cx="838151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200" dirty="0"/>
              <a:t>Židé nakonec jdou do plynu poslušně jako ovce, jen jediná ze skupiny - Kateřina - vytrhne esesákovi pistoli a začne kolem sebe střílet.</a:t>
            </a:r>
          </a:p>
        </p:txBody>
      </p:sp>
    </p:spTree>
    <p:extLst>
      <p:ext uri="{BB962C8B-B14F-4D97-AF65-F5344CB8AC3E}">
        <p14:creationId xmlns:p14="http://schemas.microsoft.com/office/powerpoint/2010/main" xmlns="" val="105410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Holocaust </a:t>
            </a:r>
            <a:r>
              <a:rPr lang="cs-CZ" sz="48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české literatuře I.</a:t>
            </a: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Ukázka z knihy Modlitba pro Kateřinu Horovitzovou</a:t>
            </a:r>
          </a:p>
          <a:p>
            <a:pPr marL="0" indent="0">
              <a:buNone/>
            </a:pPr>
            <a:r>
              <a:rPr lang="cs-CZ" sz="2600" i="1" dirty="0" smtClean="0"/>
              <a:t>	Téměř </a:t>
            </a:r>
            <a:r>
              <a:rPr lang="cs-CZ" sz="2600" i="1" dirty="0"/>
              <a:t>v téže chvíli z ústí pistole v ruce Kateři­ny Horovitzové vyšlehl nový plamen. Byl to plamínek proti mnoha dýmajícím komínům krematorií všude ko­lem dokola, a na rozdíl od nich také brzy ustal. Ale rovněž tělo </a:t>
            </a:r>
            <a:r>
              <a:rPr lang="cs-CZ" sz="2600" i="1" dirty="0" err="1"/>
              <a:t>holobrádka</a:t>
            </a:r>
            <a:r>
              <a:rPr lang="cs-CZ" sz="2600" i="1" dirty="0"/>
              <a:t> se skácelo. Cítila své srdce - nic neslyšela, suchý praskot ran vyčpěl, jen věděla a zabíjela. A nebylo to tak nemožné, jak se jí zdálo celý život a celou tuto chví­li, kdy stiskla kohoutek. Nyní vytahovali zprudka pistole z pouzder ostatní němečtí muži; ale někteří to ani nestači­li a jiní je ztratili ve zmatku, který nastal přesunem mno­ha nohou; obojí, aniž vystřelili, ustupovali k prvním dve­řím, aby nezranili své lidi a měli krytá záda a aby dav na­hých mužů, kterým to ani nepřišlo na mysl, nemohl svým přešlapováním uniknout ze svlékárny na vzduch. Jen dva mladíci v uniformách drželi tento bezbranný houf v šachu, aby další dva mohli vytáhnout z podzemí své zraněné druhy. Asi jen proto, že se jim zdálo, jako by Kateřina </a:t>
            </a:r>
            <a:r>
              <a:rPr lang="cs-CZ" sz="2600" i="1" dirty="0" smtClean="0"/>
              <a:t>Horovitzová </a:t>
            </a:r>
            <a:r>
              <a:rPr lang="cs-CZ" sz="2600" i="1" dirty="0"/>
              <a:t>mohla ještě střílet, odplazili se ven za ostatními.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8269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611560" y="316692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Otázky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131840" y="1628790"/>
            <a:ext cx="5544616" cy="4637112"/>
          </a:xfrm>
        </p:spPr>
        <p:txBody>
          <a:bodyPr>
            <a:noAutofit/>
          </a:bodyPr>
          <a:lstStyle/>
          <a:p>
            <a:pPr marL="0" indent="0"/>
            <a:r>
              <a:rPr lang="cs-CZ" sz="2500" dirty="0" smtClean="0"/>
              <a:t>Jak se stavěl komunistický režim k holocaustu?</a:t>
            </a:r>
          </a:p>
          <a:p>
            <a:pPr marL="0" indent="0"/>
            <a:r>
              <a:rPr lang="cs-CZ" sz="2500" dirty="0" smtClean="0"/>
              <a:t> Jaká díla vycházela po válce?</a:t>
            </a:r>
          </a:p>
          <a:p>
            <a:pPr marL="0" indent="0"/>
            <a:r>
              <a:rPr lang="cs-CZ" sz="2500" dirty="0" smtClean="0"/>
              <a:t>Co napsal Norbert </a:t>
            </a:r>
            <a:r>
              <a:rPr lang="cs-CZ" sz="2500" dirty="0" err="1" smtClean="0"/>
              <a:t>Frýd</a:t>
            </a:r>
            <a:r>
              <a:rPr lang="cs-CZ" sz="2500" dirty="0" smtClean="0"/>
              <a:t>?</a:t>
            </a:r>
          </a:p>
          <a:p>
            <a:pPr marL="0" indent="0"/>
            <a:r>
              <a:rPr lang="cs-CZ" sz="2500" dirty="0" smtClean="0"/>
              <a:t>Jaké je nejznámější dílo Arnošta </a:t>
            </a:r>
            <a:r>
              <a:rPr lang="cs-CZ" sz="2500" dirty="0" err="1" smtClean="0"/>
              <a:t>Lustiga</a:t>
            </a:r>
            <a:r>
              <a:rPr lang="cs-CZ" sz="2500" dirty="0" smtClean="0"/>
              <a:t>?</a:t>
            </a:r>
            <a:endParaRPr lang="cs-CZ" sz="2500" dirty="0" smtClean="0"/>
          </a:p>
          <a:p>
            <a:pPr marL="0" indent="0"/>
            <a:r>
              <a:rPr lang="cs-CZ" sz="2500" dirty="0" smtClean="0"/>
              <a:t> </a:t>
            </a:r>
            <a:r>
              <a:rPr lang="cs-CZ" sz="2500" dirty="0" smtClean="0"/>
              <a:t>O čem pojednává?</a:t>
            </a:r>
            <a:endParaRPr lang="cs-CZ" sz="2200" i="1" dirty="0" smtClean="0"/>
          </a:p>
        </p:txBody>
      </p:sp>
    </p:spTree>
    <p:extLst>
      <p:ext uri="{BB962C8B-B14F-4D97-AF65-F5344CB8AC3E}">
        <p14:creationId xmlns:p14="http://schemas.microsoft.com/office/powerpoint/2010/main" xmlns="" val="3570738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2"/>
          <p:cNvSpPr txBox="1">
            <a:spLocks/>
          </p:cNvSpPr>
          <p:nvPr/>
        </p:nvSpPr>
        <p:spPr>
          <a:xfrm>
            <a:off x="452437" y="1700808"/>
            <a:ext cx="8229600" cy="4525963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dirty="0" smtClean="0"/>
              <a:t>http://commons.wikimedia.org/wiki</a:t>
            </a:r>
            <a:r>
              <a:rPr lang="cs-CZ" sz="2800" dirty="0" smtClean="0"/>
              <a:t>/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dirty="0" smtClean="0"/>
              <a:t>JIŘÍ HOLÝ. </a:t>
            </a:r>
            <a:r>
              <a:rPr lang="cs-CZ" sz="2800" i="1" dirty="0" err="1" smtClean="0"/>
              <a:t>Šoa</a:t>
            </a:r>
            <a:r>
              <a:rPr lang="cs-CZ" sz="2800" i="1" dirty="0" smtClean="0"/>
              <a:t> v české literatuře a v kulturní paměti</a:t>
            </a:r>
            <a:r>
              <a:rPr lang="cs-CZ" sz="2800" dirty="0" smtClean="0"/>
              <a:t>. 1. </a:t>
            </a:r>
            <a:r>
              <a:rPr lang="cs-CZ" sz="2800" dirty="0" err="1" smtClean="0"/>
              <a:t>vyd</a:t>
            </a:r>
            <a:r>
              <a:rPr lang="cs-CZ" sz="2800" dirty="0" smtClean="0"/>
              <a:t>. Praha: Akropolis, 2011. ISBN 978-80-87481-14-1. </a:t>
            </a:r>
            <a:endParaRPr lang="cs-CZ" sz="28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dirty="0" smtClean="0"/>
              <a:t> </a:t>
            </a:r>
            <a:r>
              <a:rPr lang="cs-CZ" sz="2800" dirty="0" smtClean="0"/>
              <a:t>ARNOŠT LUSTIG. </a:t>
            </a:r>
            <a:r>
              <a:rPr lang="cs-CZ" sz="2800" i="1" dirty="0" smtClean="0"/>
              <a:t>Modlitba pro Kateřina </a:t>
            </a:r>
            <a:r>
              <a:rPr lang="cs-CZ" sz="2800" i="1" dirty="0" err="1" smtClean="0"/>
              <a:t>Horovitzovou</a:t>
            </a:r>
            <a:r>
              <a:rPr lang="cs-CZ" sz="2800" dirty="0" smtClean="0"/>
              <a:t>. 3. </a:t>
            </a:r>
            <a:r>
              <a:rPr lang="cs-CZ" sz="2800" dirty="0" err="1" smtClean="0"/>
              <a:t>vyd</a:t>
            </a:r>
            <a:r>
              <a:rPr lang="cs-CZ" sz="2800" dirty="0" smtClean="0"/>
              <a:t>. Praha: Mladá fronta, 1990. ISBN 80-204-0199-7</a:t>
            </a:r>
            <a:r>
              <a:rPr lang="cs-CZ" sz="2800" dirty="0" smtClean="0"/>
              <a:t>.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dirty="0" smtClean="0"/>
              <a:t>JIŘÍ WEIL. </a:t>
            </a:r>
            <a:r>
              <a:rPr lang="cs-CZ" sz="2800" i="1" dirty="0" smtClean="0"/>
              <a:t>Život s hvězdou</a:t>
            </a:r>
            <a:r>
              <a:rPr lang="cs-CZ" sz="2800" dirty="0" smtClean="0"/>
              <a:t>. Praha: Knihovna české prózy, 1990. ISBN 8020202226. </a:t>
            </a:r>
            <a:r>
              <a:rPr lang="cs-CZ" sz="2800" dirty="0" smtClean="0"/>
              <a:t> </a:t>
            </a:r>
            <a:endParaRPr lang="cs-CZ" sz="2800" dirty="0" smtClean="0"/>
          </a:p>
          <a:p>
            <a:pPr marL="45720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dirty="0" smtClean="0"/>
              <a:t>Zdroje použitých obrázků citovány přímo v textu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dirty="0" smtClean="0"/>
              <a:t>Materiál </a:t>
            </a:r>
            <a:r>
              <a:rPr lang="cs-CZ" sz="2800" dirty="0" smtClean="0"/>
              <a:t>stažen </a:t>
            </a:r>
            <a:r>
              <a:rPr lang="cs-CZ" sz="2800" dirty="0" smtClean="0"/>
              <a:t>2.1. 2013</a:t>
            </a:r>
            <a:endParaRPr lang="cs-CZ" sz="28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539552" y="692696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02255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631</TotalTime>
  <Words>882</Words>
  <Application>Microsoft Office PowerPoint</Application>
  <PresentationFormat>Předvádění na obrazovce (4:3)</PresentationFormat>
  <Paragraphs>106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David</dc:creator>
  <cp:lastModifiedBy>Lenka</cp:lastModifiedBy>
  <cp:revision>45</cp:revision>
  <dcterms:created xsi:type="dcterms:W3CDTF">2012-11-28T21:53:21Z</dcterms:created>
  <dcterms:modified xsi:type="dcterms:W3CDTF">2013-01-05T22:31:28Z</dcterms:modified>
</cp:coreProperties>
</file>