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56" r:id="rId1"/>
  </p:sldMasterIdLst>
  <p:notesMasterIdLst>
    <p:notesMasterId r:id="rId9"/>
  </p:notesMasterIdLst>
  <p:handoutMasterIdLst>
    <p:handoutMasterId r:id="rId10"/>
  </p:handoutMasterIdLst>
  <p:sldIdLst>
    <p:sldId id="261" r:id="rId2"/>
    <p:sldId id="262" r:id="rId3"/>
    <p:sldId id="263" r:id="rId4"/>
    <p:sldId id="264" r:id="rId5"/>
    <p:sldId id="265" r:id="rId6"/>
    <p:sldId id="266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00"/>
    <a:srgbClr val="CC6600"/>
    <a:srgbClr val="FFCC99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353747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08205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Shrnutí- zápis</a:t>
            </a:r>
            <a:r>
              <a:rPr lang="cs-CZ" baseline="0" dirty="0" smtClean="0"/>
              <a:t> do sešitu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8319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839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094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696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126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12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8004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0926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733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862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788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22.9.2010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128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png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12" Type="http://schemas.openxmlformats.org/officeDocument/2006/relationships/image" Target="../media/image17.png"/><Relationship Id="rId17" Type="http://schemas.openxmlformats.org/officeDocument/2006/relationships/image" Target="../media/image22.wmf"/><Relationship Id="rId2" Type="http://schemas.openxmlformats.org/officeDocument/2006/relationships/image" Target="../media/image2.gif"/><Relationship Id="rId16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16.png"/><Relationship Id="rId5" Type="http://schemas.openxmlformats.org/officeDocument/2006/relationships/image" Target="../media/image10.wmf"/><Relationship Id="rId15" Type="http://schemas.openxmlformats.org/officeDocument/2006/relationships/image" Target="../media/image20.wmf"/><Relationship Id="rId10" Type="http://schemas.openxmlformats.org/officeDocument/2006/relationships/image" Target="../media/image15.png"/><Relationship Id="rId4" Type="http://schemas.openxmlformats.org/officeDocument/2006/relationships/image" Target="../media/image9.wmf"/><Relationship Id="rId9" Type="http://schemas.openxmlformats.org/officeDocument/2006/relationships/image" Target="../media/image14.wmf"/><Relationship Id="rId14" Type="http://schemas.openxmlformats.org/officeDocument/2006/relationships/image" Target="../media/image1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jpeg"/><Relationship Id="rId12" Type="http://schemas.openxmlformats.org/officeDocument/2006/relationships/image" Target="../media/image32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11" Type="http://schemas.openxmlformats.org/officeDocument/2006/relationships/image" Target="../media/image31.wmf"/><Relationship Id="rId5" Type="http://schemas.openxmlformats.org/officeDocument/2006/relationships/image" Target="../media/image25.wmf"/><Relationship Id="rId10" Type="http://schemas.openxmlformats.org/officeDocument/2006/relationships/image" Target="../media/image30.png"/><Relationship Id="rId4" Type="http://schemas.openxmlformats.org/officeDocument/2006/relationships/image" Target="../media/image24.jpeg"/><Relationship Id="rId9" Type="http://schemas.openxmlformats.org/officeDocument/2006/relationships/image" Target="../media/image2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janeon20.webgarden.cz/byliny" TargetMode="External"/><Relationship Id="rId2" Type="http://schemas.openxmlformats.org/officeDocument/2006/relationships/hyperlink" Target="http://www.akvaristika-terarium.cz/motyli/belasek-zelny-pieris-brassicae-l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eskychalupar.cz/stranky/pestujeme-sazime/pestujeme-sazime-3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rPr>
              <a:t>Předmět:  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rPr>
              <a:t>Ročník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rPr>
              <a:t>: 2.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rPr>
              <a:t>Tematický celek: Léto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rPr>
              <a:t>Učivo: Louka a les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 Narrow" pitchFamily="34" charset="0"/>
                <a:cs typeface="Arial" pitchFamily="34" charset="0"/>
              </a:rPr>
              <a:t>Autor prezentace</a:t>
            </a:r>
            <a:r>
              <a:rPr lang="cs-CZ" dirty="0" smtClean="0">
                <a:latin typeface="Arial Narrow" pitchFamily="34" charset="0"/>
              </a:rPr>
              <a:t>: Mgr. Jana </a:t>
            </a:r>
            <a:r>
              <a:rPr lang="cs-CZ" dirty="0" err="1" smtClean="0">
                <a:latin typeface="Arial Narrow" pitchFamily="34" charset="0"/>
              </a:rPr>
              <a:t>Koziorková</a:t>
            </a:r>
            <a:endParaRPr lang="cs-CZ" dirty="0" smtClean="0">
              <a:latin typeface="Arial Narrow" pitchFamily="34" charset="0"/>
            </a:endParaRPr>
          </a:p>
          <a:p>
            <a:pPr algn="l"/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996600"/>
                </a:solidFill>
              </a:rPr>
              <a:t>Lesy a louky</a:t>
            </a:r>
            <a:endParaRPr lang="cs-CZ" u="sng" dirty="0">
              <a:solidFill>
                <a:srgbClr val="9966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V lese i na louce žije spousta živočichů, rostou zde houby, lesní plody, léčivé bylinky keře i stromy. Stromy jsou pro nás velice důležité, protože pro nás vytvářejí kyslík. 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                      </a:t>
            </a:r>
            <a:r>
              <a:rPr lang="cs-CZ" u="sng" dirty="0" smtClean="0">
                <a:solidFill>
                  <a:srgbClr val="FF0000"/>
                </a:solidFill>
                <a:latin typeface="Arial Narrow" pitchFamily="34" charset="0"/>
              </a:rPr>
              <a:t>Proto lesy musíme chránit!!!</a:t>
            </a:r>
          </a:p>
          <a:p>
            <a:pPr>
              <a:buBlip>
                <a:blip r:embed="rId2"/>
              </a:buBlip>
            </a:pPr>
            <a:r>
              <a:rPr lang="cs-CZ" u="sng" dirty="0" smtClean="0">
                <a:solidFill>
                  <a:srgbClr val="996600"/>
                </a:solidFill>
                <a:latin typeface="Arial Narrow" pitchFamily="34" charset="0"/>
              </a:rPr>
              <a:t>Lesy</a:t>
            </a: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: mohou být-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rial Narrow" pitchFamily="34" charset="0"/>
              </a:rPr>
              <a:t>jehličnaté</a:t>
            </a: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 (to jsou lesy, ve kterých jsou jen jehličnaté stromy-smrk, borovice, jedle, modřín). </a:t>
            </a:r>
          </a:p>
          <a:p>
            <a:pPr>
              <a:buNone/>
            </a:pPr>
            <a:r>
              <a:rPr lang="cs-CZ" dirty="0" smtClean="0">
                <a:solidFill>
                  <a:srgbClr val="CC6600"/>
                </a:solidFill>
                <a:latin typeface="Arial Narrow" pitchFamily="34" charset="0"/>
              </a:rPr>
              <a:t>                               </a:t>
            </a: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-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  <a:latin typeface="Arial Narrow" pitchFamily="34" charset="0"/>
              </a:rPr>
              <a:t>listnaté</a:t>
            </a:r>
            <a:r>
              <a:rPr lang="cs-CZ" dirty="0" smtClean="0">
                <a:solidFill>
                  <a:srgbClr val="CC6600"/>
                </a:solidFill>
                <a:latin typeface="Arial Narrow" pitchFamily="34" charset="0"/>
              </a:rPr>
              <a:t> </a:t>
            </a: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(to jsou lesy, ve kterých jsou jen listnaté stromy-lípa, bříza, dub, buk).  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                               -</a:t>
            </a:r>
            <a:r>
              <a:rPr lang="cs-CZ" dirty="0" smtClean="0">
                <a:solidFill>
                  <a:srgbClr val="7030A0"/>
                </a:solidFill>
                <a:latin typeface="Arial Narrow" pitchFamily="34" charset="0"/>
              </a:rPr>
              <a:t>smíšené</a:t>
            </a: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 (to jsou lesy, ve kterých jsou stromy jehličnaté i listnaté).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</a:rPr>
              <a:t>              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pic>
        <p:nvPicPr>
          <p:cNvPr id="6" name="Picture 2" descr="C:\Users\Jana1\AppData\Local\Microsoft\Windows\Temporary Internet Files\Content.IE5\I7WK0OHS\MP9001451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5013176"/>
            <a:ext cx="2592288" cy="17109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-1755576"/>
            <a:ext cx="201216" cy="22088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32706" y="511572"/>
            <a:ext cx="7772400" cy="5543128"/>
          </a:xfrm>
        </p:spPr>
        <p:txBody>
          <a:bodyPr/>
          <a:lstStyle/>
          <a:p>
            <a:pPr>
              <a:buBlip>
                <a:blip r:embed="rId2"/>
              </a:buBlip>
            </a:pPr>
            <a:r>
              <a:rPr lang="cs-CZ" u="sng" dirty="0" smtClean="0">
                <a:solidFill>
                  <a:srgbClr val="996600"/>
                </a:solidFill>
                <a:latin typeface="Arial Narrow" pitchFamily="34" charset="0"/>
              </a:rPr>
              <a:t>Louky:</a:t>
            </a: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 jsou buď vytvořeny uměle, nebo vznikají přirozeně na vlhčích pozemcích, nejčastěji u řek či potoků.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                používají se buď jako pastvina pro zvířata, nebo jako zdroj sena na zimu (krmení dobytka). </a:t>
            </a:r>
            <a:endParaRPr lang="cs-CZ" dirty="0">
              <a:solidFill>
                <a:srgbClr val="996600"/>
              </a:solidFill>
              <a:latin typeface="Arial Narrow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8434" name="Picture 2" descr="C:\Users\Jana1\AppData\Local\Microsoft\Windows\Temporary Internet Files\Content.IE5\01P94G45\MP9004386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276872"/>
            <a:ext cx="3456384" cy="4320480"/>
          </a:xfrm>
          <a:prstGeom prst="rect">
            <a:avLst/>
          </a:prstGeom>
          <a:noFill/>
        </p:spPr>
      </p:pic>
      <p:pic>
        <p:nvPicPr>
          <p:cNvPr id="18435" name="Picture 3" descr="C:\Users\Jana1\AppData\Local\Microsoft\Windows\Temporary Internet Files\Content.IE5\N0ANNCVW\MC9003457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492896"/>
            <a:ext cx="2173287" cy="1790700"/>
          </a:xfrm>
          <a:prstGeom prst="rect">
            <a:avLst/>
          </a:prstGeom>
          <a:noFill/>
        </p:spPr>
      </p:pic>
      <p:pic>
        <p:nvPicPr>
          <p:cNvPr id="18437" name="Picture 5" descr="C:\Users\Jana1\AppData\Local\Microsoft\Windows\Temporary Internet Files\Content.IE5\XF3Q5TCR\MC9003190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05150" y="2628900"/>
            <a:ext cx="1836738" cy="1627188"/>
          </a:xfrm>
          <a:prstGeom prst="rect">
            <a:avLst/>
          </a:prstGeom>
          <a:noFill/>
        </p:spPr>
      </p:pic>
      <p:pic>
        <p:nvPicPr>
          <p:cNvPr id="2050" name="Picture 2" descr="C:\Users\Jana1\AppData\Local\Microsoft\Windows\Temporary Internet Files\Content.IE5\O4QVHEH7\MP90043937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1720" y="4437112"/>
            <a:ext cx="2836357" cy="18773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2"/>
            <a:ext cx="8050088" cy="648072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996600"/>
                </a:solidFill>
              </a:rPr>
              <a:t>Živočichové a rostliny v lese</a:t>
            </a:r>
            <a:endParaRPr lang="cs-CZ" sz="3200" u="sng" dirty="0">
              <a:solidFill>
                <a:srgbClr val="9966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1412776"/>
            <a:ext cx="8640960" cy="4565584"/>
          </a:xfrm>
        </p:spPr>
        <p:txBody>
          <a:bodyPr>
            <a:normAutofit fontScale="92500" lnSpcReduction="20000"/>
          </a:bodyPr>
          <a:lstStyle/>
          <a:p>
            <a:pPr>
              <a:buBlip>
                <a:blip r:embed="rId2"/>
              </a:buBlip>
            </a:pPr>
            <a:r>
              <a:rPr lang="cs-CZ" u="sng" dirty="0" smtClean="0">
                <a:solidFill>
                  <a:srgbClr val="996600"/>
                </a:solidFill>
                <a:latin typeface="Arial Narrow" pitchFamily="34" charset="0"/>
              </a:rPr>
              <a:t>Živočichové:</a:t>
            </a: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  </a:t>
            </a:r>
            <a:r>
              <a:rPr lang="cs-CZ" sz="2000" dirty="0" smtClean="0">
                <a:solidFill>
                  <a:srgbClr val="996600"/>
                </a:solidFill>
                <a:latin typeface="Arial Narrow" pitchFamily="34" charset="0"/>
              </a:rPr>
              <a:t>(přiřaď k obrázkům)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liška    prase divoké      sova     jelen     ježek      zajíc    kukačka  </a:t>
            </a:r>
          </a:p>
          <a:p>
            <a:pPr>
              <a:buNone/>
            </a:pPr>
            <a:endParaRPr lang="cs-CZ" u="sng" dirty="0" smtClean="0">
              <a:solidFill>
                <a:srgbClr val="996600"/>
              </a:solidFill>
              <a:latin typeface="Arial Narrow" pitchFamily="34" charset="0"/>
            </a:endParaRPr>
          </a:p>
          <a:p>
            <a:pPr>
              <a:buNone/>
            </a:pPr>
            <a:endParaRPr lang="cs-CZ" u="sng" dirty="0" smtClean="0">
              <a:solidFill>
                <a:srgbClr val="996600"/>
              </a:solidFill>
              <a:latin typeface="Arial Narrow" pitchFamily="34" charset="0"/>
            </a:endParaRPr>
          </a:p>
          <a:p>
            <a:pPr>
              <a:buNone/>
            </a:pPr>
            <a:endParaRPr lang="cs-CZ" u="sng" dirty="0" smtClean="0">
              <a:solidFill>
                <a:srgbClr val="996600"/>
              </a:solidFill>
              <a:latin typeface="Arial Narrow" pitchFamily="34" charset="0"/>
            </a:endParaRPr>
          </a:p>
          <a:p>
            <a:pPr>
              <a:buNone/>
            </a:pPr>
            <a:endParaRPr lang="cs-CZ" u="sng" dirty="0" smtClean="0">
              <a:solidFill>
                <a:srgbClr val="996600"/>
              </a:solidFill>
              <a:latin typeface="Arial Narrow" pitchFamily="34" charset="0"/>
            </a:endParaRPr>
          </a:p>
          <a:p>
            <a:pPr>
              <a:buNone/>
            </a:pPr>
            <a:r>
              <a:rPr lang="cs-CZ" u="sng" dirty="0" smtClean="0">
                <a:solidFill>
                  <a:srgbClr val="996600"/>
                </a:solidFill>
                <a:latin typeface="Arial Narrow" pitchFamily="34" charset="0"/>
              </a:rPr>
              <a:t>Rostliny: </a:t>
            </a:r>
            <a:r>
              <a:rPr lang="cs-CZ" sz="2000" dirty="0" smtClean="0">
                <a:solidFill>
                  <a:srgbClr val="996600"/>
                </a:solidFill>
                <a:latin typeface="Arial Narrow" pitchFamily="34" charset="0"/>
              </a:rPr>
              <a:t>(přiřaď k obrázkům)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 houby      lesní plody     mechy   stromy     lesní kytky (konvalinka…)</a:t>
            </a:r>
            <a:endParaRPr lang="cs-CZ" dirty="0">
              <a:solidFill>
                <a:srgbClr val="996600"/>
              </a:solidFill>
              <a:latin typeface="Arial Narrow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9458" name="Picture 2" descr="C:\Users\Jana1\AppData\Local\Microsoft\Windows\Temporary Internet Files\Content.IE5\XF3Q5TCR\MC9003510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996952"/>
            <a:ext cx="1152128" cy="1296144"/>
          </a:xfrm>
          <a:prstGeom prst="rect">
            <a:avLst/>
          </a:prstGeom>
          <a:noFill/>
        </p:spPr>
      </p:pic>
      <p:pic>
        <p:nvPicPr>
          <p:cNvPr id="19459" name="Picture 3" descr="C:\Users\Jana1\AppData\Local\Microsoft\Windows\Temporary Internet Files\Content.IE5\T1U6YO66\MC9002408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3284984"/>
            <a:ext cx="1369268" cy="1088049"/>
          </a:xfrm>
          <a:prstGeom prst="rect">
            <a:avLst/>
          </a:prstGeom>
          <a:noFill/>
        </p:spPr>
      </p:pic>
      <p:pic>
        <p:nvPicPr>
          <p:cNvPr id="19460" name="Picture 4" descr="C:\Users\Jana1\AppData\Local\Microsoft\Windows\Temporary Internet Files\Content.IE5\01P94G45\MC90035114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3140968"/>
            <a:ext cx="1118244" cy="1255762"/>
          </a:xfrm>
          <a:prstGeom prst="rect">
            <a:avLst/>
          </a:prstGeom>
          <a:noFill/>
        </p:spPr>
      </p:pic>
      <p:pic>
        <p:nvPicPr>
          <p:cNvPr id="19461" name="Picture 5" descr="C:\Users\Jana1\AppData\Local\Microsoft\Windows\Temporary Internet Files\Content.IE5\N0ANNCVW\MC90035105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3429000"/>
            <a:ext cx="971302" cy="834677"/>
          </a:xfrm>
          <a:prstGeom prst="rect">
            <a:avLst/>
          </a:prstGeom>
          <a:noFill/>
        </p:spPr>
      </p:pic>
      <p:pic>
        <p:nvPicPr>
          <p:cNvPr id="19462" name="Picture 6" descr="C:\Users\Jana1\AppData\Local\Microsoft\Windows\Temporary Internet Files\Content.IE5\T1U6YO66\MC90035116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429000"/>
            <a:ext cx="1435949" cy="973138"/>
          </a:xfrm>
          <a:prstGeom prst="rect">
            <a:avLst/>
          </a:prstGeom>
          <a:noFill/>
        </p:spPr>
      </p:pic>
      <p:pic>
        <p:nvPicPr>
          <p:cNvPr id="19464" name="Picture 8" descr="C:\Users\Jana1\AppData\Local\Microsoft\Windows\Temporary Internet Files\Content.IE5\XF3Q5TCR\MC90032589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15816" y="3212976"/>
            <a:ext cx="1317054" cy="1301267"/>
          </a:xfrm>
          <a:prstGeom prst="rect">
            <a:avLst/>
          </a:prstGeom>
          <a:noFill/>
        </p:spPr>
      </p:pic>
      <p:pic>
        <p:nvPicPr>
          <p:cNvPr id="19466" name="Picture 10" descr="C:\Users\Jana1\AppData\Local\Microsoft\Windows\Temporary Internet Files\Content.IE5\N0ANNCVW\MC90041248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2924944"/>
            <a:ext cx="1296144" cy="1644494"/>
          </a:xfrm>
          <a:prstGeom prst="rect">
            <a:avLst/>
          </a:prstGeom>
          <a:noFill/>
        </p:spPr>
      </p:pic>
      <p:cxnSp>
        <p:nvCxnSpPr>
          <p:cNvPr id="16" name="Přímá spojovací šipka 15"/>
          <p:cNvCxnSpPr/>
          <p:nvPr/>
        </p:nvCxnSpPr>
        <p:spPr>
          <a:xfrm>
            <a:off x="971600" y="2492896"/>
            <a:ext cx="108012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627784" y="2420888"/>
            <a:ext cx="158417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3779912" y="2420888"/>
            <a:ext cx="144016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10800000" flipV="1">
            <a:off x="1331640" y="2348880"/>
            <a:ext cx="417646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4716016" y="2420888"/>
            <a:ext cx="3312368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rot="5400000">
            <a:off x="6696236" y="3104964"/>
            <a:ext cx="172819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467" name="Picture 11" descr="C:\Users\Jana1\AppData\Local\Microsoft\Windows\Temporary Internet Files\Content.IE5\T1U6YO66\MC900436901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148064" y="5733256"/>
            <a:ext cx="651272" cy="651272"/>
          </a:xfrm>
          <a:prstGeom prst="rect">
            <a:avLst/>
          </a:prstGeom>
          <a:noFill/>
        </p:spPr>
      </p:pic>
      <p:pic>
        <p:nvPicPr>
          <p:cNvPr id="19468" name="Picture 12" descr="C:\Users\Jana1\AppData\Local\Microsoft\Windows\Temporary Internet Files\Content.IE5\XF3Q5TCR\MC900436902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652120" y="5805264"/>
            <a:ext cx="561926" cy="561926"/>
          </a:xfrm>
          <a:prstGeom prst="rect">
            <a:avLst/>
          </a:prstGeom>
          <a:noFill/>
        </p:spPr>
      </p:pic>
      <p:pic>
        <p:nvPicPr>
          <p:cNvPr id="19469" name="Picture 13" descr="C:\Users\Jana1\AppData\Local\Microsoft\Windows\Temporary Internet Files\Content.IE5\01P94G45\MC900436899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652120" y="5517232"/>
            <a:ext cx="435669" cy="435669"/>
          </a:xfrm>
          <a:prstGeom prst="rect">
            <a:avLst/>
          </a:prstGeom>
          <a:noFill/>
        </p:spPr>
      </p:pic>
      <p:pic>
        <p:nvPicPr>
          <p:cNvPr id="19470" name="Picture 14" descr="C:\Users\Jana1\AppData\Local\Microsoft\Windows\Temporary Internet Files\Content.IE5\N0ANNCVW\MC900436900[1]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220072" y="5373216"/>
            <a:ext cx="537592" cy="537592"/>
          </a:xfrm>
          <a:prstGeom prst="rect">
            <a:avLst/>
          </a:prstGeom>
          <a:noFill/>
        </p:spPr>
      </p:pic>
      <p:pic>
        <p:nvPicPr>
          <p:cNvPr id="19477" name="Picture 21" descr="C:\Users\Jana1\AppData\Local\Microsoft\Windows\Temporary Internet Files\Content.IE5\T1U6YO66\MC900250843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444208" y="5445224"/>
            <a:ext cx="1972631" cy="1269504"/>
          </a:xfrm>
          <a:prstGeom prst="rect">
            <a:avLst/>
          </a:prstGeom>
          <a:noFill/>
        </p:spPr>
      </p:pic>
      <p:pic>
        <p:nvPicPr>
          <p:cNvPr id="19478" name="Picture 22" descr="C:\Users\Jana1\AppData\Local\Microsoft\Windows\Temporary Internet Files\Content.IE5\T1U6YO66\MC900325832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39552" y="5373216"/>
            <a:ext cx="850330" cy="850330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7668344" y="551723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508104" y="53732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907704" y="52292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67544" y="52292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707904" y="53012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cxnSp>
        <p:nvCxnSpPr>
          <p:cNvPr id="49" name="Přímá spojovací šipka 48"/>
          <p:cNvCxnSpPr/>
          <p:nvPr/>
        </p:nvCxnSpPr>
        <p:spPr>
          <a:xfrm rot="10800000" flipV="1">
            <a:off x="4067944" y="2348880"/>
            <a:ext cx="208823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9" name="Picture 3" descr="C:\Users\Jana1\AppData\Local\Microsoft\Windows\Temporary Internet Files\Content.IE5\I7WK0OHS\MP900431781[1]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051720" y="5589240"/>
            <a:ext cx="1440160" cy="991236"/>
          </a:xfrm>
          <a:prstGeom prst="rect">
            <a:avLst/>
          </a:prstGeom>
          <a:noFill/>
        </p:spPr>
      </p:pic>
      <p:pic>
        <p:nvPicPr>
          <p:cNvPr id="4100" name="Picture 4" descr="C:\Users\Jana1\AppData\Local\Microsoft\Windows\Temporary Internet Files\Content.IE5\O4QVHEH7\MC900088148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3923928" y="5229200"/>
            <a:ext cx="720080" cy="13678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2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2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20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20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2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7" dur="2000"/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2" dur="2000"/>
                                        <p:tgtEl>
                                          <p:spTgt spid="19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7" dur="500"/>
                                        <p:tgtEl>
                                          <p:spTgt spid="19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2" dur="5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17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2" dur="5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7" dur="2000"/>
                                        <p:tgtEl>
                                          <p:spTgt spid="194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  <p:bldP spid="41" grpId="0"/>
      <p:bldP spid="42" grpId="0"/>
      <p:bldP spid="43" grpId="0"/>
      <p:bldP spid="44" grpId="0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996600"/>
                </a:solidFill>
                <a:latin typeface="Arial Narrow" pitchFamily="34" charset="0"/>
              </a:rPr>
              <a:t>Živočichové a rostliny na louce</a:t>
            </a:r>
            <a:endParaRPr lang="cs-CZ" u="sng" dirty="0">
              <a:solidFill>
                <a:srgbClr val="996600"/>
              </a:solidFill>
              <a:latin typeface="Arial Narrow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1447800"/>
            <a:ext cx="8640960" cy="4933528"/>
          </a:xfrm>
        </p:spPr>
        <p:txBody>
          <a:bodyPr>
            <a:normAutofit lnSpcReduction="10000"/>
          </a:bodyPr>
          <a:lstStyle/>
          <a:p>
            <a:pPr>
              <a:buBlip>
                <a:blip r:embed="rId2"/>
              </a:buBlip>
            </a:pPr>
            <a:r>
              <a:rPr lang="cs-CZ" u="sng" dirty="0" smtClean="0">
                <a:solidFill>
                  <a:srgbClr val="996600"/>
                </a:solidFill>
                <a:latin typeface="Arial Narrow" pitchFamily="34" charset="0"/>
              </a:rPr>
              <a:t>Živočichové: </a:t>
            </a: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(přiřaď k obrázkům)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  hlemýžď            včela             ještěrka             bělásek              žížala</a:t>
            </a:r>
          </a:p>
          <a:p>
            <a:pPr>
              <a:buNone/>
            </a:pPr>
            <a:endParaRPr lang="cs-CZ" dirty="0" smtClean="0">
              <a:solidFill>
                <a:srgbClr val="9966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9966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996600"/>
              </a:solidFill>
            </a:endParaRPr>
          </a:p>
          <a:p>
            <a:pPr>
              <a:buBlip>
                <a:blip r:embed="rId2"/>
              </a:buBlip>
            </a:pPr>
            <a:r>
              <a:rPr lang="cs-CZ" u="sng" dirty="0" smtClean="0">
                <a:solidFill>
                  <a:srgbClr val="996600"/>
                </a:solidFill>
                <a:latin typeface="Arial Narrow" pitchFamily="34" charset="0"/>
              </a:rPr>
              <a:t>Rostliny:</a:t>
            </a: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 (přiřaď k obrázkům)</a:t>
            </a:r>
          </a:p>
          <a:p>
            <a:pPr>
              <a:buNone/>
            </a:pPr>
            <a:r>
              <a:rPr lang="cs-CZ" dirty="0" smtClean="0">
                <a:solidFill>
                  <a:srgbClr val="996600"/>
                </a:solidFill>
                <a:latin typeface="Arial Narrow" pitchFamily="34" charset="0"/>
              </a:rPr>
              <a:t>zvonek             vlčí mák           kopřiva         heřmánek        kopretina  </a:t>
            </a:r>
            <a:endParaRPr lang="cs-CZ" dirty="0">
              <a:solidFill>
                <a:srgbClr val="996600"/>
              </a:solidFill>
              <a:latin typeface="Arial Narrow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20482" name="Picture 2" descr="C:\Users\Jana1\AppData\Local\Microsoft\Windows\Temporary Internet Files\Content.IE5\XF3Q5TCR\MC9003511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492896"/>
            <a:ext cx="925736" cy="1208459"/>
          </a:xfrm>
          <a:prstGeom prst="rect">
            <a:avLst/>
          </a:prstGeom>
          <a:noFill/>
        </p:spPr>
      </p:pic>
      <p:pic>
        <p:nvPicPr>
          <p:cNvPr id="20484" name="Picture 4" descr="http://www.aaa-inzerce.cz/image.php?idx=119253&amp;mw=278&amp;mh=22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2636912"/>
            <a:ext cx="1382596" cy="1104088"/>
          </a:xfrm>
          <a:prstGeom prst="rect">
            <a:avLst/>
          </a:prstGeom>
          <a:noFill/>
        </p:spPr>
      </p:pic>
      <p:pic>
        <p:nvPicPr>
          <p:cNvPr id="20485" name="Picture 5" descr="C:\Users\Jana1\AppData\Local\Microsoft\Windows\Temporary Internet Files\Content.IE5\XF3Q5TCR\MC9002904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2780928"/>
            <a:ext cx="1511923" cy="736352"/>
          </a:xfrm>
          <a:prstGeom prst="rect">
            <a:avLst/>
          </a:prstGeom>
          <a:noFill/>
        </p:spPr>
      </p:pic>
      <p:pic>
        <p:nvPicPr>
          <p:cNvPr id="20488" name="Picture 8" descr="C:\Users\Jana1\AppData\Local\Microsoft\Windows\Temporary Internet Files\Content.IE5\XF3Q5TCR\MC9002938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2320" y="2492896"/>
            <a:ext cx="1282145" cy="127769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779912" y="25649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24928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56490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242088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20490" name="Picture 10" descr="http://www.prvnikrok.cz/clanky/obrazky/870/kopriva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5085184"/>
            <a:ext cx="1008112" cy="1267283"/>
          </a:xfrm>
          <a:prstGeom prst="rect">
            <a:avLst/>
          </a:prstGeom>
          <a:noFill/>
        </p:spPr>
      </p:pic>
      <p:cxnSp>
        <p:nvCxnSpPr>
          <p:cNvPr id="21" name="Přímá spojovací šipka 20"/>
          <p:cNvCxnSpPr/>
          <p:nvPr/>
        </p:nvCxnSpPr>
        <p:spPr>
          <a:xfrm>
            <a:off x="827584" y="4653136"/>
            <a:ext cx="316835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2771800" y="4653136"/>
            <a:ext cx="2736304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0800000" flipV="1">
            <a:off x="1547664" y="4725144"/>
            <a:ext cx="295232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6156176" y="4653136"/>
            <a:ext cx="136815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0800000" flipV="1">
            <a:off x="3563888" y="4653136"/>
            <a:ext cx="4104456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148064" y="263691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3075" name="Picture 3" descr="C:\Users\Jana1\AppData\Local\Microsoft\Windows\Temporary Internet Files\Content.IE5\O4QVHEH7\MC90012312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4653136"/>
            <a:ext cx="1293957" cy="1964832"/>
          </a:xfrm>
          <a:prstGeom prst="rect">
            <a:avLst/>
          </a:prstGeom>
          <a:noFill/>
        </p:spPr>
      </p:pic>
      <p:pic>
        <p:nvPicPr>
          <p:cNvPr id="3076" name="Picture 4" descr="C:\Users\Jana1\AppData\Local\Microsoft\Windows\Temporary Internet Files\Content.IE5\I7WK0OHS\MP90043052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64504" y="5373216"/>
            <a:ext cx="1603560" cy="1271573"/>
          </a:xfrm>
          <a:prstGeom prst="rect">
            <a:avLst/>
          </a:prstGeom>
          <a:noFill/>
        </p:spPr>
      </p:pic>
      <p:pic>
        <p:nvPicPr>
          <p:cNvPr id="3077" name="Picture 5" descr="C:\Users\Jana1\AppData\Local\Microsoft\Windows\Temporary Internet Files\Content.IE5\I7WK0OHS\MC900436872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267744" y="5085184"/>
            <a:ext cx="1394346" cy="1394346"/>
          </a:xfrm>
          <a:prstGeom prst="rect">
            <a:avLst/>
          </a:prstGeom>
          <a:noFill/>
        </p:spPr>
      </p:pic>
      <p:pic>
        <p:nvPicPr>
          <p:cNvPr id="3079" name="Picture 7" descr="C:\Users\Jana1\AppData\Local\Microsoft\Windows\Temporary Internet Files\Content.IE5\O4QVHEH7\MC90005734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436096" y="2492896"/>
            <a:ext cx="1799539" cy="1485900"/>
          </a:xfrm>
          <a:prstGeom prst="rect">
            <a:avLst/>
          </a:prstGeom>
          <a:noFill/>
        </p:spPr>
      </p:pic>
      <p:pic>
        <p:nvPicPr>
          <p:cNvPr id="3082" name="Picture 10" descr="http://www.ceskychalupar.cz/fotografie/hermanek-lekarsky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308304" y="5589240"/>
            <a:ext cx="1714500" cy="95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2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2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82" dur="20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11" grpId="0" uiExpand="1"/>
      <p:bldP spid="12" grpId="0" uiExpand="1"/>
      <p:bldP spid="13" grpId="0" uiExpand="1"/>
      <p:bldP spid="14" grpId="0" uiExpand="1"/>
      <p:bldP spid="30" grpId="0" uiExpan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4737720" cy="778098"/>
          </a:xfrm>
        </p:spPr>
        <p:txBody>
          <a:bodyPr/>
          <a:lstStyle/>
          <a:p>
            <a:r>
              <a:rPr lang="cs-CZ" dirty="0" smtClean="0"/>
              <a:t>Lesy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1268760"/>
            <a:ext cx="8075240" cy="475104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Narrow" pitchFamily="34" charset="0"/>
              </a:rPr>
              <a:t>Jehličnaté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 Narrow" pitchFamily="34" charset="0"/>
              </a:rPr>
              <a:t>( smrk, borovice, jedle, modřín…)</a:t>
            </a:r>
          </a:p>
          <a:p>
            <a:r>
              <a:rPr lang="cs-CZ" dirty="0" smtClean="0">
                <a:solidFill>
                  <a:srgbClr val="FF0000"/>
                </a:solidFill>
                <a:latin typeface="Arial Narrow" pitchFamily="34" charset="0"/>
              </a:rPr>
              <a:t>Listnaté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Arial Narrow" pitchFamily="34" charset="0"/>
              </a:rPr>
              <a:t>(dub, buk, bříza, jasan, habr…)</a:t>
            </a:r>
          </a:p>
          <a:p>
            <a:r>
              <a:rPr lang="cs-CZ" dirty="0" smtClean="0">
                <a:solidFill>
                  <a:srgbClr val="FF0000"/>
                </a:solidFill>
                <a:latin typeface="Arial Narrow" pitchFamily="34" charset="0"/>
              </a:rPr>
              <a:t>Smíšené</a:t>
            </a:r>
          </a:p>
          <a:p>
            <a:pPr>
              <a:buNone/>
            </a:pPr>
            <a:r>
              <a:rPr lang="cs-CZ" dirty="0" smtClean="0">
                <a:latin typeface="Arial Narrow" pitchFamily="34" charset="0"/>
              </a:rPr>
              <a:t>Žijí v něm typičtí živočichové , rostou keře, stromy, houby. Lesy chráníme, vytvářejí pro nás</a:t>
            </a:r>
            <a:r>
              <a:rPr lang="cs-CZ" dirty="0" smtClean="0">
                <a:solidFill>
                  <a:srgbClr val="FF0000"/>
                </a:solidFill>
                <a:latin typeface="Arial Narrow" pitchFamily="34" charset="0"/>
              </a:rPr>
              <a:t> kyslík</a:t>
            </a:r>
            <a:r>
              <a:rPr lang="cs-CZ" dirty="0" smtClean="0">
                <a:latin typeface="Arial Narrow" pitchFamily="34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sz="3600" dirty="0" smtClean="0">
                <a:solidFill>
                  <a:schemeClr val="bg2">
                    <a:lumMod val="25000"/>
                  </a:schemeClr>
                </a:solidFill>
                <a:latin typeface="Arial Narrow" pitchFamily="34" charset="0"/>
              </a:rPr>
              <a:t>Louky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používají se buď jako pastvina pro zvířata, nebo jako zdroj sena na zimu (trávy, byliny) .</a:t>
            </a:r>
          </a:p>
          <a:p>
            <a:pPr>
              <a:buNone/>
            </a:pPr>
            <a:endParaRPr lang="cs-CZ" sz="2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411760" y="3212976"/>
            <a:ext cx="5760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 Narrow" pitchFamily="34" charset="0"/>
              </a:rPr>
              <a:t>ADÁMKOVÁ, Petra; HORÁČKOVÁ, Martina; PALKOVÁ, Martina a kol. </a:t>
            </a:r>
            <a:r>
              <a:rPr lang="cs-CZ" i="1" dirty="0" smtClean="0">
                <a:latin typeface="Arial Narrow" pitchFamily="34" charset="0"/>
              </a:rPr>
              <a:t>Člověk a jeho svět</a:t>
            </a:r>
            <a:r>
              <a:rPr lang="cs-CZ" dirty="0" smtClean="0">
                <a:latin typeface="Arial Narrow" pitchFamily="34" charset="0"/>
              </a:rPr>
              <a:t>. Brno: DIDAKTIS, 2007, ISBN 978-80-7358-079-7 </a:t>
            </a:r>
          </a:p>
          <a:p>
            <a:r>
              <a:rPr lang="cs-CZ" dirty="0" smtClean="0">
                <a:latin typeface="Arial Narrow" pitchFamily="34" charset="0"/>
              </a:rPr>
              <a:t>ADÁMKOVÁ, Petra; HORÁČKOVÁ, Martina; PALKOVÁ, Martina a kol. -Průvodce pro učitele k učebnicové sadě Člověk a jeho svět, Brno :</a:t>
            </a:r>
            <a:r>
              <a:rPr lang="cs-CZ" dirty="0" err="1" smtClean="0">
                <a:latin typeface="Arial Narrow" pitchFamily="34" charset="0"/>
              </a:rPr>
              <a:t>Didaktis</a:t>
            </a:r>
            <a:r>
              <a:rPr lang="cs-CZ" dirty="0" smtClean="0">
                <a:latin typeface="Arial Narrow" pitchFamily="34" charset="0"/>
              </a:rPr>
              <a:t> 2007</a:t>
            </a:r>
          </a:p>
          <a:p>
            <a:r>
              <a:rPr lang="cs-CZ" dirty="0" smtClean="0">
                <a:latin typeface="Arial Narrow" pitchFamily="34" charset="0"/>
                <a:hlinkClick r:id="rId2"/>
              </a:rPr>
              <a:t>http://www.akvaristika-</a:t>
            </a:r>
            <a:r>
              <a:rPr lang="cs-CZ" dirty="0" err="1" smtClean="0">
                <a:latin typeface="Arial Narrow" pitchFamily="34" charset="0"/>
                <a:hlinkClick r:id="rId2"/>
              </a:rPr>
              <a:t>terarium.cz</a:t>
            </a:r>
            <a:r>
              <a:rPr lang="cs-CZ" dirty="0" smtClean="0">
                <a:latin typeface="Arial Narrow" pitchFamily="34" charset="0"/>
                <a:hlinkClick r:id="rId2"/>
              </a:rPr>
              <a:t>/</a:t>
            </a:r>
            <a:r>
              <a:rPr lang="cs-CZ" dirty="0" err="1" smtClean="0">
                <a:latin typeface="Arial Narrow" pitchFamily="34" charset="0"/>
                <a:hlinkClick r:id="rId2"/>
              </a:rPr>
              <a:t>motyli</a:t>
            </a:r>
            <a:r>
              <a:rPr lang="cs-CZ" dirty="0" smtClean="0">
                <a:latin typeface="Arial Narrow" pitchFamily="34" charset="0"/>
                <a:hlinkClick r:id="rId2"/>
              </a:rPr>
              <a:t>/</a:t>
            </a:r>
            <a:r>
              <a:rPr lang="cs-CZ" dirty="0" err="1" smtClean="0">
                <a:latin typeface="Arial Narrow" pitchFamily="34" charset="0"/>
                <a:hlinkClick r:id="rId2"/>
              </a:rPr>
              <a:t>belasek</a:t>
            </a:r>
            <a:r>
              <a:rPr lang="cs-CZ" dirty="0" smtClean="0">
                <a:latin typeface="Arial Narrow" pitchFamily="34" charset="0"/>
                <a:hlinkClick r:id="rId2"/>
              </a:rPr>
              <a:t>-</a:t>
            </a:r>
            <a:r>
              <a:rPr lang="cs-CZ" dirty="0" err="1" smtClean="0">
                <a:latin typeface="Arial Narrow" pitchFamily="34" charset="0"/>
                <a:hlinkClick r:id="rId2"/>
              </a:rPr>
              <a:t>zelny</a:t>
            </a:r>
            <a:r>
              <a:rPr lang="cs-CZ" dirty="0" smtClean="0">
                <a:latin typeface="Arial Narrow" pitchFamily="34" charset="0"/>
                <a:hlinkClick r:id="rId2"/>
              </a:rPr>
              <a:t>-</a:t>
            </a:r>
            <a:r>
              <a:rPr lang="cs-CZ" dirty="0" err="1" smtClean="0">
                <a:latin typeface="Arial Narrow" pitchFamily="34" charset="0"/>
                <a:hlinkClick r:id="rId2"/>
              </a:rPr>
              <a:t>pieris</a:t>
            </a:r>
            <a:r>
              <a:rPr lang="cs-CZ" dirty="0" smtClean="0">
                <a:latin typeface="Arial Narrow" pitchFamily="34" charset="0"/>
                <a:hlinkClick r:id="rId2"/>
              </a:rPr>
              <a:t>-</a:t>
            </a:r>
            <a:r>
              <a:rPr lang="cs-CZ" dirty="0" err="1" smtClean="0">
                <a:latin typeface="Arial Narrow" pitchFamily="34" charset="0"/>
                <a:hlinkClick r:id="rId2"/>
              </a:rPr>
              <a:t>brassicae</a:t>
            </a:r>
            <a:r>
              <a:rPr lang="cs-CZ" dirty="0" smtClean="0">
                <a:latin typeface="Arial Narrow" pitchFamily="34" charset="0"/>
                <a:hlinkClick r:id="rId2"/>
              </a:rPr>
              <a:t>-l.</a:t>
            </a:r>
            <a:r>
              <a:rPr lang="cs-CZ" dirty="0" err="1" smtClean="0">
                <a:latin typeface="Arial Narrow" pitchFamily="34" charset="0"/>
                <a:hlinkClick r:id="rId2"/>
              </a:rPr>
              <a:t>html</a:t>
            </a:r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  <a:hlinkClick r:id="rId3"/>
              </a:rPr>
              <a:t>http://janeon20.webgarden.cz/byliny</a:t>
            </a:r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  <a:hlinkClick r:id="rId4"/>
              </a:rPr>
              <a:t>http://www.</a:t>
            </a:r>
            <a:r>
              <a:rPr lang="cs-CZ" dirty="0" err="1" smtClean="0">
                <a:latin typeface="Arial Narrow" pitchFamily="34" charset="0"/>
                <a:hlinkClick r:id="rId4"/>
              </a:rPr>
              <a:t>ceskychalupar.cz</a:t>
            </a:r>
            <a:r>
              <a:rPr lang="cs-CZ" dirty="0" smtClean="0">
                <a:latin typeface="Arial Narrow" pitchFamily="34" charset="0"/>
                <a:hlinkClick r:id="rId4"/>
              </a:rPr>
              <a:t>/</a:t>
            </a:r>
            <a:r>
              <a:rPr lang="cs-CZ" dirty="0" err="1" smtClean="0">
                <a:latin typeface="Arial Narrow" pitchFamily="34" charset="0"/>
                <a:hlinkClick r:id="rId4"/>
              </a:rPr>
              <a:t>stranky</a:t>
            </a:r>
            <a:r>
              <a:rPr lang="cs-CZ" dirty="0" smtClean="0">
                <a:latin typeface="Arial Narrow" pitchFamily="34" charset="0"/>
                <a:hlinkClick r:id="rId4"/>
              </a:rPr>
              <a:t>/</a:t>
            </a:r>
            <a:r>
              <a:rPr lang="cs-CZ" dirty="0" err="1" smtClean="0">
                <a:latin typeface="Arial Narrow" pitchFamily="34" charset="0"/>
                <a:hlinkClick r:id="rId4"/>
              </a:rPr>
              <a:t>pestujeme</a:t>
            </a:r>
            <a:r>
              <a:rPr lang="cs-CZ" dirty="0" smtClean="0">
                <a:latin typeface="Arial Narrow" pitchFamily="34" charset="0"/>
                <a:hlinkClick r:id="rId4"/>
              </a:rPr>
              <a:t>-</a:t>
            </a:r>
            <a:r>
              <a:rPr lang="cs-CZ" dirty="0" err="1" smtClean="0">
                <a:latin typeface="Arial Narrow" pitchFamily="34" charset="0"/>
                <a:hlinkClick r:id="rId4"/>
              </a:rPr>
              <a:t>sazime</a:t>
            </a:r>
            <a:r>
              <a:rPr lang="cs-CZ" dirty="0" smtClean="0">
                <a:latin typeface="Arial Narrow" pitchFamily="34" charset="0"/>
                <a:hlinkClick r:id="rId4"/>
              </a:rPr>
              <a:t>/</a:t>
            </a:r>
            <a:r>
              <a:rPr lang="cs-CZ" dirty="0" err="1" smtClean="0">
                <a:latin typeface="Arial Narrow" pitchFamily="34" charset="0"/>
                <a:hlinkClick r:id="rId4"/>
              </a:rPr>
              <a:t>pestujeme</a:t>
            </a:r>
            <a:r>
              <a:rPr lang="cs-CZ" dirty="0" smtClean="0">
                <a:latin typeface="Arial Narrow" pitchFamily="34" charset="0"/>
                <a:hlinkClick r:id="rId4"/>
              </a:rPr>
              <a:t>-</a:t>
            </a:r>
            <a:r>
              <a:rPr lang="cs-CZ" dirty="0" err="1" smtClean="0">
                <a:latin typeface="Arial Narrow" pitchFamily="34" charset="0"/>
                <a:hlinkClick r:id="rId4"/>
              </a:rPr>
              <a:t>sazime</a:t>
            </a:r>
            <a:r>
              <a:rPr lang="cs-CZ" dirty="0" smtClean="0">
                <a:latin typeface="Arial Narrow" pitchFamily="34" charset="0"/>
                <a:hlinkClick r:id="rId4"/>
              </a:rPr>
              <a:t>-3.html</a:t>
            </a:r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</a:rPr>
              <a:t>Všechny ostatní obrázky a kliparty byly použité z knihovny obrázků Microsoft office</a:t>
            </a:r>
          </a:p>
          <a:p>
            <a:endParaRPr lang="cs-CZ" dirty="0" smtClean="0">
              <a:latin typeface="Arial Narrow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665</TotalTime>
  <Words>449</Words>
  <Application>Microsoft Office PowerPoint</Application>
  <PresentationFormat>Předvádění na obrazovce (4:3)</PresentationFormat>
  <Paragraphs>73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Základní škola a mateřská škola Staré Město   Interaktivní škola pro žáka 21.století</vt:lpstr>
      <vt:lpstr>Lesy a louky</vt:lpstr>
      <vt:lpstr>Prezentace aplikace PowerPoint</vt:lpstr>
      <vt:lpstr>Živočichové a rostliny v lese</vt:lpstr>
      <vt:lpstr>Živočichové a rostliny na louce</vt:lpstr>
      <vt:lpstr>Lesy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Martin a Lída</cp:lastModifiedBy>
  <cp:revision>81</cp:revision>
  <dcterms:created xsi:type="dcterms:W3CDTF">2010-07-04T09:26:34Z</dcterms:created>
  <dcterms:modified xsi:type="dcterms:W3CDTF">2013-01-06T09:11:26Z</dcterms:modified>
</cp:coreProperties>
</file>