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59" r:id="rId3"/>
    <p:sldId id="262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6600"/>
    <a:srgbClr val="FFCC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531218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38128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II.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Lidské tělo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r>
              <a:rPr lang="cs-CZ" dirty="0" smtClean="0"/>
              <a:t> 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>
              <a:alpha val="36863"/>
            </a:srgbClr>
          </a:solidFill>
        </p:spPr>
        <p:txBody>
          <a:bodyPr/>
          <a:lstStyle/>
          <a:p>
            <a:r>
              <a:rPr lang="cs-CZ" u="sng" dirty="0" smtClean="0">
                <a:solidFill>
                  <a:srgbClr val="CC6600"/>
                </a:solidFill>
              </a:rPr>
              <a:t>LIDSKÉ SMYSLY</a:t>
            </a:r>
            <a:endParaRPr lang="cs-CZ" u="sng" dirty="0">
              <a:solidFill>
                <a:srgbClr val="CC660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7772400" cy="4590106"/>
          </a:xfrm>
          <a:solidFill>
            <a:srgbClr val="FFCC00">
              <a:alpha val="38824"/>
            </a:srgbClr>
          </a:solidFill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CC6600"/>
                </a:solidFill>
              </a:rPr>
              <a:t>Zrak </a:t>
            </a:r>
            <a:r>
              <a:rPr lang="cs-CZ" dirty="0" smtClean="0">
                <a:solidFill>
                  <a:srgbClr val="CC6600"/>
                </a:solidFill>
              </a:rPr>
              <a:t>-oko</a:t>
            </a:r>
          </a:p>
          <a:p>
            <a:pPr>
              <a:buFont typeface="Wingdings" pitchFamily="2" charset="2"/>
              <a:buChar char="v"/>
            </a:pPr>
            <a:endParaRPr lang="cs-CZ" u="sng" dirty="0" smtClean="0">
              <a:solidFill>
                <a:srgbClr val="CC66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CC6600"/>
                </a:solidFill>
              </a:rPr>
              <a:t>Sluch </a:t>
            </a:r>
            <a:r>
              <a:rPr lang="cs-CZ" dirty="0" smtClean="0">
                <a:solidFill>
                  <a:srgbClr val="CC6600"/>
                </a:solidFill>
              </a:rPr>
              <a:t>-ucho</a:t>
            </a:r>
          </a:p>
          <a:p>
            <a:pPr>
              <a:buFont typeface="Wingdings" pitchFamily="2" charset="2"/>
              <a:buChar char="v"/>
            </a:pPr>
            <a:endParaRPr lang="cs-CZ" u="sng" dirty="0" smtClean="0">
              <a:solidFill>
                <a:srgbClr val="CC66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CC6600"/>
                </a:solidFill>
              </a:rPr>
              <a:t>Čich</a:t>
            </a:r>
            <a:r>
              <a:rPr lang="cs-CZ" dirty="0" smtClean="0">
                <a:solidFill>
                  <a:srgbClr val="CC6600"/>
                </a:solidFill>
              </a:rPr>
              <a:t>- nos</a:t>
            </a:r>
          </a:p>
          <a:p>
            <a:pPr>
              <a:buFont typeface="Wingdings" pitchFamily="2" charset="2"/>
              <a:buChar char="v"/>
            </a:pPr>
            <a:endParaRPr lang="cs-CZ" u="sng" dirty="0" smtClean="0">
              <a:solidFill>
                <a:srgbClr val="CC66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CC6600"/>
                </a:solidFill>
              </a:rPr>
              <a:t>Chuť</a:t>
            </a:r>
            <a:r>
              <a:rPr lang="cs-CZ" dirty="0" smtClean="0">
                <a:solidFill>
                  <a:srgbClr val="CC6600"/>
                </a:solidFill>
              </a:rPr>
              <a:t>-</a:t>
            </a:r>
            <a:r>
              <a:rPr lang="cs-CZ" dirty="0" err="1" smtClean="0">
                <a:solidFill>
                  <a:srgbClr val="CC6600"/>
                </a:solidFill>
              </a:rPr>
              <a:t>pusa,ústa</a:t>
            </a:r>
            <a:endParaRPr lang="cs-CZ" dirty="0" smtClean="0">
              <a:solidFill>
                <a:srgbClr val="CC660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u="sng" dirty="0" smtClean="0">
              <a:solidFill>
                <a:srgbClr val="CC66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CC6600"/>
                </a:solidFill>
              </a:rPr>
              <a:t>Hmat</a:t>
            </a:r>
            <a:r>
              <a:rPr lang="cs-CZ" dirty="0" smtClean="0">
                <a:solidFill>
                  <a:srgbClr val="CC6600"/>
                </a:solidFill>
              </a:rPr>
              <a:t>-ruce</a:t>
            </a:r>
            <a:endParaRPr lang="cs-CZ" u="sng" dirty="0">
              <a:solidFill>
                <a:srgbClr val="CC6600"/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DQYQPW8T\MC9003391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84784"/>
            <a:ext cx="904875" cy="904875"/>
          </a:xfrm>
          <a:prstGeom prst="rect">
            <a:avLst/>
          </a:prstGeom>
          <a:noFill/>
        </p:spPr>
      </p:pic>
      <p:pic>
        <p:nvPicPr>
          <p:cNvPr id="1030" name="Picture 6" descr="C:\Users\Jana\AppData\Local\Microsoft\Windows\Temporary Internet Files\Content.IE5\DQYQPW8T\MC9004324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996952"/>
            <a:ext cx="1446212" cy="1254993"/>
          </a:xfrm>
          <a:prstGeom prst="rect">
            <a:avLst/>
          </a:prstGeom>
          <a:noFill/>
        </p:spPr>
      </p:pic>
      <p:pic>
        <p:nvPicPr>
          <p:cNvPr id="1032" name="Picture 8" descr="C:\Users\Jana\AppData\Local\Microsoft\Windows\Temporary Internet Files\Content.IE5\60XUAPBY\MC9003398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63863" y="5085184"/>
            <a:ext cx="960065" cy="601241"/>
          </a:xfrm>
          <a:prstGeom prst="rect">
            <a:avLst/>
          </a:prstGeom>
          <a:noFill/>
        </p:spPr>
      </p:pic>
      <p:pic>
        <p:nvPicPr>
          <p:cNvPr id="8" name="Picture 3" descr="C:\Users\Jana1\AppData\Local\Microsoft\Windows\Temporary Internet Files\Content.IE5\ASDJ06ZF\MC90023819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62145" y="4196049"/>
            <a:ext cx="1588883" cy="722768"/>
          </a:xfrm>
          <a:prstGeom prst="rect">
            <a:avLst/>
          </a:prstGeom>
          <a:noFill/>
        </p:spPr>
      </p:pic>
      <p:pic>
        <p:nvPicPr>
          <p:cNvPr id="1028" name="Picture 4" descr="C:\Users\Jana1\AppData\Local\Microsoft\Windows\Temporary Internet Files\Content.IE5\UV0VQDIK\MC90005516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2060848"/>
            <a:ext cx="998123" cy="1488291"/>
          </a:xfrm>
          <a:prstGeom prst="rect">
            <a:avLst/>
          </a:prstGeom>
          <a:noFill/>
        </p:spPr>
      </p:pic>
      <p:pic>
        <p:nvPicPr>
          <p:cNvPr id="1027" name="Picture 3" descr="C:\Users\Jana1\AppData\Local\Microsoft\Windows\Temporary Internet Files\Content.IE5\1P136N8T\MP90043098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74796" y="1916831"/>
            <a:ext cx="3113628" cy="33843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>
              <a:alpha val="38824"/>
            </a:srgbClr>
          </a:solidFill>
        </p:spPr>
        <p:txBody>
          <a:bodyPr/>
          <a:lstStyle/>
          <a:p>
            <a:r>
              <a:rPr lang="cs-CZ" u="sng" dirty="0" smtClean="0">
                <a:solidFill>
                  <a:srgbClr val="CC6600"/>
                </a:solidFill>
              </a:rPr>
              <a:t>KOSTRA</a:t>
            </a:r>
            <a:endParaRPr lang="cs-CZ" u="sng" dirty="0">
              <a:solidFill>
                <a:srgbClr val="CC66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47886" y="1396975"/>
            <a:ext cx="7772400" cy="4575584"/>
          </a:xfrm>
          <a:solidFill>
            <a:srgbClr val="FFCC00">
              <a:alpha val="38824"/>
            </a:srgbClr>
          </a:solidFill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CC6600"/>
                </a:solidFill>
              </a:rPr>
              <a:t>Lebka</a:t>
            </a:r>
          </a:p>
          <a:p>
            <a:pPr>
              <a:buFont typeface="Wingdings" pitchFamily="2" charset="2"/>
              <a:buChar char="v"/>
            </a:pPr>
            <a:endParaRPr lang="cs-CZ" u="sng" dirty="0" smtClean="0">
              <a:solidFill>
                <a:srgbClr val="CC66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CC6600"/>
                </a:solidFill>
              </a:rPr>
              <a:t>Páteř </a:t>
            </a:r>
          </a:p>
          <a:p>
            <a:pPr>
              <a:buNone/>
            </a:pPr>
            <a:endParaRPr lang="cs-CZ" u="sng" dirty="0" smtClean="0">
              <a:solidFill>
                <a:srgbClr val="CC6600"/>
              </a:solidFill>
            </a:endParaRPr>
          </a:p>
          <a:p>
            <a:pPr marL="273050" indent="-273050"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CC6600"/>
                </a:solidFill>
              </a:rPr>
              <a:t>Hrudní koš</a:t>
            </a:r>
          </a:p>
          <a:p>
            <a:pPr marL="273050" indent="-273050">
              <a:buFont typeface="Wingdings" pitchFamily="2" charset="2"/>
              <a:buChar char="v"/>
            </a:pPr>
            <a:endParaRPr lang="cs-CZ" u="sng" dirty="0" smtClean="0">
              <a:solidFill>
                <a:srgbClr val="CC6600"/>
              </a:solidFill>
            </a:endParaRPr>
          </a:p>
          <a:p>
            <a:pPr marL="273050" indent="-273050">
              <a:buFont typeface="Wingdings" pitchFamily="2" charset="2"/>
              <a:buChar char="v"/>
            </a:pPr>
            <a:endParaRPr lang="cs-CZ" u="sng" dirty="0" smtClean="0">
              <a:solidFill>
                <a:srgbClr val="CC6600"/>
              </a:solidFill>
            </a:endParaRPr>
          </a:p>
          <a:p>
            <a:pPr marL="273050" indent="-273050"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CC6600"/>
                </a:solidFill>
              </a:rPr>
              <a:t>Pánev</a:t>
            </a:r>
          </a:p>
        </p:txBody>
      </p:sp>
      <p:pic>
        <p:nvPicPr>
          <p:cNvPr id="2050" name="Picture 2" descr="C:\Users\Jana\AppData\Local\Microsoft\Windows\Temporary Internet Files\Content.IE5\DQYQPW8T\MC90043626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196752"/>
            <a:ext cx="1385515" cy="1254170"/>
          </a:xfrm>
          <a:prstGeom prst="rect">
            <a:avLst/>
          </a:prstGeom>
          <a:noFill/>
        </p:spPr>
      </p:pic>
      <p:pic>
        <p:nvPicPr>
          <p:cNvPr id="2055" name="Picture 7" descr="C:\Users\Jana\AppData\Local\Microsoft\Windows\Temporary Internet Files\Content.IE5\60XUAPBY\MC9003479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2924944"/>
            <a:ext cx="1758950" cy="1831975"/>
          </a:xfrm>
          <a:prstGeom prst="rect">
            <a:avLst/>
          </a:prstGeom>
          <a:noFill/>
        </p:spPr>
      </p:pic>
      <p:pic>
        <p:nvPicPr>
          <p:cNvPr id="2058" name="Picture 10" descr="C:\Users\Jana\AppData\Local\Microsoft\Windows\Temporary Internet Files\Content.IE5\DQYQPW8T\MC9004127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564904"/>
            <a:ext cx="2614613" cy="3436937"/>
          </a:xfrm>
          <a:prstGeom prst="rect">
            <a:avLst/>
          </a:prstGeom>
          <a:noFill/>
        </p:spPr>
      </p:pic>
      <p:pic>
        <p:nvPicPr>
          <p:cNvPr id="2051" name="Picture 3" descr="C:\Users\Jana1\AppData\Local\Microsoft\Windows\Temporary Internet Files\Content.IE5\I7WK0OHS\MP90044860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1196752"/>
            <a:ext cx="1584176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4824536" cy="1143000"/>
          </a:xfrm>
          <a:solidFill>
            <a:srgbClr val="FFCC00">
              <a:alpha val="38824"/>
            </a:srgb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C6600"/>
                </a:solidFill>
              </a:rPr>
              <a:t>Kostra umožňuje pohyb</a:t>
            </a:r>
            <a:endParaRPr lang="cs-CZ" dirty="0">
              <a:solidFill>
                <a:srgbClr val="CC66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4320480" cy="4392488"/>
          </a:xfrm>
          <a:solidFill>
            <a:srgbClr val="FFCC00">
              <a:alpha val="38824"/>
            </a:srgbClr>
          </a:solidFill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Kostra je soustava kostí vzájemně spojených. V lidském těle je víc než 200 kostí a víc než 600 svalů.</a:t>
            </a:r>
          </a:p>
          <a:p>
            <a:r>
              <a:rPr lang="cs-CZ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Lebka chrání mozek, hrudní koš chrání plíce a srdce.</a:t>
            </a:r>
          </a:p>
          <a:p>
            <a:r>
              <a:rPr lang="cs-CZ" dirty="0" smtClean="0">
                <a:solidFill>
                  <a:srgbClr val="CC6600"/>
                </a:solidFill>
                <a:latin typeface="Arial" pitchFamily="34" charset="0"/>
                <a:cs typeface="Arial" pitchFamily="34" charset="0"/>
              </a:rPr>
              <a:t>Kosti jsou na povrchu tvrdé, ale uvnitř velkých kostí je dutina vyplněná kostní dření, která vytváří nové krvinky.</a:t>
            </a:r>
            <a:endParaRPr lang="cs-CZ" dirty="0">
              <a:solidFill>
                <a:srgbClr val="CC66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Jana1\AppData\Local\Microsoft\Windows\Temporary Internet Files\Content.IE5\E7MPS5ZW\MC9004263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61146"/>
            <a:ext cx="2088232" cy="5312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  <a:solidFill>
            <a:srgbClr val="FFCC00">
              <a:alpha val="38824"/>
            </a:srgbClr>
          </a:solidFill>
        </p:spPr>
        <p:txBody>
          <a:bodyPr/>
          <a:lstStyle/>
          <a:p>
            <a:r>
              <a:rPr lang="cs-CZ" u="sng" dirty="0" smtClean="0">
                <a:solidFill>
                  <a:srgbClr val="CC6600"/>
                </a:solidFill>
              </a:rPr>
              <a:t>VNITŘNÍ ORGÁNY</a:t>
            </a:r>
            <a:endParaRPr lang="cs-CZ" u="sng" dirty="0">
              <a:solidFill>
                <a:srgbClr val="CC66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99592" y="1196752"/>
            <a:ext cx="7772400" cy="4824536"/>
          </a:xfrm>
          <a:solidFill>
            <a:srgbClr val="FFCC00">
              <a:alpha val="38824"/>
            </a:srgbClr>
          </a:solidFill>
        </p:spPr>
        <p:txBody>
          <a:bodyPr/>
          <a:lstStyle/>
          <a:p>
            <a:endParaRPr lang="cs-CZ" dirty="0" smtClean="0"/>
          </a:p>
          <a:p>
            <a:endParaRPr lang="cs-CZ" u="sng" dirty="0" smtClean="0">
              <a:solidFill>
                <a:srgbClr val="CC6600"/>
              </a:solidFill>
            </a:endParaRPr>
          </a:p>
          <a:p>
            <a:endParaRPr lang="cs-CZ" u="sng" dirty="0" smtClean="0">
              <a:solidFill>
                <a:srgbClr val="CC6600"/>
              </a:solidFill>
            </a:endParaRPr>
          </a:p>
        </p:txBody>
      </p:sp>
      <p:pic>
        <p:nvPicPr>
          <p:cNvPr id="2050" name="Picture 2" descr="C:\Users\Jana\AppData\Local\Microsoft\Windows\Temporary Internet Files\Content.IE5\DQYQPW8T\MC9004387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196752"/>
            <a:ext cx="4392488" cy="4824536"/>
          </a:xfrm>
          <a:prstGeom prst="rect">
            <a:avLst/>
          </a:prstGeom>
          <a:noFill/>
        </p:spPr>
      </p:pic>
      <p:sp>
        <p:nvSpPr>
          <p:cNvPr id="8" name="Šipka doprava 7"/>
          <p:cNvSpPr/>
          <p:nvPr/>
        </p:nvSpPr>
        <p:spPr>
          <a:xfrm>
            <a:off x="2051720" y="2204864"/>
            <a:ext cx="2232248" cy="288032"/>
          </a:xfrm>
          <a:prstGeom prst="rightArrow">
            <a:avLst/>
          </a:prstGeom>
          <a:solidFill>
            <a:srgbClr val="CC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C66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206084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CC6600"/>
                </a:solidFill>
              </a:rPr>
              <a:t>Plíce</a:t>
            </a:r>
            <a:endParaRPr lang="cs-CZ" sz="2400" u="sng" dirty="0">
              <a:solidFill>
                <a:srgbClr val="CC660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2195736" y="3284984"/>
            <a:ext cx="2160240" cy="288032"/>
          </a:xfrm>
          <a:prstGeom prst="rightArrow">
            <a:avLst/>
          </a:prstGeom>
          <a:solidFill>
            <a:srgbClr val="CC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314096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CC6600"/>
                </a:solidFill>
              </a:rPr>
              <a:t>Játra</a:t>
            </a:r>
            <a:endParaRPr lang="cs-CZ" sz="2400" u="sng" dirty="0">
              <a:solidFill>
                <a:srgbClr val="CC6600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2267744" y="4149080"/>
            <a:ext cx="1800200" cy="288032"/>
          </a:xfrm>
          <a:prstGeom prst="rightArrow">
            <a:avLst/>
          </a:prstGeom>
          <a:solidFill>
            <a:srgbClr val="CC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393305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CC6600"/>
                </a:solidFill>
              </a:rPr>
              <a:t>Tlusté střevo</a:t>
            </a:r>
            <a:endParaRPr lang="cs-CZ" sz="2400" u="sng" dirty="0">
              <a:solidFill>
                <a:srgbClr val="CC6600"/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5004048" y="2348880"/>
            <a:ext cx="2520280" cy="288032"/>
          </a:xfrm>
          <a:prstGeom prst="leftArrow">
            <a:avLst/>
          </a:prstGeom>
          <a:solidFill>
            <a:srgbClr val="CC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668344" y="220486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CC6600"/>
                </a:solidFill>
              </a:rPr>
              <a:t>Srdce</a:t>
            </a:r>
            <a:endParaRPr lang="cs-CZ" sz="2400" u="sng" dirty="0">
              <a:solidFill>
                <a:srgbClr val="CC6600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5292080" y="4149080"/>
            <a:ext cx="2232248" cy="288032"/>
          </a:xfrm>
          <a:prstGeom prst="leftArrow">
            <a:avLst/>
          </a:prstGeom>
          <a:solidFill>
            <a:srgbClr val="CC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668344" y="4005064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CC6600"/>
                </a:solidFill>
              </a:rPr>
              <a:t>Tenké střevo</a:t>
            </a:r>
            <a:endParaRPr lang="cs-CZ" sz="2400" u="sng" dirty="0">
              <a:solidFill>
                <a:srgbClr val="CC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Všechny obrázky a kliparty byly použité z knihovny </a:t>
            </a:r>
            <a:r>
              <a:rPr lang="cs-CZ" smtClean="0">
                <a:latin typeface="Arial Narrow" pitchFamily="34" charset="0"/>
              </a:rPr>
              <a:t>obrázků </a:t>
            </a:r>
            <a:r>
              <a:rPr lang="cs-CZ" smtClean="0">
                <a:latin typeface="Arial Narrow" pitchFamily="34" charset="0"/>
              </a:rPr>
              <a:t>www.</a:t>
            </a:r>
            <a:r>
              <a:rPr lang="cs-CZ" smtClean="0">
                <a:latin typeface="Arial Narrow" pitchFamily="34" charset="0"/>
              </a:rPr>
              <a:t>office.microsoft.com</a:t>
            </a:r>
            <a:endParaRPr lang="cs-CZ" dirty="0" smtClean="0">
              <a:latin typeface="Arial Narrow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151</TotalTime>
  <Words>160</Words>
  <Application>Microsoft Office PowerPoint</Application>
  <PresentationFormat>Předvádění na obrazovce (4:3)</PresentationFormat>
  <Paragraphs>58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LIDSKÉ SMYSLY</vt:lpstr>
      <vt:lpstr>KOSTRA</vt:lpstr>
      <vt:lpstr>Kostra umožňuje pohyb</vt:lpstr>
      <vt:lpstr>VNITŘNÍ ORGÁNY</vt:lpstr>
      <vt:lpstr>ZDROJE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23</cp:revision>
  <dcterms:created xsi:type="dcterms:W3CDTF">2010-07-04T09:26:34Z</dcterms:created>
  <dcterms:modified xsi:type="dcterms:W3CDTF">2013-01-06T10:30:33Z</dcterms:modified>
</cp:coreProperties>
</file>