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44" r:id="rId1"/>
  </p:sldMasterIdLst>
  <p:notesMasterIdLst>
    <p:notesMasterId r:id="rId18"/>
  </p:notesMasterIdLst>
  <p:handoutMasterIdLst>
    <p:handoutMasterId r:id="rId19"/>
  </p:handoutMasterIdLst>
  <p:sldIdLst>
    <p:sldId id="261" r:id="rId2"/>
    <p:sldId id="259" r:id="rId3"/>
    <p:sldId id="262" r:id="rId4"/>
    <p:sldId id="263" r:id="rId5"/>
    <p:sldId id="264" r:id="rId6"/>
    <p:sldId id="265" r:id="rId7"/>
    <p:sldId id="269" r:id="rId8"/>
    <p:sldId id="267" r:id="rId9"/>
    <p:sldId id="274" r:id="rId10"/>
    <p:sldId id="268" r:id="rId11"/>
    <p:sldId id="272" r:id="rId12"/>
    <p:sldId id="275" r:id="rId13"/>
    <p:sldId id="270" r:id="rId14"/>
    <p:sldId id="273" r:id="rId15"/>
    <p:sldId id="271" r:id="rId16"/>
    <p:sldId id="260" r:id="rId1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58" autoAdjust="0"/>
  </p:normalViewPr>
  <p:slideViewPr>
    <p:cSldViewPr>
      <p:cViewPr>
        <p:scale>
          <a:sx n="77" d="100"/>
          <a:sy n="77" d="100"/>
        </p:scale>
        <p:origin x="-1176" y="-4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r>
              <a:rPr lang="cs-CZ" smtClean="0"/>
              <a:t>ZŠaMŠ Staré Město, Jamnická 270</a:t>
            </a:r>
            <a:endParaRPr lang="cs-CZ"/>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692CDFC-8FD0-49DC-A0A4-ED42502CDC35}" type="datetimeFigureOut">
              <a:rPr lang="cs-CZ" smtClean="0"/>
              <a:pPr/>
              <a:t>6.1.2013</a:t>
            </a:fld>
            <a:endParaRPr lang="cs-CZ"/>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r>
              <a:rPr lang="cs-CZ" smtClean="0"/>
              <a:t>Interaktivní škola pro 21.století</a:t>
            </a:r>
            <a:endParaRPr lang="cs-CZ"/>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EC2A71F-541F-4D21-B04C-84FAB2006B03}" type="slidenum">
              <a:rPr lang="cs-CZ" smtClean="0"/>
              <a:pPr/>
              <a:t>‹#›</a:t>
            </a:fld>
            <a:endParaRPr lang="cs-CZ"/>
          </a:p>
        </p:txBody>
      </p:sp>
    </p:spTree>
    <p:extLst>
      <p:ext uri="{BB962C8B-B14F-4D97-AF65-F5344CB8AC3E}">
        <p14:creationId xmlns:p14="http://schemas.microsoft.com/office/powerpoint/2010/main" val="806039297"/>
      </p:ext>
    </p:extLst>
  </p:cSld>
  <p:clrMap bg1="lt1" tx1="dk1" bg2="lt2" tx2="dk2" accent1="accent1" accent2="accent2" accent3="accent3" accent4="accent4" accent5="accent5" accent6="accent6" hlink="hlink" folHlink="folHlink"/>
  <p:hf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r>
              <a:rPr lang="cs-CZ" smtClean="0"/>
              <a:t>ZŠaMŠ Staré Město, Jamnická 270</a:t>
            </a:r>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47D9224-DE73-446D-BF98-EEBBFC187DC5}" type="datetimeFigureOut">
              <a:rPr lang="cs-CZ" smtClean="0"/>
              <a:pPr/>
              <a:t>6.1.2013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r>
              <a:rPr lang="cs-CZ" smtClean="0"/>
              <a:t>Interaktivní škola pro 21.století</a:t>
            </a:r>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D561369-3170-43D5-BE99-2362ADE0537C}" type="slidenum">
              <a:rPr lang="cs-CZ" smtClean="0"/>
              <a:pPr/>
              <a:t>‹#›</a:t>
            </a:fld>
            <a:endParaRPr lang="cs-CZ"/>
          </a:p>
        </p:txBody>
      </p:sp>
    </p:spTree>
    <p:extLst>
      <p:ext uri="{BB962C8B-B14F-4D97-AF65-F5344CB8AC3E}">
        <p14:creationId xmlns:p14="http://schemas.microsoft.com/office/powerpoint/2010/main" val="2010959415"/>
      </p:ext>
    </p:extLst>
  </p:cSld>
  <p:clrMap bg1="lt1" tx1="dk1" bg2="lt2" tx2="dk2" accent1="accent1" accent2="accent2" accent3="accent3" accent4="accent4" accent5="accent5" accent6="accent6" hlink="hlink" folHlink="folHlink"/>
  <p:hf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záhlaví 3"/>
          <p:cNvSpPr>
            <a:spLocks noGrp="1"/>
          </p:cNvSpPr>
          <p:nvPr>
            <p:ph type="hdr" sz="quarter" idx="10"/>
          </p:nvPr>
        </p:nvSpPr>
        <p:spPr/>
        <p:txBody>
          <a:bodyPr/>
          <a:lstStyle/>
          <a:p>
            <a:r>
              <a:rPr lang="cs-CZ" smtClean="0"/>
              <a:t>ZŠaMŠ Staré Město, Jamnická 270</a:t>
            </a:r>
            <a:endParaRPr lang="cs-CZ"/>
          </a:p>
        </p:txBody>
      </p:sp>
      <p:sp>
        <p:nvSpPr>
          <p:cNvPr id="5" name="Zástupný symbol pro zápatí 4"/>
          <p:cNvSpPr>
            <a:spLocks noGrp="1"/>
          </p:cNvSpPr>
          <p:nvPr>
            <p:ph type="ftr" sz="quarter" idx="11"/>
          </p:nvPr>
        </p:nvSpPr>
        <p:spPr/>
        <p:txBody>
          <a:bodyPr/>
          <a:lstStyle/>
          <a:p>
            <a:r>
              <a:rPr lang="cs-CZ" smtClean="0"/>
              <a:t>Interaktivní škola pro 21.století</a:t>
            </a:r>
            <a:endParaRPr lang="cs-CZ"/>
          </a:p>
        </p:txBody>
      </p:sp>
      <p:sp>
        <p:nvSpPr>
          <p:cNvPr id="6" name="Zástupný symbol pro číslo snímku 5"/>
          <p:cNvSpPr>
            <a:spLocks noGrp="1"/>
          </p:cNvSpPr>
          <p:nvPr>
            <p:ph type="sldNum" sz="quarter" idx="12"/>
          </p:nvPr>
        </p:nvSpPr>
        <p:spPr/>
        <p:txBody>
          <a:bodyPr/>
          <a:lstStyle/>
          <a:p>
            <a:fld id="{3D561369-3170-43D5-BE99-2362ADE0537C}" type="slidenum">
              <a:rPr lang="cs-CZ" smtClean="0"/>
              <a:pPr/>
              <a:t>2</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3">
        <a:schemeClr val="bg1"/>
      </p:bgRef>
    </p:bg>
    <p:spTree>
      <p:nvGrpSpPr>
        <p:cNvPr id="1" name=""/>
        <p:cNvGrpSpPr/>
        <p:nvPr/>
      </p:nvGrpSpPr>
      <p:grpSpPr>
        <a:xfrm>
          <a:off x="0" y="0"/>
          <a:ext cx="0" cy="0"/>
          <a:chOff x="0" y="0"/>
          <a:chExt cx="0" cy="0"/>
        </a:xfrm>
      </p:grpSpPr>
      <p:sp>
        <p:nvSpPr>
          <p:cNvPr id="12" name="Obdélník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Zaoblený obdélník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Podnadpis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p:txBody>
          <a:bodyPr/>
          <a:lstStyle/>
          <a:p>
            <a:fld id="{923685F3-E133-4858-B294-0C6E49408448}" type="datetime1">
              <a:rPr lang="cs-CZ" smtClean="0"/>
              <a:pPr/>
              <a:t>6.1.2013</a:t>
            </a:fld>
            <a:endParaRPr lang="cs-CZ"/>
          </a:p>
        </p:txBody>
      </p:sp>
      <p:sp>
        <p:nvSpPr>
          <p:cNvPr id="17" name="Zástupný symbol pro zápatí 16"/>
          <p:cNvSpPr>
            <a:spLocks noGrp="1"/>
          </p:cNvSpPr>
          <p:nvPr>
            <p:ph type="ftr" sz="quarter" idx="11"/>
          </p:nvPr>
        </p:nvSpPr>
        <p:spPr/>
        <p:txBody>
          <a:bodyPr/>
          <a:lstStyle/>
          <a:p>
            <a:r>
              <a:rPr lang="cs-CZ" smtClean="0"/>
              <a:t>EU do škol</a:t>
            </a:r>
            <a:endParaRPr lang="cs-CZ"/>
          </a:p>
        </p:txBody>
      </p:sp>
      <p:sp>
        <p:nvSpPr>
          <p:cNvPr id="29" name="Zástupný symbol pro číslo snímku 28"/>
          <p:cNvSpPr>
            <a:spLocks noGrp="1"/>
          </p:cNvSpPr>
          <p:nvPr>
            <p:ph type="sldNum" sz="quarter" idx="12"/>
          </p:nvPr>
        </p:nvSpPr>
        <p:spPr/>
        <p:txBody>
          <a:bodyPr lIns="0" tIns="0" rIns="0" bIns="0">
            <a:noAutofit/>
          </a:bodyPr>
          <a:lstStyle>
            <a:lvl1pPr>
              <a:defRPr sz="1400">
                <a:solidFill>
                  <a:srgbClr val="FFFFFF"/>
                </a:solidFill>
              </a:defRPr>
            </a:lvl1pPr>
          </a:lstStyle>
          <a:p>
            <a:fld id="{83FA5E7F-1F9C-46F3-BFDD-38517685D8EC}" type="slidenum">
              <a:rPr lang="cs-CZ" smtClean="0"/>
              <a:pPr/>
              <a:t>‹#›</a:t>
            </a:fld>
            <a:endParaRPr lang="cs-CZ"/>
          </a:p>
        </p:txBody>
      </p:sp>
      <p:sp>
        <p:nvSpPr>
          <p:cNvPr id="7" name="Obdélník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cs-CZ" smtClean="0"/>
              <a:t>Klepnutím lze upravit styl předlohy nadpisů.</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4" name="Zástupný symbol pro datum 3"/>
          <p:cNvSpPr>
            <a:spLocks noGrp="1"/>
          </p:cNvSpPr>
          <p:nvPr>
            <p:ph type="dt" sz="half" idx="10"/>
          </p:nvPr>
        </p:nvSpPr>
        <p:spPr/>
        <p:txBody>
          <a:bodyPr/>
          <a:lstStyle/>
          <a:p>
            <a:fld id="{65F9F2B9-68B8-4300-A6EA-D1F6D8B8F950}" type="datetime1">
              <a:rPr lang="cs-CZ" smtClean="0"/>
              <a:pPr/>
              <a:t>6.1.2013</a:t>
            </a:fld>
            <a:endParaRPr lang="cs-CZ"/>
          </a:p>
        </p:txBody>
      </p:sp>
      <p:sp>
        <p:nvSpPr>
          <p:cNvPr id="5" name="Zástupný symbol pro zápatí 4"/>
          <p:cNvSpPr>
            <a:spLocks noGrp="1"/>
          </p:cNvSpPr>
          <p:nvPr>
            <p:ph type="ftr" sz="quarter" idx="11"/>
          </p:nvPr>
        </p:nvSpPr>
        <p:spPr/>
        <p:txBody>
          <a:bodyPr/>
          <a:lstStyle/>
          <a:p>
            <a:r>
              <a:rPr lang="cs-CZ" smtClean="0"/>
              <a:t>EU do škol</a:t>
            </a:r>
            <a:endParaRPr lang="cs-CZ"/>
          </a:p>
        </p:txBody>
      </p:sp>
      <p:sp>
        <p:nvSpPr>
          <p:cNvPr id="6" name="Zástupný symbol pro číslo snímku 5"/>
          <p:cNvSpPr>
            <a:spLocks noGrp="1"/>
          </p:cNvSpPr>
          <p:nvPr>
            <p:ph type="sldNum" sz="quarter" idx="12"/>
          </p:nvPr>
        </p:nvSpPr>
        <p:spPr/>
        <p:txBody>
          <a:bodyPr/>
          <a:lstStyle/>
          <a:p>
            <a:fld id="{83FA5E7F-1F9C-46F3-BFDD-38517685D8EC}" type="slidenum">
              <a:rPr lang="cs-CZ" smtClean="0"/>
              <a:pPr/>
              <a:t>‹#›</a:t>
            </a:fld>
            <a:endParaRPr lang="cs-CZ"/>
          </a:p>
        </p:txBody>
      </p:sp>
      <p:sp>
        <p:nvSpPr>
          <p:cNvPr id="8" name="Zástupný symbol pro obsah 7"/>
          <p:cNvSpPr>
            <a:spLocks noGrp="1"/>
          </p:cNvSpPr>
          <p:nvPr>
            <p:ph sz="quarter" idx="1"/>
          </p:nvPr>
        </p:nvSpPr>
        <p:spPr>
          <a:xfrm>
            <a:off x="914400" y="1447800"/>
            <a:ext cx="7772400" cy="45720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1"/>
      </p:bgRef>
    </p:bg>
    <p:spTree>
      <p:nvGrpSpPr>
        <p:cNvPr id="1" name=""/>
        <p:cNvGrpSpPr/>
        <p:nvPr/>
      </p:nvGrpSpPr>
      <p:grpSpPr>
        <a:xfrm>
          <a:off x="0" y="0"/>
          <a:ext cx="0" cy="0"/>
          <a:chOff x="0" y="0"/>
          <a:chExt cx="0" cy="0"/>
        </a:xfrm>
      </p:grpSpPr>
      <p:sp>
        <p:nvSpPr>
          <p:cNvPr id="11" name="Obdélník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Zaoblený obdélník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722313" y="952500"/>
            <a:ext cx="7772400" cy="1362075"/>
          </a:xfrm>
        </p:spPr>
        <p:txBody>
          <a:bodyPr anchor="b" anchorCtr="0"/>
          <a:lstStyle>
            <a:lvl1pPr algn="l">
              <a:buNone/>
              <a:defRPr sz="4000" b="0" cap="none"/>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D13E955E-D009-4903-8C19-D9F05332AE09}" type="datetime1">
              <a:rPr lang="cs-CZ" smtClean="0"/>
              <a:pPr/>
              <a:t>6.1.2013</a:t>
            </a:fld>
            <a:endParaRPr lang="cs-CZ"/>
          </a:p>
        </p:txBody>
      </p:sp>
      <p:sp>
        <p:nvSpPr>
          <p:cNvPr id="5" name="Zástupný symbol pro zápatí 4"/>
          <p:cNvSpPr>
            <a:spLocks noGrp="1"/>
          </p:cNvSpPr>
          <p:nvPr>
            <p:ph type="ftr" sz="quarter" idx="11"/>
          </p:nvPr>
        </p:nvSpPr>
        <p:spPr>
          <a:xfrm>
            <a:off x="800100" y="6172200"/>
            <a:ext cx="4000500" cy="457200"/>
          </a:xfrm>
        </p:spPr>
        <p:txBody>
          <a:bodyPr/>
          <a:lstStyle/>
          <a:p>
            <a:r>
              <a:rPr lang="cs-CZ" smtClean="0"/>
              <a:t>EU do škol</a:t>
            </a:r>
            <a:endParaRPr lang="cs-CZ"/>
          </a:p>
        </p:txBody>
      </p:sp>
      <p:sp>
        <p:nvSpPr>
          <p:cNvPr id="7" name="Obdélník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a:off x="146304" y="6208776"/>
            <a:ext cx="457200" cy="457200"/>
          </a:xfrm>
        </p:spPr>
        <p:txBody>
          <a:bodyPr/>
          <a:lstStyle/>
          <a:p>
            <a:fld id="{83FA5E7F-1F9C-46F3-BFDD-38517685D8EC}"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p>
            <a:fld id="{9CBB2F36-BD2C-49D8-8191-9D7331C24EE2}" type="datetime1">
              <a:rPr lang="cs-CZ" smtClean="0"/>
              <a:pPr/>
              <a:t>6.1.2013</a:t>
            </a:fld>
            <a:endParaRPr lang="cs-CZ"/>
          </a:p>
        </p:txBody>
      </p:sp>
      <p:sp>
        <p:nvSpPr>
          <p:cNvPr id="6" name="Zástupný symbol pro zápatí 5"/>
          <p:cNvSpPr>
            <a:spLocks noGrp="1"/>
          </p:cNvSpPr>
          <p:nvPr>
            <p:ph type="ftr" sz="quarter" idx="11"/>
          </p:nvPr>
        </p:nvSpPr>
        <p:spPr/>
        <p:txBody>
          <a:bodyPr/>
          <a:lstStyle/>
          <a:p>
            <a:r>
              <a:rPr lang="cs-CZ" smtClean="0"/>
              <a:t>EU do škol</a:t>
            </a:r>
            <a:endParaRPr lang="cs-CZ"/>
          </a:p>
        </p:txBody>
      </p:sp>
      <p:sp>
        <p:nvSpPr>
          <p:cNvPr id="7" name="Zástupný symbol pro číslo snímku 6"/>
          <p:cNvSpPr>
            <a:spLocks noGrp="1"/>
          </p:cNvSpPr>
          <p:nvPr>
            <p:ph type="sldNum" sz="quarter" idx="12"/>
          </p:nvPr>
        </p:nvSpPr>
        <p:spPr/>
        <p:txBody>
          <a:bodyPr/>
          <a:lstStyle/>
          <a:p>
            <a:fld id="{83FA5E7F-1F9C-46F3-BFDD-38517685D8EC}" type="slidenum">
              <a:rPr lang="cs-CZ" smtClean="0"/>
              <a:pPr/>
              <a:t>‹#›</a:t>
            </a:fld>
            <a:endParaRPr lang="cs-CZ"/>
          </a:p>
        </p:txBody>
      </p:sp>
      <p:sp>
        <p:nvSpPr>
          <p:cNvPr id="9" name="Zástupný symbol pro obsah 8"/>
          <p:cNvSpPr>
            <a:spLocks noGrp="1"/>
          </p:cNvSpPr>
          <p:nvPr>
            <p:ph sz="quarter" idx="1"/>
          </p:nvPr>
        </p:nvSpPr>
        <p:spPr>
          <a:xfrm>
            <a:off x="914400" y="1447800"/>
            <a:ext cx="3749040" cy="45720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933950" y="1447800"/>
            <a:ext cx="3749040" cy="45720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914400" y="273050"/>
            <a:ext cx="7772400" cy="1143000"/>
          </a:xfrm>
        </p:spPr>
        <p:txBody>
          <a:bodyPr anchor="b" anchorCtr="0"/>
          <a:lstStyle>
            <a:lvl1pPr>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7" name="Zástupný symbol pro datum 6"/>
          <p:cNvSpPr>
            <a:spLocks noGrp="1"/>
          </p:cNvSpPr>
          <p:nvPr>
            <p:ph type="dt" sz="half" idx="10"/>
          </p:nvPr>
        </p:nvSpPr>
        <p:spPr/>
        <p:txBody>
          <a:bodyPr/>
          <a:lstStyle/>
          <a:p>
            <a:fld id="{502112E3-0750-447A-90FE-A30DF891D1BB}" type="datetime1">
              <a:rPr lang="cs-CZ" smtClean="0"/>
              <a:pPr/>
              <a:t>6.1.2013</a:t>
            </a:fld>
            <a:endParaRPr lang="cs-CZ"/>
          </a:p>
        </p:txBody>
      </p:sp>
      <p:sp>
        <p:nvSpPr>
          <p:cNvPr id="8" name="Zástupný symbol pro zápatí 7"/>
          <p:cNvSpPr>
            <a:spLocks noGrp="1"/>
          </p:cNvSpPr>
          <p:nvPr>
            <p:ph type="ftr" sz="quarter" idx="11"/>
          </p:nvPr>
        </p:nvSpPr>
        <p:spPr/>
        <p:txBody>
          <a:bodyPr/>
          <a:lstStyle/>
          <a:p>
            <a:r>
              <a:rPr lang="cs-CZ" smtClean="0"/>
              <a:t>EU do škol</a:t>
            </a:r>
            <a:endParaRPr lang="cs-CZ"/>
          </a:p>
        </p:txBody>
      </p:sp>
      <p:sp>
        <p:nvSpPr>
          <p:cNvPr id="9" name="Zástupný symbol pro číslo snímku 8"/>
          <p:cNvSpPr>
            <a:spLocks noGrp="1"/>
          </p:cNvSpPr>
          <p:nvPr>
            <p:ph type="sldNum" sz="quarter" idx="12"/>
          </p:nvPr>
        </p:nvSpPr>
        <p:spPr/>
        <p:txBody>
          <a:bodyPr/>
          <a:lstStyle/>
          <a:p>
            <a:fld id="{83FA5E7F-1F9C-46F3-BFDD-38517685D8EC}" type="slidenum">
              <a:rPr lang="cs-CZ" smtClean="0"/>
              <a:pPr/>
              <a:t>‹#›</a:t>
            </a:fld>
            <a:endParaRPr lang="cs-CZ"/>
          </a:p>
        </p:txBody>
      </p:sp>
      <p:sp>
        <p:nvSpPr>
          <p:cNvPr id="11" name="Zástupný symbol pro obsah 10"/>
          <p:cNvSpPr>
            <a:spLocks noGrp="1"/>
          </p:cNvSpPr>
          <p:nvPr>
            <p:ph sz="half" idx="2"/>
          </p:nvPr>
        </p:nvSpPr>
        <p:spPr>
          <a:xfrm>
            <a:off x="914400" y="2247900"/>
            <a:ext cx="3733800" cy="38862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4"/>
          </p:nvPr>
        </p:nvSpPr>
        <p:spPr>
          <a:xfrm>
            <a:off x="4953000" y="2247900"/>
            <a:ext cx="3733800" cy="38862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2CAC3B8B-2BE7-46BD-AD0D-1A575DB0D3E0}" type="datetime1">
              <a:rPr lang="cs-CZ" smtClean="0"/>
              <a:pPr/>
              <a:t>6.1.2013</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8DAC1B2-999C-43D5-8EE2-D53AEF34293D}" type="datetime1">
              <a:rPr lang="cs-CZ" smtClean="0"/>
              <a:pPr/>
              <a:t>6.1.2013</a:t>
            </a:fld>
            <a:endParaRPr lang="cs-CZ"/>
          </a:p>
        </p:txBody>
      </p:sp>
      <p:sp>
        <p:nvSpPr>
          <p:cNvPr id="3" name="Zástupný symbol pro zápatí 2"/>
          <p:cNvSpPr>
            <a:spLocks noGrp="1"/>
          </p:cNvSpPr>
          <p:nvPr>
            <p:ph type="ftr" sz="quarter" idx="11"/>
          </p:nvPr>
        </p:nvSpPr>
        <p:spPr/>
        <p:txBody>
          <a:bodyPr/>
          <a:lstStyle/>
          <a:p>
            <a:r>
              <a:rPr lang="cs-CZ" smtClean="0"/>
              <a:t>EU do škol</a:t>
            </a:r>
            <a:endParaRPr lang="cs-CZ"/>
          </a:p>
        </p:txBody>
      </p:sp>
      <p:sp>
        <p:nvSpPr>
          <p:cNvPr id="4" name="Zástupný symbol pro číslo snímku 3"/>
          <p:cNvSpPr>
            <a:spLocks noGrp="1"/>
          </p:cNvSpPr>
          <p:nvPr>
            <p:ph type="sldNum" sz="quarter" idx="12"/>
          </p:nvPr>
        </p:nvSpPr>
        <p:spPr/>
        <p:txBody>
          <a:bodyPr/>
          <a:lstStyle/>
          <a:p>
            <a:fld id="{83FA5E7F-1F9C-46F3-BFDD-38517685D8EC}"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8" name="Obdélník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Zaoblený obdélník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914400" y="273050"/>
            <a:ext cx="7772400" cy="1143000"/>
          </a:xfrm>
        </p:spPr>
        <p:txBody>
          <a:bodyPr anchor="b" anchorCtr="0"/>
          <a:lstStyle>
            <a:lvl1pPr algn="l">
              <a:buNone/>
              <a:defRPr sz="4000" b="0"/>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A85B0D9D-E761-40AC-B6CF-0CC5B762B30E}" type="datetime1">
              <a:rPr lang="cs-CZ" smtClean="0"/>
              <a:pPr/>
              <a:t>6.1.2013</a:t>
            </a:fld>
            <a:endParaRPr lang="cs-CZ"/>
          </a:p>
        </p:txBody>
      </p:sp>
      <p:sp>
        <p:nvSpPr>
          <p:cNvPr id="6" name="Zástupný symbol pro zápatí 5"/>
          <p:cNvSpPr>
            <a:spLocks noGrp="1"/>
          </p:cNvSpPr>
          <p:nvPr>
            <p:ph type="ftr" sz="quarter" idx="11"/>
          </p:nvPr>
        </p:nvSpPr>
        <p:spPr/>
        <p:txBody>
          <a:bodyPr/>
          <a:lstStyle/>
          <a:p>
            <a:r>
              <a:rPr lang="cs-CZ" smtClean="0"/>
              <a:t>EU do škol</a:t>
            </a:r>
            <a:endParaRPr lang="cs-CZ"/>
          </a:p>
        </p:txBody>
      </p:sp>
      <p:sp>
        <p:nvSpPr>
          <p:cNvPr id="7" name="Zástupný symbol pro číslo snímku 6"/>
          <p:cNvSpPr>
            <a:spLocks noGrp="1"/>
          </p:cNvSpPr>
          <p:nvPr>
            <p:ph type="sldNum" sz="quarter" idx="12"/>
          </p:nvPr>
        </p:nvSpPr>
        <p:spPr/>
        <p:txBody>
          <a:bodyPr/>
          <a:lstStyle/>
          <a:p>
            <a:fld id="{83FA5E7F-1F9C-46F3-BFDD-38517685D8EC}" type="slidenum">
              <a:rPr lang="cs-CZ" smtClean="0"/>
              <a:pPr/>
              <a:t>‹#›</a:t>
            </a:fld>
            <a:endParaRPr lang="cs-CZ"/>
          </a:p>
        </p:txBody>
      </p:sp>
      <p:sp>
        <p:nvSpPr>
          <p:cNvPr id="11" name="Zástupný symbol pro obsah 10"/>
          <p:cNvSpPr>
            <a:spLocks noGrp="1"/>
          </p:cNvSpPr>
          <p:nvPr>
            <p:ph sz="quarter" idx="1"/>
          </p:nvPr>
        </p:nvSpPr>
        <p:spPr>
          <a:xfrm>
            <a:off x="2971800" y="1600200"/>
            <a:ext cx="5715000" cy="44958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6988B553-629D-4CD8-A611-8DB37B3A896B}" type="datetime1">
              <a:rPr lang="cs-CZ" smtClean="0"/>
              <a:pPr/>
              <a:t>6.1.2013</a:t>
            </a:fld>
            <a:endParaRPr lang="cs-CZ"/>
          </a:p>
        </p:txBody>
      </p:sp>
      <p:sp>
        <p:nvSpPr>
          <p:cNvPr id="6" name="Zástupný symbol pro zápatí 5"/>
          <p:cNvSpPr>
            <a:spLocks noGrp="1"/>
          </p:cNvSpPr>
          <p:nvPr>
            <p:ph type="ftr" sz="quarter" idx="11"/>
          </p:nvPr>
        </p:nvSpPr>
        <p:spPr>
          <a:xfrm>
            <a:off x="914400" y="6172200"/>
            <a:ext cx="3886200" cy="457200"/>
          </a:xfrm>
        </p:spPr>
        <p:txBody>
          <a:bodyPr/>
          <a:lstStyle/>
          <a:p>
            <a:r>
              <a:rPr lang="cs-CZ" smtClean="0"/>
              <a:t>EU do škol</a:t>
            </a:r>
            <a:endParaRPr lang="cs-CZ"/>
          </a:p>
        </p:txBody>
      </p:sp>
      <p:sp>
        <p:nvSpPr>
          <p:cNvPr id="7" name="Zástupný symbol pro číslo snímku 6"/>
          <p:cNvSpPr>
            <a:spLocks noGrp="1"/>
          </p:cNvSpPr>
          <p:nvPr>
            <p:ph type="sldNum" sz="quarter" idx="12"/>
          </p:nvPr>
        </p:nvSpPr>
        <p:spPr>
          <a:xfrm>
            <a:off x="146304" y="6208776"/>
            <a:ext cx="457200" cy="457200"/>
          </a:xfrm>
        </p:spPr>
        <p:txBody>
          <a:bodyPr/>
          <a:lstStyle/>
          <a:p>
            <a:fld id="{83FA5E7F-1F9C-46F3-BFDD-38517685D8EC}" type="slidenum">
              <a:rPr lang="cs-CZ" smtClean="0"/>
              <a:pPr/>
              <a:t>‹#›</a:t>
            </a:fld>
            <a:endParaRPr lang="cs-CZ"/>
          </a:p>
        </p:txBody>
      </p:sp>
      <p:sp>
        <p:nvSpPr>
          <p:cNvPr id="11" name="Obdélník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bdélník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Zástupný symbol pro obrázek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cs-CZ" smtClean="0"/>
              <a:t>Klepnutím na ikonu přidáte obrázek.</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6F122096-18D7-4782-B560-593545B1ED3F}" type="datetime1">
              <a:rPr lang="cs-CZ" smtClean="0"/>
              <a:pPr/>
              <a:t>6.1.2013</a:t>
            </a:fld>
            <a:endParaRPr lang="cs-CZ"/>
          </a:p>
        </p:txBody>
      </p:sp>
      <p:sp>
        <p:nvSpPr>
          <p:cNvPr id="5" name="Zástupný symbol pro zápatí 4"/>
          <p:cNvSpPr>
            <a:spLocks noGrp="1"/>
          </p:cNvSpPr>
          <p:nvPr>
            <p:ph type="ftr" sz="quarter" idx="11"/>
          </p:nvPr>
        </p:nvSpPr>
        <p:spPr/>
        <p:txBody>
          <a:bodyPr/>
          <a:lstStyle/>
          <a:p>
            <a:r>
              <a:rPr lang="cs-CZ" smtClean="0"/>
              <a:t>EU do škol</a:t>
            </a:r>
            <a:endParaRPr lang="cs-CZ"/>
          </a:p>
        </p:txBody>
      </p:sp>
      <p:sp>
        <p:nvSpPr>
          <p:cNvPr id="6" name="Zástupný symbol pro číslo snímku 5"/>
          <p:cNvSpPr>
            <a:spLocks noGrp="1"/>
          </p:cNvSpPr>
          <p:nvPr>
            <p:ph type="sldNum" sz="quarter" idx="12"/>
          </p:nvPr>
        </p:nvSpPr>
        <p:spPr/>
        <p:txBody>
          <a:bodyPr/>
          <a:lstStyle/>
          <a:p>
            <a:fld id="{83FA5E7F-1F9C-46F3-BFDD-38517685D8EC}"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41"/>
            <a:ext cx="201168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914400" y="274640"/>
            <a:ext cx="55626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F1A7F02A-1B24-4407-AB42-6A36ABE131B3}" type="datetime1">
              <a:rPr lang="cs-CZ" smtClean="0"/>
              <a:pPr/>
              <a:t>6.1.2013</a:t>
            </a:fld>
            <a:endParaRPr lang="cs-CZ"/>
          </a:p>
        </p:txBody>
      </p:sp>
      <p:sp>
        <p:nvSpPr>
          <p:cNvPr id="5" name="Zástupný symbol pro zápatí 4"/>
          <p:cNvSpPr>
            <a:spLocks noGrp="1"/>
          </p:cNvSpPr>
          <p:nvPr>
            <p:ph type="ftr" sz="quarter" idx="11"/>
          </p:nvPr>
        </p:nvSpPr>
        <p:spPr/>
        <p:txBody>
          <a:bodyPr/>
          <a:lstStyle/>
          <a:p>
            <a:r>
              <a:rPr lang="cs-CZ" smtClean="0"/>
              <a:t>EU do škol</a:t>
            </a:r>
            <a:endParaRPr lang="cs-CZ"/>
          </a:p>
        </p:txBody>
      </p:sp>
      <p:sp>
        <p:nvSpPr>
          <p:cNvPr id="6" name="Zástupný symbol pro číslo snímku 5"/>
          <p:cNvSpPr>
            <a:spLocks noGrp="1"/>
          </p:cNvSpPr>
          <p:nvPr>
            <p:ph type="sldNum" sz="quarter" idx="12"/>
          </p:nvPr>
        </p:nvSpPr>
        <p:spPr/>
        <p:txBody>
          <a:bodyPr/>
          <a:lstStyle/>
          <a:p>
            <a:fld id="{83FA5E7F-1F9C-46F3-BFDD-38517685D8EC}"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Obdélník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Zaoblený obdélník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Zástupný symbol pro nadpis 21"/>
          <p:cNvSpPr>
            <a:spLocks noGrp="1"/>
          </p:cNvSpPr>
          <p:nvPr>
            <p:ph type="title"/>
          </p:nvPr>
        </p:nvSpPr>
        <p:spPr>
          <a:xfrm>
            <a:off x="914400" y="274638"/>
            <a:ext cx="7772400" cy="1143000"/>
          </a:xfrm>
          <a:prstGeom prst="rect">
            <a:avLst/>
          </a:prstGeom>
        </p:spPr>
        <p:txBody>
          <a:bodyPr bIns="91440" anchor="b" anchorCtr="0">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623C3DFD-CF4D-4908-AC01-BBB60C592872}" type="datetime1">
              <a:rPr lang="cs-CZ" smtClean="0"/>
              <a:pPr/>
              <a:t>6.1.2013</a:t>
            </a:fld>
            <a:endParaRPr lang="cs-CZ"/>
          </a:p>
        </p:txBody>
      </p:sp>
      <p:sp>
        <p:nvSpPr>
          <p:cNvPr id="3" name="Zástupný symbol pro zápatí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r>
              <a:rPr lang="cs-CZ" smtClean="0"/>
              <a:t>EU do škol</a:t>
            </a:r>
            <a:endParaRPr lang="cs-CZ"/>
          </a:p>
        </p:txBody>
      </p:sp>
      <p:sp>
        <p:nvSpPr>
          <p:cNvPr id="23" name="Zástupný symbol pro číslo snímku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83FA5E7F-1F9C-46F3-BFDD-38517685D8EC}"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hf hdr="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cestovani.idnes.cz/nitra-matka-mest-02u-/kolem-sveta.aspx?c=2002M221V09A" TargetMode="External"/><Relationship Id="rId2" Type="http://schemas.openxmlformats.org/officeDocument/2006/relationships/hyperlink" Target="http://www.dejepis.com/index.php?page=000&amp;kap=008&amp;pod=1" TargetMode="External"/><Relationship Id="rId1" Type="http://schemas.openxmlformats.org/officeDocument/2006/relationships/slideLayout" Target="../slideLayouts/slideLayout2.xml"/><Relationship Id="rId4" Type="http://schemas.openxmlformats.org/officeDocument/2006/relationships/hyperlink" Target="http://cs.wikipedia.org/wiki/Svatopluk_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Podnadpis 8"/>
          <p:cNvSpPr>
            <a:spLocks noGrp="1"/>
          </p:cNvSpPr>
          <p:nvPr>
            <p:ph type="subTitle" idx="1"/>
          </p:nvPr>
        </p:nvSpPr>
        <p:spPr>
          <a:xfrm>
            <a:off x="1331640" y="3645024"/>
            <a:ext cx="6400800" cy="1872208"/>
          </a:xfrm>
        </p:spPr>
        <p:txBody>
          <a:bodyPr>
            <a:normAutofit fontScale="92500" lnSpcReduction="20000"/>
          </a:bodyPr>
          <a:lstStyle/>
          <a:p>
            <a:pPr algn="l"/>
            <a:r>
              <a:rPr lang="cs-CZ" dirty="0" smtClean="0">
                <a:solidFill>
                  <a:schemeClr val="accent1">
                    <a:lumMod val="50000"/>
                  </a:schemeClr>
                </a:solidFill>
                <a:latin typeface="Arial" pitchFamily="34" charset="0"/>
                <a:cs typeface="Arial" pitchFamily="34" charset="0"/>
              </a:rPr>
              <a:t>Předmět: Vlastivěda</a:t>
            </a:r>
          </a:p>
          <a:p>
            <a:pPr algn="l"/>
            <a:r>
              <a:rPr lang="cs-CZ" dirty="0" smtClean="0">
                <a:solidFill>
                  <a:schemeClr val="accent1">
                    <a:lumMod val="50000"/>
                  </a:schemeClr>
                </a:solidFill>
                <a:latin typeface="Arial" pitchFamily="34" charset="0"/>
                <a:cs typeface="Arial" pitchFamily="34" charset="0"/>
              </a:rPr>
              <a:t>Ročník: IV.</a:t>
            </a:r>
          </a:p>
          <a:p>
            <a:pPr algn="l"/>
            <a:r>
              <a:rPr lang="cs-CZ" dirty="0" smtClean="0">
                <a:solidFill>
                  <a:schemeClr val="accent1">
                    <a:lumMod val="50000"/>
                  </a:schemeClr>
                </a:solidFill>
                <a:latin typeface="Arial" pitchFamily="34" charset="0"/>
                <a:cs typeface="Arial" pitchFamily="34" charset="0"/>
              </a:rPr>
              <a:t>Tematický celek: Počátky křesťanství, Konstantin a Metoděj, Svatopluk, pověst</a:t>
            </a:r>
          </a:p>
          <a:p>
            <a:pPr algn="l"/>
            <a:r>
              <a:rPr lang="cs-CZ" dirty="0" smtClean="0">
                <a:solidFill>
                  <a:schemeClr val="accent1">
                    <a:lumMod val="50000"/>
                  </a:schemeClr>
                </a:solidFill>
                <a:latin typeface="Arial" pitchFamily="34" charset="0"/>
                <a:cs typeface="Arial" pitchFamily="34" charset="0"/>
              </a:rPr>
              <a:t>Autor prezentace</a:t>
            </a:r>
            <a:r>
              <a:rPr lang="cs-CZ" dirty="0" smtClean="0"/>
              <a:t>: Jana Moravcová</a:t>
            </a:r>
          </a:p>
          <a:p>
            <a:pPr algn="l"/>
            <a:endParaRPr lang="cs-CZ" dirty="0" smtClean="0"/>
          </a:p>
        </p:txBody>
      </p:sp>
      <p:sp>
        <p:nvSpPr>
          <p:cNvPr id="5" name="Zástupný symbol pro datum 4"/>
          <p:cNvSpPr>
            <a:spLocks noGrp="1"/>
          </p:cNvSpPr>
          <p:nvPr>
            <p:ph type="dt" sz="half" idx="10"/>
          </p:nvPr>
        </p:nvSpPr>
        <p:spPr/>
        <p:txBody>
          <a:bodyPr/>
          <a:lstStyle/>
          <a:p>
            <a:r>
              <a:rPr lang="cs-CZ" dirty="0" smtClean="0"/>
              <a:t>13.4.2011</a:t>
            </a:r>
            <a:endParaRPr lang="cs-CZ" dirty="0"/>
          </a:p>
        </p:txBody>
      </p:sp>
      <p:sp>
        <p:nvSpPr>
          <p:cNvPr id="6" name="Zástupný symbol pro zápatí 5"/>
          <p:cNvSpPr>
            <a:spLocks noGrp="1"/>
          </p:cNvSpPr>
          <p:nvPr>
            <p:ph type="ftr" sz="quarter" idx="11"/>
          </p:nvPr>
        </p:nvSpPr>
        <p:spPr/>
        <p:txBody>
          <a:bodyPr/>
          <a:lstStyle/>
          <a:p>
            <a:r>
              <a:rPr lang="cs-CZ" dirty="0" smtClean="0"/>
              <a:t>EU do škol šablona III/2 Inovace a zkvalitnění výuky prostřednictvím ICT</a:t>
            </a:r>
            <a:endParaRPr lang="cs-CZ" dirty="0"/>
          </a:p>
        </p:txBody>
      </p:sp>
      <p:sp>
        <p:nvSpPr>
          <p:cNvPr id="7" name="Zástupný symbol pro číslo snímku 6"/>
          <p:cNvSpPr>
            <a:spLocks noGrp="1"/>
          </p:cNvSpPr>
          <p:nvPr>
            <p:ph type="sldNum" sz="quarter" idx="12"/>
          </p:nvPr>
        </p:nvSpPr>
        <p:spPr/>
        <p:txBody>
          <a:bodyPr/>
          <a:lstStyle/>
          <a:p>
            <a:fld id="{83FA5E7F-1F9C-46F3-BFDD-38517685D8EC}" type="slidenum">
              <a:rPr lang="cs-CZ" smtClean="0"/>
              <a:pPr/>
              <a:t>1</a:t>
            </a:fld>
            <a:endParaRPr lang="cs-CZ"/>
          </a:p>
        </p:txBody>
      </p:sp>
      <p:sp>
        <p:nvSpPr>
          <p:cNvPr id="8" name="Nadpis 7"/>
          <p:cNvSpPr>
            <a:spLocks noGrp="1"/>
          </p:cNvSpPr>
          <p:nvPr>
            <p:ph type="ctrTitle"/>
          </p:nvPr>
        </p:nvSpPr>
        <p:spPr>
          <a:xfrm>
            <a:off x="755576" y="548680"/>
            <a:ext cx="7772400" cy="2232248"/>
          </a:xfrm>
        </p:spPr>
        <p:txBody>
          <a:bodyPr>
            <a:normAutofit fontScale="90000"/>
          </a:bodyPr>
          <a:lstStyle/>
          <a:p>
            <a:r>
              <a:rPr lang="cs-CZ" sz="3200" dirty="0" smtClean="0">
                <a:solidFill>
                  <a:srgbClr val="00B0F0"/>
                </a:solidFill>
              </a:rPr>
              <a:t>Základní škola a mateřská škola Staré Město </a:t>
            </a:r>
            <a:r>
              <a:rPr lang="cs-CZ" sz="3200" dirty="0" smtClean="0"/>
              <a:t/>
            </a:r>
            <a:br>
              <a:rPr lang="cs-CZ" sz="3200" dirty="0" smtClean="0"/>
            </a:br>
            <a:r>
              <a:rPr lang="cs-CZ" sz="3600" dirty="0" smtClean="0"/>
              <a:t/>
            </a:r>
            <a:br>
              <a:rPr lang="cs-CZ" sz="3600" dirty="0" smtClean="0"/>
            </a:br>
            <a:r>
              <a:rPr lang="cs-CZ" sz="4000" dirty="0" smtClean="0"/>
              <a:t>Interaktivní škola pro žáka 21.století</a:t>
            </a:r>
            <a:endParaRPr lang="cs-CZ" sz="4000" dirty="0"/>
          </a:p>
        </p:txBody>
      </p:sp>
      <p:pic>
        <p:nvPicPr>
          <p:cNvPr id="1026" name="Picture 2"/>
          <p:cNvPicPr>
            <a:picLocks noChangeAspect="1" noChangeArrowheads="1"/>
          </p:cNvPicPr>
          <p:nvPr/>
        </p:nvPicPr>
        <p:blipFill>
          <a:blip r:embed="rId2" cstate="print"/>
          <a:srcRect/>
          <a:stretch>
            <a:fillRect/>
          </a:stretch>
        </p:blipFill>
        <p:spPr bwMode="auto">
          <a:xfrm>
            <a:off x="5580112" y="2636912"/>
            <a:ext cx="2724150" cy="8286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Věrozvěstové Konstantin a Metoděj</a:t>
            </a:r>
            <a:endParaRPr lang="cs-CZ" dirty="0"/>
          </a:p>
        </p:txBody>
      </p:sp>
      <p:sp>
        <p:nvSpPr>
          <p:cNvPr id="4" name="Zástupný symbol pro datum 3"/>
          <p:cNvSpPr>
            <a:spLocks noGrp="1"/>
          </p:cNvSpPr>
          <p:nvPr>
            <p:ph type="dt" sz="half" idx="10"/>
          </p:nvPr>
        </p:nvSpPr>
        <p:spPr/>
        <p:txBody>
          <a:bodyPr/>
          <a:lstStyle/>
          <a:p>
            <a:fld id="{62EBC4FF-95E9-470F-A7D2-95C1B12FE164}" type="datetime1">
              <a:rPr lang="cs-CZ" smtClean="0"/>
              <a:pPr/>
              <a:t>6.1.2013</a:t>
            </a:fld>
            <a:endParaRPr lang="cs-CZ"/>
          </a:p>
        </p:txBody>
      </p:sp>
      <p:sp>
        <p:nvSpPr>
          <p:cNvPr id="5" name="Zástupný symbol pro zápatí 4"/>
          <p:cNvSpPr>
            <a:spLocks noGrp="1"/>
          </p:cNvSpPr>
          <p:nvPr>
            <p:ph type="ftr" sz="quarter" idx="11"/>
          </p:nvPr>
        </p:nvSpPr>
        <p:spPr/>
        <p:txBody>
          <a:bodyPr/>
          <a:lstStyle/>
          <a:p>
            <a:r>
              <a:rPr lang="cs-CZ" smtClean="0"/>
              <a:t>EU do škol</a:t>
            </a:r>
            <a:endParaRPr lang="cs-CZ"/>
          </a:p>
        </p:txBody>
      </p:sp>
      <p:sp>
        <p:nvSpPr>
          <p:cNvPr id="6" name="Zástupný symbol pro číslo snímku 5"/>
          <p:cNvSpPr>
            <a:spLocks noGrp="1"/>
          </p:cNvSpPr>
          <p:nvPr>
            <p:ph type="sldNum" sz="quarter" idx="12"/>
          </p:nvPr>
        </p:nvSpPr>
        <p:spPr/>
        <p:txBody>
          <a:bodyPr/>
          <a:lstStyle/>
          <a:p>
            <a:fld id="{83FA5E7F-1F9C-46F3-BFDD-38517685D8EC}" type="slidenum">
              <a:rPr lang="cs-CZ" smtClean="0"/>
              <a:pPr/>
              <a:t>2</a:t>
            </a:fld>
            <a:endParaRPr lang="cs-CZ"/>
          </a:p>
        </p:txBody>
      </p:sp>
      <p:sp>
        <p:nvSpPr>
          <p:cNvPr id="3" name="Zástupný symbol pro obsah 2"/>
          <p:cNvSpPr>
            <a:spLocks noGrp="1"/>
          </p:cNvSpPr>
          <p:nvPr>
            <p:ph sz="quarter" idx="1"/>
          </p:nvPr>
        </p:nvSpPr>
        <p:spPr/>
        <p:txBody>
          <a:bodyPr/>
          <a:lstStyle/>
          <a:p>
            <a:pPr>
              <a:buNone/>
            </a:pPr>
            <a:r>
              <a:rPr lang="cs-CZ" dirty="0" smtClean="0">
                <a:latin typeface="Arial Narrow" pitchFamily="34" charset="0"/>
              </a:rPr>
              <a:t>    Naši předkové na Velké Moravě se většinou klaněli různým bůžkům, stromům a studánkám – věřili v jejich nadpřirozenou sílu. Byli pohany. Rostislav, aby upevnil na Velké Moravě svou moc, velmi podporoval šíření nového náboženství – křesťanství, které přinášelo víru v jediného křesťanského Boha, znalost čtení a psaní, ale i nové pořádky (Desatero božích přikázání). Pohané se přijetím křtu stávali křesťany. Na počátku 9. století přicházejí na území Moravy a Slovenska křesťanští misionáři ze západu. Již kolem roku 830 byl salcburským arcibiskupem </a:t>
            </a:r>
            <a:r>
              <a:rPr lang="cs-CZ" dirty="0" err="1" smtClean="0">
                <a:latin typeface="Arial Narrow" pitchFamily="34" charset="0"/>
              </a:rPr>
              <a:t>Adalramem</a:t>
            </a:r>
            <a:r>
              <a:rPr lang="cs-CZ" dirty="0" smtClean="0">
                <a:latin typeface="Arial Narrow" pitchFamily="34" charset="0"/>
              </a:rPr>
              <a:t> vysvěcen první křesťanský kostel v Nitře</a:t>
            </a:r>
            <a:r>
              <a:rPr lang="cs-CZ" dirty="0" smtClean="0"/>
              <a:t>.</a:t>
            </a:r>
            <a:endParaRPr lang="cs-CZ"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65F9F2B9-68B8-4300-A6EA-D1F6D8B8F950}" type="datetime1">
              <a:rPr lang="cs-CZ" smtClean="0"/>
              <a:pPr/>
              <a:t>6.1.2013</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3</a:t>
            </a:fld>
            <a:endParaRPr lang="cs-CZ"/>
          </a:p>
        </p:txBody>
      </p:sp>
      <p:pic>
        <p:nvPicPr>
          <p:cNvPr id="8" name="Zástupný symbol pro obsah 7" descr="A020923_BLA_VIKEND1_V.jpg"/>
          <p:cNvPicPr>
            <a:picLocks noGrp="1" noChangeAspect="1"/>
          </p:cNvPicPr>
          <p:nvPr>
            <p:ph sz="quarter" idx="1"/>
          </p:nvPr>
        </p:nvPicPr>
        <p:blipFill>
          <a:blip r:embed="rId2" cstate="print"/>
          <a:stretch>
            <a:fillRect/>
          </a:stretch>
        </p:blipFill>
        <p:spPr>
          <a:xfrm>
            <a:off x="2571736" y="356733"/>
            <a:ext cx="4000528" cy="6061406"/>
          </a:xfr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65F9F2B9-68B8-4300-A6EA-D1F6D8B8F950}" type="datetime1">
              <a:rPr lang="cs-CZ" smtClean="0"/>
              <a:pPr/>
              <a:t>6.1.2013</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4</a:t>
            </a:fld>
            <a:endParaRPr lang="cs-CZ"/>
          </a:p>
        </p:txBody>
      </p:sp>
      <p:sp>
        <p:nvSpPr>
          <p:cNvPr id="6" name="Zástupný symbol pro obsah 5"/>
          <p:cNvSpPr>
            <a:spLocks noGrp="1"/>
          </p:cNvSpPr>
          <p:nvPr>
            <p:ph sz="quarter" idx="1"/>
          </p:nvPr>
        </p:nvSpPr>
        <p:spPr>
          <a:xfrm>
            <a:off x="914400" y="714356"/>
            <a:ext cx="7772400" cy="5305444"/>
          </a:xfrm>
        </p:spPr>
        <p:txBody>
          <a:bodyPr>
            <a:noAutofit/>
          </a:bodyPr>
          <a:lstStyle/>
          <a:p>
            <a:pPr>
              <a:buNone/>
            </a:pPr>
            <a:r>
              <a:rPr lang="cs-CZ" sz="2400" dirty="0" smtClean="0">
                <a:latin typeface="Arial Narrow" pitchFamily="34" charset="0"/>
              </a:rPr>
              <a:t>    Císař mocné Byzantské říše sem na žádost knížete Rostislava vyslal věrozvěsty (učitele víry), dva učené bratry Konstantina a Metoděje. Ti se na svou misi důkladně připravili. Konstantin vymyslel nové slovanské písmo – hlaholici a do slovanského jazyka přeložil náboženské texty. Bratři zorganizovali výchovu domácích kněží a ti začali novou víru šířit mezi prostým lidem. Konstantin později těžce onemocněl a po uzdravení vstoupil v Římě do kláštera, kde přijal jméno Cyril. Metoděje papež jmenoval moravským arcibiskupem. Jenže právě v té době byl kníže Rostislav svržen Svatoplukem a v zemi zpočátku zavládl zmatek. Metoděj ještě několik let pokračoval ve svém díle, ale po jeho smrti byli všichni žáci vyhnáni ze země. Bohoslužby se opět začaly konat latinsky, naše země se přiklonila k západní kultuře a ustálilo se zde latinské písmo – latinka.</a:t>
            </a:r>
          </a:p>
          <a:p>
            <a:pPr>
              <a:buNone/>
            </a:pPr>
            <a:r>
              <a:rPr lang="cs-CZ" sz="2400" dirty="0" smtClean="0">
                <a:latin typeface="Arial Narrow" pitchFamily="34" charset="0"/>
              </a:rPr>
              <a:t/>
            </a:r>
            <a:br>
              <a:rPr lang="cs-CZ" sz="2400" dirty="0" smtClean="0">
                <a:latin typeface="Arial Narrow" pitchFamily="34" charset="0"/>
              </a:rPr>
            </a:br>
            <a:endParaRPr lang="cs-CZ" sz="2400" dirty="0">
              <a:latin typeface="Arial Narrow" pitchFamily="34"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65F9F2B9-68B8-4300-A6EA-D1F6D8B8F950}" type="datetime1">
              <a:rPr lang="cs-CZ" smtClean="0"/>
              <a:pPr/>
              <a:t>6.1.2013</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5</a:t>
            </a:fld>
            <a:endParaRPr lang="cs-CZ"/>
          </a:p>
        </p:txBody>
      </p:sp>
      <p:pic>
        <p:nvPicPr>
          <p:cNvPr id="9" name="Zástupný symbol pro obsah 8" descr="konst_a_metod.jpg"/>
          <p:cNvPicPr>
            <a:picLocks noGrp="1" noChangeAspect="1"/>
          </p:cNvPicPr>
          <p:nvPr>
            <p:ph sz="quarter" idx="1"/>
          </p:nvPr>
        </p:nvPicPr>
        <p:blipFill>
          <a:blip r:embed="rId2" cstate="print"/>
          <a:stretch>
            <a:fillRect/>
          </a:stretch>
        </p:blipFill>
        <p:spPr>
          <a:xfrm>
            <a:off x="2214546" y="281879"/>
            <a:ext cx="4643470" cy="6198203"/>
          </a:xfr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hlaholice</a:t>
            </a:r>
            <a:endParaRPr lang="cs-CZ" dirty="0"/>
          </a:p>
        </p:txBody>
      </p:sp>
      <p:sp>
        <p:nvSpPr>
          <p:cNvPr id="3" name="Zástupný symbol pro datum 2"/>
          <p:cNvSpPr>
            <a:spLocks noGrp="1"/>
          </p:cNvSpPr>
          <p:nvPr>
            <p:ph type="dt" sz="half" idx="10"/>
          </p:nvPr>
        </p:nvSpPr>
        <p:spPr/>
        <p:txBody>
          <a:bodyPr/>
          <a:lstStyle/>
          <a:p>
            <a:fld id="{65F9F2B9-68B8-4300-A6EA-D1F6D8B8F950}" type="datetime1">
              <a:rPr lang="cs-CZ" smtClean="0"/>
              <a:pPr/>
              <a:t>6.1.2013</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6</a:t>
            </a:fld>
            <a:endParaRPr lang="cs-CZ"/>
          </a:p>
        </p:txBody>
      </p:sp>
      <p:pic>
        <p:nvPicPr>
          <p:cNvPr id="7" name="Zástupný symbol pro obsah 6" descr="hlaholice.gif"/>
          <p:cNvPicPr>
            <a:picLocks noGrp="1" noChangeAspect="1"/>
          </p:cNvPicPr>
          <p:nvPr>
            <p:ph sz="quarter" idx="1"/>
          </p:nvPr>
        </p:nvPicPr>
        <p:blipFill>
          <a:blip r:embed="rId2" cstate="print"/>
          <a:stretch>
            <a:fillRect/>
          </a:stretch>
        </p:blipFill>
        <p:spPr>
          <a:xfrm>
            <a:off x="2019300" y="1581150"/>
            <a:ext cx="5562600" cy="4305300"/>
          </a:xfr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datum 2"/>
          <p:cNvSpPr>
            <a:spLocks noGrp="1"/>
          </p:cNvSpPr>
          <p:nvPr>
            <p:ph type="dt" sz="half" idx="10"/>
          </p:nvPr>
        </p:nvSpPr>
        <p:spPr/>
        <p:txBody>
          <a:bodyPr/>
          <a:lstStyle/>
          <a:p>
            <a:fld id="{65F9F2B9-68B8-4300-A6EA-D1F6D8B8F950}" type="datetime1">
              <a:rPr lang="cs-CZ" smtClean="0"/>
              <a:pPr/>
              <a:t>6.1.2013</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7</a:t>
            </a:fld>
            <a:endParaRPr lang="cs-CZ"/>
          </a:p>
        </p:txBody>
      </p:sp>
      <p:sp>
        <p:nvSpPr>
          <p:cNvPr id="6" name="Zástupný symbol pro obsah 5"/>
          <p:cNvSpPr>
            <a:spLocks noGrp="1"/>
          </p:cNvSpPr>
          <p:nvPr>
            <p:ph sz="quarter" idx="1"/>
          </p:nvPr>
        </p:nvSpPr>
        <p:spPr/>
        <p:txBody>
          <a:bodyPr/>
          <a:lstStyle/>
          <a:p>
            <a:pPr>
              <a:buNone/>
            </a:pPr>
            <a:r>
              <a:rPr lang="cs-CZ" dirty="0" smtClean="0">
                <a:latin typeface="Arial Narrow" pitchFamily="34" charset="0"/>
              </a:rPr>
              <a:t>Napiš své jméno v hlaholici.</a:t>
            </a:r>
          </a:p>
          <a:p>
            <a:pPr>
              <a:buNone/>
            </a:pPr>
            <a:r>
              <a:rPr lang="cs-CZ" dirty="0" smtClean="0">
                <a:latin typeface="Arial Narrow" pitchFamily="34" charset="0"/>
              </a:rPr>
              <a:t>Pošli vzkaz některému ze spolužáků přepsaný do hlaholice.</a:t>
            </a:r>
            <a:endParaRPr lang="cs-CZ" dirty="0">
              <a:latin typeface="Arial Narrow" pitchFamily="34"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65F9F2B9-68B8-4300-A6EA-D1F6D8B8F950}" type="datetime1">
              <a:rPr lang="cs-CZ" smtClean="0"/>
              <a:pPr/>
              <a:t>6.1.2013</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8</a:t>
            </a:fld>
            <a:endParaRPr lang="cs-CZ"/>
          </a:p>
        </p:txBody>
      </p:sp>
      <p:sp>
        <p:nvSpPr>
          <p:cNvPr id="6" name="Zástupný symbol pro obsah 5"/>
          <p:cNvSpPr>
            <a:spLocks noGrp="1"/>
          </p:cNvSpPr>
          <p:nvPr>
            <p:ph sz="quarter" idx="1"/>
          </p:nvPr>
        </p:nvSpPr>
        <p:spPr>
          <a:xfrm>
            <a:off x="914400" y="357166"/>
            <a:ext cx="7772400" cy="5662634"/>
          </a:xfrm>
        </p:spPr>
        <p:txBody>
          <a:bodyPr>
            <a:noAutofit/>
          </a:bodyPr>
          <a:lstStyle/>
          <a:p>
            <a:pPr>
              <a:buNone/>
            </a:pPr>
            <a:r>
              <a:rPr lang="cs-CZ" sz="2400" dirty="0" smtClean="0">
                <a:latin typeface="Arial Narrow" pitchFamily="34" charset="0"/>
              </a:rPr>
              <a:t>    Za vlády Svatopluka se stala Velkomoravská říše skutečnou středoevropskou velmocí. Kromě Moravy, Čech a Slovenska k ní patřila i velká část dnešního Maďarska a také oblasti v jižním Polsku. Závislost na Svatoplukovi uznávali dokonce Polabští Slované. Země se rozvíjela i hospodářsky, vzkvétalo zemědělství, obchod a řemesla. Hlavním centrem výroby a obchodu byl bájný Velehrad – nejspíš dnešní Staré Město u Uherského Hradiště. Svatopluk na sklonku svého třiadvacetiletého panování nabádal své syny k bratrské lásce a svornosti:</a:t>
            </a:r>
          </a:p>
          <a:p>
            <a:pPr>
              <a:buNone/>
            </a:pPr>
            <a:r>
              <a:rPr lang="cs-CZ" sz="2400" dirty="0" smtClean="0">
                <a:latin typeface="Arial Narrow" pitchFamily="34" charset="0"/>
              </a:rPr>
              <a:t>    Dobře věděl, co jim řekne, neboť si rozhovor dobře promyslel. Synové se rozestavili u jeho lůžka a znepokojeni očekávali, co jim chce otec sdělit.</a:t>
            </a:r>
          </a:p>
          <a:p>
            <a:pPr>
              <a:buNone/>
            </a:pPr>
            <a:r>
              <a:rPr lang="cs-CZ" sz="2400" dirty="0" smtClean="0">
                <a:latin typeface="Arial Narrow" pitchFamily="34" charset="0"/>
              </a:rPr>
              <a:t>    „Je mi chlapci už delší dobu zle. Nevím, jak dlouho ještě pobudu na tomto světě. Dobře tedy poslouchejte, co vám chci říct.“</a:t>
            </a:r>
          </a:p>
          <a:p>
            <a:pPr>
              <a:buNone/>
            </a:pPr>
            <a:r>
              <a:rPr lang="cs-CZ" sz="2400" dirty="0" smtClean="0">
                <a:latin typeface="Arial Narrow" pitchFamily="34" charset="0"/>
              </a:rPr>
              <a:t>    „Posloucháme otče,“ vydechli všichni tři synové.</a:t>
            </a:r>
          </a:p>
          <a:p>
            <a:r>
              <a:rPr lang="cs-CZ" sz="2000" dirty="0" smtClean="0">
                <a:latin typeface="Arial Narrow" pitchFamily="34" charset="0"/>
              </a:rPr>
              <a:t/>
            </a:r>
            <a:br>
              <a:rPr lang="cs-CZ" sz="2000" dirty="0" smtClean="0">
                <a:latin typeface="Arial Narrow" pitchFamily="34" charset="0"/>
              </a:rPr>
            </a:br>
            <a:endParaRPr lang="cs-CZ" sz="2000" dirty="0" smtClean="0">
              <a:latin typeface="Arial Narrow" pitchFamily="34" charset="0"/>
            </a:endParaRPr>
          </a:p>
          <a:p>
            <a:endParaRPr lang="cs-CZ" sz="2000" dirty="0">
              <a:latin typeface="Arial Narrow" pitchFamily="34"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65F9F2B9-68B8-4300-A6EA-D1F6D8B8F950}" type="datetime1">
              <a:rPr lang="cs-CZ" smtClean="0"/>
              <a:pPr/>
              <a:t>6.1.2013</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9</a:t>
            </a:fld>
            <a:endParaRPr lang="cs-CZ"/>
          </a:p>
        </p:txBody>
      </p:sp>
      <p:pic>
        <p:nvPicPr>
          <p:cNvPr id="7" name="Zástupný symbol pro obsah 6" descr="Dalimil2.jpg"/>
          <p:cNvPicPr>
            <a:picLocks noGrp="1" noChangeAspect="1"/>
          </p:cNvPicPr>
          <p:nvPr>
            <p:ph sz="quarter" idx="1"/>
          </p:nvPr>
        </p:nvPicPr>
        <p:blipFill>
          <a:blip r:embed="rId2" cstate="print"/>
          <a:stretch>
            <a:fillRect/>
          </a:stretch>
        </p:blipFill>
        <p:spPr>
          <a:xfrm>
            <a:off x="2786049" y="485040"/>
            <a:ext cx="3774681" cy="6087232"/>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65F9F2B9-68B8-4300-A6EA-D1F6D8B8F950}" type="datetime1">
              <a:rPr lang="cs-CZ" smtClean="0"/>
              <a:pPr/>
              <a:t>6.1.2013</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10</a:t>
            </a:fld>
            <a:endParaRPr lang="cs-CZ"/>
          </a:p>
        </p:txBody>
      </p:sp>
      <p:sp>
        <p:nvSpPr>
          <p:cNvPr id="6" name="Zástupný symbol pro obsah 5"/>
          <p:cNvSpPr>
            <a:spLocks noGrp="1"/>
          </p:cNvSpPr>
          <p:nvPr>
            <p:ph sz="quarter" idx="1"/>
          </p:nvPr>
        </p:nvSpPr>
        <p:spPr/>
        <p:txBody>
          <a:bodyPr>
            <a:normAutofit/>
          </a:bodyPr>
          <a:lstStyle/>
          <a:p>
            <a:pPr>
              <a:buNone/>
            </a:pPr>
            <a:r>
              <a:rPr lang="cs-CZ" sz="2800" dirty="0" smtClean="0">
                <a:latin typeface="Arial Narrow" pitchFamily="34" charset="0"/>
              </a:rPr>
              <a:t>   „Celá naše říše je obklopena nepřáteli. Zatím z nás mají strach, ale dostávám zprávy, které nevěští nic dobrého. U řeky Tisy se usadil divný národ. Těmto lidem říkají Maďarové. Mají rychlé koně a bojují nezvyklým způsobem,“ hovořil kníže tichým hlasem.</a:t>
            </a:r>
          </a:p>
          <a:p>
            <a:pPr>
              <a:buNone/>
            </a:pPr>
            <a:r>
              <a:rPr lang="cs-CZ" sz="2800" dirty="0" smtClean="0">
                <a:latin typeface="Arial Narrow" pitchFamily="34" charset="0"/>
              </a:rPr>
              <a:t>   „Jsme přece silnější než nějací divoši na koních. Pošli nás otče proti nim a my jim ukážeme sílu Moravanů.“ A hoši se již domlouvají mezi sebou, který z nich vyrazí s armádou k řece Tise.</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8DAC1B2-999C-43D5-8EE2-D53AEF34293D}" type="datetime1">
              <a:rPr lang="cs-CZ" smtClean="0"/>
              <a:pPr/>
              <a:t>6.1.2013</a:t>
            </a:fld>
            <a:endParaRPr lang="cs-CZ"/>
          </a:p>
        </p:txBody>
      </p:sp>
      <p:sp>
        <p:nvSpPr>
          <p:cNvPr id="3" name="Zástupný symbol pro zápatí 2"/>
          <p:cNvSpPr>
            <a:spLocks noGrp="1"/>
          </p:cNvSpPr>
          <p:nvPr>
            <p:ph type="ftr" sz="quarter" idx="11"/>
          </p:nvPr>
        </p:nvSpPr>
        <p:spPr/>
        <p:txBody>
          <a:bodyPr/>
          <a:lstStyle/>
          <a:p>
            <a:r>
              <a:rPr lang="cs-CZ" smtClean="0"/>
              <a:t>EU do škol</a:t>
            </a:r>
            <a:endParaRPr lang="cs-CZ"/>
          </a:p>
        </p:txBody>
      </p:sp>
      <p:sp>
        <p:nvSpPr>
          <p:cNvPr id="4" name="Zástupný symbol pro číslo snímku 3"/>
          <p:cNvSpPr>
            <a:spLocks noGrp="1"/>
          </p:cNvSpPr>
          <p:nvPr>
            <p:ph type="sldNum" sz="quarter" idx="12"/>
          </p:nvPr>
        </p:nvSpPr>
        <p:spPr/>
        <p:txBody>
          <a:bodyPr/>
          <a:lstStyle/>
          <a:p>
            <a:fld id="{83FA5E7F-1F9C-46F3-BFDD-38517685D8EC}" type="slidenum">
              <a:rPr lang="cs-CZ" smtClean="0"/>
              <a:pPr/>
              <a:t>11</a:t>
            </a:fld>
            <a:endParaRPr lang="cs-CZ"/>
          </a:p>
        </p:txBody>
      </p:sp>
      <p:sp>
        <p:nvSpPr>
          <p:cNvPr id="5" name="Obdélník 4"/>
          <p:cNvSpPr/>
          <p:nvPr/>
        </p:nvSpPr>
        <p:spPr>
          <a:xfrm>
            <a:off x="1071538" y="889844"/>
            <a:ext cx="7500990" cy="5632311"/>
          </a:xfrm>
          <a:prstGeom prst="rect">
            <a:avLst/>
          </a:prstGeom>
        </p:spPr>
        <p:txBody>
          <a:bodyPr wrap="square">
            <a:spAutoFit/>
          </a:bodyPr>
          <a:lstStyle/>
          <a:p>
            <a:r>
              <a:rPr lang="cs-CZ" sz="2400" dirty="0" smtClean="0">
                <a:latin typeface="Arial Narrow" pitchFamily="34" charset="0"/>
              </a:rPr>
              <a:t>„Nikam moji synové nespěchejte. Není třeba, abychom vyráželi s armádou, ale musíme být ostražití. Také český kníže Bořivoj se domlouvá s Němci. Je už starý a proti nám nic nepodnikne, protože se mi před lety zavázal a od té doby svůj závazek plní. Ovšem </a:t>
            </a:r>
            <a:r>
              <a:rPr lang="cs-CZ" sz="2400" dirty="0" err="1" smtClean="0">
                <a:latin typeface="Arial Narrow" pitchFamily="34" charset="0"/>
              </a:rPr>
              <a:t>Spytihněv</a:t>
            </a:r>
            <a:r>
              <a:rPr lang="cs-CZ" sz="2400" dirty="0" smtClean="0">
                <a:latin typeface="Arial Narrow" pitchFamily="34" charset="0"/>
              </a:rPr>
              <a:t> s Vratislavem by mohli být nebezpeční a spolu s Němci proti nám vytáhnout, jakmile by nastal příhodný okamžik. Sami vidíte, že situace není jednoduchá. Proto dobře poslouchejte. Už mi moc života nezbývá a vláda v zemi brzy přejde na vás. Často jsem vám vyprávěl, co se dělo po smrti krále Ludvíka. Jak se jeho říše málem rozpadla, protože se jeho synové nedokázali spolu dohodnout. Abyste tomu porozuměli, připravil jsem pro vás zkoušku síly.“</a:t>
            </a:r>
          </a:p>
          <a:p>
            <a:r>
              <a:rPr lang="cs-CZ" sz="2400" dirty="0" smtClean="0">
                <a:latin typeface="Arial Narrow" pitchFamily="34" charset="0"/>
              </a:rPr>
              <a:t/>
            </a:r>
            <a:br>
              <a:rPr lang="cs-CZ" sz="2400" dirty="0" smtClean="0">
                <a:latin typeface="Arial Narrow" pitchFamily="34" charset="0"/>
              </a:rPr>
            </a:br>
            <a:r>
              <a:rPr lang="cs-CZ" sz="2400" dirty="0" smtClean="0">
                <a:latin typeface="Arial Narrow" pitchFamily="34" charset="0"/>
              </a:rPr>
              <a:t/>
            </a:r>
            <a:br>
              <a:rPr lang="cs-CZ" sz="2400" dirty="0" smtClean="0">
                <a:latin typeface="Arial Narrow" pitchFamily="34" charset="0"/>
              </a:rPr>
            </a:br>
            <a:endParaRPr lang="cs-CZ" sz="2400" dirty="0">
              <a:latin typeface="Arial Narrow"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8DAC1B2-999C-43D5-8EE2-D53AEF34293D}" type="datetime1">
              <a:rPr lang="cs-CZ" smtClean="0"/>
              <a:pPr/>
              <a:t>6.1.2013</a:t>
            </a:fld>
            <a:endParaRPr lang="cs-CZ"/>
          </a:p>
        </p:txBody>
      </p:sp>
      <p:sp>
        <p:nvSpPr>
          <p:cNvPr id="3" name="Zástupný symbol pro zápatí 2"/>
          <p:cNvSpPr>
            <a:spLocks noGrp="1"/>
          </p:cNvSpPr>
          <p:nvPr>
            <p:ph type="ftr" sz="quarter" idx="11"/>
          </p:nvPr>
        </p:nvSpPr>
        <p:spPr/>
        <p:txBody>
          <a:bodyPr/>
          <a:lstStyle/>
          <a:p>
            <a:r>
              <a:rPr lang="cs-CZ" smtClean="0"/>
              <a:t>EU do škol</a:t>
            </a:r>
            <a:endParaRPr lang="cs-CZ"/>
          </a:p>
        </p:txBody>
      </p:sp>
      <p:sp>
        <p:nvSpPr>
          <p:cNvPr id="4" name="Zástupný symbol pro číslo snímku 3"/>
          <p:cNvSpPr>
            <a:spLocks noGrp="1"/>
          </p:cNvSpPr>
          <p:nvPr>
            <p:ph type="sldNum" sz="quarter" idx="12"/>
          </p:nvPr>
        </p:nvSpPr>
        <p:spPr/>
        <p:txBody>
          <a:bodyPr/>
          <a:lstStyle/>
          <a:p>
            <a:fld id="{83FA5E7F-1F9C-46F3-BFDD-38517685D8EC}" type="slidenum">
              <a:rPr lang="cs-CZ" smtClean="0"/>
              <a:pPr/>
              <a:t>12</a:t>
            </a:fld>
            <a:endParaRPr lang="cs-CZ"/>
          </a:p>
        </p:txBody>
      </p:sp>
      <p:pic>
        <p:nvPicPr>
          <p:cNvPr id="5" name="Obrázek 4" descr="250px-Great_moravia_svatopluk.png"/>
          <p:cNvPicPr>
            <a:picLocks noChangeAspect="1"/>
          </p:cNvPicPr>
          <p:nvPr/>
        </p:nvPicPr>
        <p:blipFill>
          <a:blip r:embed="rId2" cstate="print"/>
          <a:stretch>
            <a:fillRect/>
          </a:stretch>
        </p:blipFill>
        <p:spPr>
          <a:xfrm>
            <a:off x="1197625" y="500042"/>
            <a:ext cx="6831052" cy="5929353"/>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65F9F2B9-68B8-4300-A6EA-D1F6D8B8F950}" type="datetime1">
              <a:rPr lang="cs-CZ" smtClean="0"/>
              <a:pPr/>
              <a:t>6.1.2013</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13</a:t>
            </a:fld>
            <a:endParaRPr lang="cs-CZ"/>
          </a:p>
        </p:txBody>
      </p:sp>
      <p:sp>
        <p:nvSpPr>
          <p:cNvPr id="6" name="Zástupný symbol pro obsah 5"/>
          <p:cNvSpPr>
            <a:spLocks noGrp="1"/>
          </p:cNvSpPr>
          <p:nvPr>
            <p:ph sz="quarter" idx="1"/>
          </p:nvPr>
        </p:nvSpPr>
        <p:spPr/>
        <p:txBody>
          <a:bodyPr>
            <a:noAutofit/>
          </a:bodyPr>
          <a:lstStyle/>
          <a:p>
            <a:pPr>
              <a:buNone/>
            </a:pPr>
            <a:r>
              <a:rPr lang="cs-CZ" sz="2800" dirty="0" smtClean="0">
                <a:latin typeface="Arial Narrow" pitchFamily="34" charset="0"/>
              </a:rPr>
              <a:t>   Svatopluk vzal do rukou tři svázané pruty a položil je před sebe. „Zde vidíte tři svázané pruty. Kdo z vás je zlomí, převezme po mně vládu. Začni ty Mojmíre.“</a:t>
            </a:r>
          </a:p>
          <a:p>
            <a:pPr>
              <a:buNone/>
            </a:pPr>
            <a:r>
              <a:rPr lang="cs-CZ" sz="2800" dirty="0" smtClean="0">
                <a:latin typeface="Arial Narrow" pitchFamily="34" charset="0"/>
              </a:rPr>
              <a:t>   Všichni tři synové se postupně snažili přelomit pruty, ale marně. Nikomu se úkol nezdařil. Vrátili je tedy otci. Svatopluk je rozvázal a podal každému ze synů jeden prut. „Nyní zkuste zlomit každý svůj prut.“</a:t>
            </a:r>
          </a:p>
          <a:p>
            <a:pPr>
              <a:buNone/>
            </a:pPr>
            <a:r>
              <a:rPr lang="cs-CZ" sz="2800" dirty="0" smtClean="0">
                <a:latin typeface="Arial Narrow" pitchFamily="34" charset="0"/>
              </a:rPr>
              <a:t>   Synové se rozesmáli. Tento úkol byl snadný. A opravdu se to všem třem lehce podařilo.</a:t>
            </a:r>
          </a:p>
          <a:p>
            <a:pPr>
              <a:buNone/>
            </a:pPr>
            <a:r>
              <a:rPr lang="cs-CZ" sz="2800" dirty="0" smtClean="0">
                <a:latin typeface="Arial Narrow" pitchFamily="34" charset="0"/>
              </a:rPr>
              <a:t/>
            </a:r>
            <a:br>
              <a:rPr lang="cs-CZ" sz="2800" dirty="0" smtClean="0">
                <a:latin typeface="Arial Narrow" pitchFamily="34" charset="0"/>
              </a:rPr>
            </a:br>
            <a:endParaRPr lang="cs-CZ" sz="2800" dirty="0">
              <a:latin typeface="Arial Narrow"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8DAC1B2-999C-43D5-8EE2-D53AEF34293D}" type="datetime1">
              <a:rPr lang="cs-CZ" smtClean="0"/>
              <a:pPr/>
              <a:t>6.1.2013</a:t>
            </a:fld>
            <a:endParaRPr lang="cs-CZ"/>
          </a:p>
        </p:txBody>
      </p:sp>
      <p:sp>
        <p:nvSpPr>
          <p:cNvPr id="3" name="Zástupný symbol pro zápatí 2"/>
          <p:cNvSpPr>
            <a:spLocks noGrp="1"/>
          </p:cNvSpPr>
          <p:nvPr>
            <p:ph type="ftr" sz="quarter" idx="11"/>
          </p:nvPr>
        </p:nvSpPr>
        <p:spPr/>
        <p:txBody>
          <a:bodyPr/>
          <a:lstStyle/>
          <a:p>
            <a:r>
              <a:rPr lang="cs-CZ" smtClean="0"/>
              <a:t>EU do škol</a:t>
            </a:r>
            <a:endParaRPr lang="cs-CZ"/>
          </a:p>
        </p:txBody>
      </p:sp>
      <p:sp>
        <p:nvSpPr>
          <p:cNvPr id="4" name="Zástupný symbol pro číslo snímku 3"/>
          <p:cNvSpPr>
            <a:spLocks noGrp="1"/>
          </p:cNvSpPr>
          <p:nvPr>
            <p:ph type="sldNum" sz="quarter" idx="12"/>
          </p:nvPr>
        </p:nvSpPr>
        <p:spPr/>
        <p:txBody>
          <a:bodyPr/>
          <a:lstStyle/>
          <a:p>
            <a:fld id="{83FA5E7F-1F9C-46F3-BFDD-38517685D8EC}" type="slidenum">
              <a:rPr lang="cs-CZ" smtClean="0"/>
              <a:pPr/>
              <a:t>14</a:t>
            </a:fld>
            <a:endParaRPr lang="cs-CZ"/>
          </a:p>
        </p:txBody>
      </p:sp>
      <p:sp>
        <p:nvSpPr>
          <p:cNvPr id="5" name="Obdélník 4"/>
          <p:cNvSpPr/>
          <p:nvPr/>
        </p:nvSpPr>
        <p:spPr>
          <a:xfrm>
            <a:off x="571472" y="785794"/>
            <a:ext cx="8072494" cy="5262979"/>
          </a:xfrm>
          <a:prstGeom prst="rect">
            <a:avLst/>
          </a:prstGeom>
        </p:spPr>
        <p:txBody>
          <a:bodyPr wrap="square">
            <a:spAutoFit/>
          </a:bodyPr>
          <a:lstStyle/>
          <a:p>
            <a:r>
              <a:rPr lang="cs-CZ" sz="2800" dirty="0" smtClean="0">
                <a:latin typeface="Arial Narrow" pitchFamily="34" charset="0"/>
              </a:rPr>
              <a:t>„Vidíte, že i ten nejslabší z vás druhý úkol snadno splnil. Proto si dobře pamatujte, že zůstanete-li spolu, nepřátelé vás nikdy nepřemohou. Budete-li se však navzájem hádat, vaše moc bude zlomena tak snadno, jako vy jste zlomili jeden prut.“</a:t>
            </a:r>
          </a:p>
          <a:p>
            <a:r>
              <a:rPr lang="cs-CZ" sz="2800" dirty="0" smtClean="0">
                <a:latin typeface="Arial Narrow" pitchFamily="34" charset="0"/>
              </a:rPr>
              <a:t>Svatoplukovi synové si ponaučení k srdci nevzali. Po smrti knížete se nedokázali vyhnout vzájemným sporům a to říši oslabovalo. Ještě za jejich života byla Velká Morava rozvrácena nájezdy maďarských kočovných kmenů a kolem roku 906 se rozpadla. Čechy a Morava se začaly vyvíjet samostatně. Východní část Velké Moravy, Slovensko, se stalo až do roku 1918 součástí Uher.</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datum 2"/>
          <p:cNvSpPr>
            <a:spLocks noGrp="1"/>
          </p:cNvSpPr>
          <p:nvPr>
            <p:ph type="dt" sz="half" idx="10"/>
          </p:nvPr>
        </p:nvSpPr>
        <p:spPr/>
        <p:txBody>
          <a:bodyPr/>
          <a:lstStyle/>
          <a:p>
            <a:fld id="{65F9F2B9-68B8-4300-A6EA-D1F6D8B8F950}" type="datetime1">
              <a:rPr lang="cs-CZ" smtClean="0"/>
              <a:pPr/>
              <a:t>6.1.2013</a:t>
            </a:fld>
            <a:endParaRPr lang="cs-CZ"/>
          </a:p>
        </p:txBody>
      </p:sp>
      <p:sp>
        <p:nvSpPr>
          <p:cNvPr id="4" name="Zástupný symbol pro zápatí 3"/>
          <p:cNvSpPr>
            <a:spLocks noGrp="1"/>
          </p:cNvSpPr>
          <p:nvPr>
            <p:ph type="ftr" sz="quarter" idx="11"/>
          </p:nvPr>
        </p:nvSpPr>
        <p:spPr/>
        <p:txBody>
          <a:bodyPr/>
          <a:lstStyle/>
          <a:p>
            <a:r>
              <a:rPr lang="cs-CZ" smtClean="0"/>
              <a:t>EU do škol</a:t>
            </a:r>
            <a:endParaRPr lang="cs-CZ"/>
          </a:p>
        </p:txBody>
      </p:sp>
      <p:sp>
        <p:nvSpPr>
          <p:cNvPr id="5" name="Zástupný symbol pro číslo snímku 4"/>
          <p:cNvSpPr>
            <a:spLocks noGrp="1"/>
          </p:cNvSpPr>
          <p:nvPr>
            <p:ph type="sldNum" sz="quarter" idx="12"/>
          </p:nvPr>
        </p:nvSpPr>
        <p:spPr/>
        <p:txBody>
          <a:bodyPr/>
          <a:lstStyle/>
          <a:p>
            <a:fld id="{83FA5E7F-1F9C-46F3-BFDD-38517685D8EC}" type="slidenum">
              <a:rPr lang="cs-CZ" smtClean="0"/>
              <a:pPr/>
              <a:t>15</a:t>
            </a:fld>
            <a:endParaRPr lang="cs-CZ"/>
          </a:p>
        </p:txBody>
      </p:sp>
      <p:sp>
        <p:nvSpPr>
          <p:cNvPr id="6" name="Zástupný symbol pro obsah 5"/>
          <p:cNvSpPr>
            <a:spLocks noGrp="1"/>
          </p:cNvSpPr>
          <p:nvPr>
            <p:ph sz="quarter" idx="1"/>
          </p:nvPr>
        </p:nvSpPr>
        <p:spPr/>
        <p:txBody>
          <a:bodyPr>
            <a:normAutofit/>
          </a:bodyPr>
          <a:lstStyle/>
          <a:p>
            <a:pPr>
              <a:buNone/>
            </a:pPr>
            <a:r>
              <a:rPr lang="cs-CZ" sz="3200" dirty="0" smtClean="0">
                <a:latin typeface="Arial Narrow" pitchFamily="34" charset="0"/>
              </a:rPr>
              <a:t>Nakresli obrázek k této pověsti</a:t>
            </a:r>
            <a:endParaRPr lang="cs-CZ" sz="3200" dirty="0">
              <a:latin typeface="Arial Narrow" pitchFamily="34" charset="0"/>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Nadpis 11"/>
          <p:cNvSpPr>
            <a:spLocks noGrp="1"/>
          </p:cNvSpPr>
          <p:nvPr>
            <p:ph type="title"/>
          </p:nvPr>
        </p:nvSpPr>
        <p:spPr/>
        <p:txBody>
          <a:bodyPr/>
          <a:lstStyle/>
          <a:p>
            <a:r>
              <a:rPr lang="cs-CZ" dirty="0" smtClean="0"/>
              <a:t>Přehled zdrojů a odkazů</a:t>
            </a:r>
            <a:endParaRPr lang="cs-CZ" dirty="0"/>
          </a:p>
        </p:txBody>
      </p:sp>
      <p:sp>
        <p:nvSpPr>
          <p:cNvPr id="4" name="Zástupný symbol pro datum 3"/>
          <p:cNvSpPr>
            <a:spLocks noGrp="1"/>
          </p:cNvSpPr>
          <p:nvPr>
            <p:ph type="dt" sz="half" idx="10"/>
          </p:nvPr>
        </p:nvSpPr>
        <p:spPr/>
        <p:txBody>
          <a:bodyPr/>
          <a:lstStyle/>
          <a:p>
            <a:fld id="{FCA66514-6054-4BDC-84C6-E336E59F1CDD}" type="datetime1">
              <a:rPr lang="cs-CZ" smtClean="0"/>
              <a:pPr/>
              <a:t>6.1.2013</a:t>
            </a:fld>
            <a:endParaRPr lang="cs-CZ"/>
          </a:p>
        </p:txBody>
      </p:sp>
      <p:sp>
        <p:nvSpPr>
          <p:cNvPr id="5" name="Zástupný symbol pro zápatí 4"/>
          <p:cNvSpPr>
            <a:spLocks noGrp="1"/>
          </p:cNvSpPr>
          <p:nvPr>
            <p:ph type="ftr" sz="quarter" idx="11"/>
          </p:nvPr>
        </p:nvSpPr>
        <p:spPr/>
        <p:txBody>
          <a:bodyPr/>
          <a:lstStyle/>
          <a:p>
            <a:r>
              <a:rPr lang="cs-CZ" smtClean="0"/>
              <a:t>EU do škol</a:t>
            </a:r>
            <a:endParaRPr lang="cs-CZ"/>
          </a:p>
        </p:txBody>
      </p:sp>
      <p:sp>
        <p:nvSpPr>
          <p:cNvPr id="6" name="Zástupný symbol pro číslo snímku 5"/>
          <p:cNvSpPr>
            <a:spLocks noGrp="1"/>
          </p:cNvSpPr>
          <p:nvPr>
            <p:ph type="sldNum" sz="quarter" idx="12"/>
          </p:nvPr>
        </p:nvSpPr>
        <p:spPr/>
        <p:txBody>
          <a:bodyPr/>
          <a:lstStyle/>
          <a:p>
            <a:fld id="{83FA5E7F-1F9C-46F3-BFDD-38517685D8EC}" type="slidenum">
              <a:rPr lang="cs-CZ" smtClean="0"/>
              <a:pPr/>
              <a:t>16</a:t>
            </a:fld>
            <a:endParaRPr lang="cs-CZ"/>
          </a:p>
        </p:txBody>
      </p:sp>
      <p:sp>
        <p:nvSpPr>
          <p:cNvPr id="13" name="Zástupný symbol pro obsah 12"/>
          <p:cNvSpPr>
            <a:spLocks noGrp="1"/>
          </p:cNvSpPr>
          <p:nvPr>
            <p:ph sz="quarter" idx="1"/>
          </p:nvPr>
        </p:nvSpPr>
        <p:spPr/>
        <p:txBody>
          <a:bodyPr/>
          <a:lstStyle/>
          <a:p>
            <a:pPr>
              <a:buNone/>
            </a:pPr>
            <a:endParaRPr lang="cs-CZ" dirty="0" smtClean="0"/>
          </a:p>
          <a:p>
            <a:r>
              <a:rPr lang="cs-CZ" dirty="0" smtClean="0"/>
              <a:t>Učebnice vlastivědy pro </a:t>
            </a:r>
            <a:r>
              <a:rPr lang="cs-CZ" dirty="0" err="1" smtClean="0"/>
              <a:t>IV.ročník</a:t>
            </a:r>
            <a:r>
              <a:rPr lang="cs-CZ" dirty="0" smtClean="0"/>
              <a:t> </a:t>
            </a:r>
            <a:r>
              <a:rPr lang="cs-CZ" dirty="0" err="1" smtClean="0"/>
              <a:t>Prodos</a:t>
            </a:r>
            <a:r>
              <a:rPr lang="cs-CZ" dirty="0" smtClean="0"/>
              <a:t> a Alter</a:t>
            </a:r>
          </a:p>
          <a:p>
            <a:r>
              <a:rPr lang="cs-CZ" i="1" dirty="0" smtClean="0">
                <a:hlinkClick r:id="rId2"/>
              </a:rPr>
              <a:t>www.</a:t>
            </a:r>
            <a:r>
              <a:rPr lang="cs-CZ" i="1" dirty="0" err="1" smtClean="0">
                <a:hlinkClick r:id="rId2"/>
              </a:rPr>
              <a:t>dejepis.com</a:t>
            </a:r>
            <a:r>
              <a:rPr lang="cs-CZ" i="1" dirty="0" smtClean="0">
                <a:hlinkClick r:id="rId2"/>
              </a:rPr>
              <a:t>/index.</a:t>
            </a:r>
            <a:r>
              <a:rPr lang="cs-CZ" i="1" dirty="0" err="1" smtClean="0">
                <a:hlinkClick r:id="rId2"/>
              </a:rPr>
              <a:t>php</a:t>
            </a:r>
            <a:r>
              <a:rPr lang="cs-CZ" i="1" dirty="0" smtClean="0">
                <a:hlinkClick r:id="rId2"/>
              </a:rPr>
              <a:t>?</a:t>
            </a:r>
            <a:r>
              <a:rPr lang="cs-CZ" i="1" dirty="0" err="1" smtClean="0">
                <a:hlinkClick r:id="rId2"/>
              </a:rPr>
              <a:t>page</a:t>
            </a:r>
            <a:r>
              <a:rPr lang="cs-CZ" i="1" dirty="0" smtClean="0">
                <a:hlinkClick r:id="rId2"/>
              </a:rPr>
              <a:t>=000&amp;kap=008&amp;pod=1</a:t>
            </a:r>
            <a:endParaRPr lang="cs-CZ" i="1" dirty="0" smtClean="0"/>
          </a:p>
          <a:p>
            <a:r>
              <a:rPr lang="cs-CZ" dirty="0" smtClean="0">
                <a:hlinkClick r:id="rId3"/>
              </a:rPr>
              <a:t>http://cestovani.idnes.cz/nitra-matka-mest-02u-/kolem-sveta.aspx?c=2002M221V09A</a:t>
            </a:r>
            <a:endParaRPr lang="cs-CZ" dirty="0" smtClean="0"/>
          </a:p>
          <a:p>
            <a:r>
              <a:rPr lang="cs-CZ" dirty="0" smtClean="0"/>
              <a:t>http://lingvistika.mysteria.</a:t>
            </a:r>
            <a:r>
              <a:rPr lang="cs-CZ" dirty="0" err="1" smtClean="0"/>
              <a:t>cz</a:t>
            </a:r>
            <a:r>
              <a:rPr lang="cs-CZ" dirty="0" smtClean="0"/>
              <a:t>/</a:t>
            </a:r>
            <a:r>
              <a:rPr lang="cs-CZ" dirty="0" err="1" smtClean="0"/>
              <a:t>rusko</a:t>
            </a:r>
            <a:r>
              <a:rPr lang="cs-CZ" dirty="0" smtClean="0"/>
              <a:t>_hlaholice.</a:t>
            </a:r>
            <a:r>
              <a:rPr lang="cs-CZ" dirty="0" err="1" smtClean="0"/>
              <a:t>htm</a:t>
            </a:r>
            <a:endParaRPr lang="cs-CZ" dirty="0" smtClean="0"/>
          </a:p>
          <a:p>
            <a:r>
              <a:rPr lang="cs-CZ" dirty="0" smtClean="0">
                <a:hlinkClick r:id="rId4"/>
              </a:rPr>
              <a:t>http://cs.wikipedia.org/wiki/Svatopluk_I</a:t>
            </a:r>
            <a:r>
              <a:rPr lang="cs-CZ" dirty="0" smtClean="0"/>
              <a:t>.</a:t>
            </a:r>
          </a:p>
          <a:p>
            <a:endParaRPr lang="cs-CZ"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Jmění">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Jmění">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Jmění">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85</TotalTime>
  <Words>1021</Words>
  <Application>Microsoft Office PowerPoint</Application>
  <PresentationFormat>Předvádění na obrazovce (4:3)</PresentationFormat>
  <Paragraphs>86</Paragraphs>
  <Slides>16</Slides>
  <Notes>1</Notes>
  <HiddenSlides>0</HiddenSlides>
  <MMClips>0</MMClips>
  <ScaleCrop>false</ScaleCrop>
  <HeadingPairs>
    <vt:vector size="4" baseType="variant">
      <vt:variant>
        <vt:lpstr>Motiv</vt:lpstr>
      </vt:variant>
      <vt:variant>
        <vt:i4>1</vt:i4>
      </vt:variant>
      <vt:variant>
        <vt:lpstr>Nadpisy snímků</vt:lpstr>
      </vt:variant>
      <vt:variant>
        <vt:i4>16</vt:i4>
      </vt:variant>
    </vt:vector>
  </HeadingPairs>
  <TitlesOfParts>
    <vt:vector size="17" baseType="lpstr">
      <vt:lpstr>Jmění</vt:lpstr>
      <vt:lpstr>Základní škola a mateřská škola Staré Město   Interaktivní škola pro žáka 21.století</vt:lpstr>
      <vt:lpstr>Věrozvěstové Konstantin a Metoděj</vt:lpstr>
      <vt:lpstr>Prezentace aplikace PowerPoint</vt:lpstr>
      <vt:lpstr>Prezentace aplikace PowerPoint</vt:lpstr>
      <vt:lpstr>Prezentace aplikace PowerPoint</vt:lpstr>
      <vt:lpstr>hlaholice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Přehled zdrojů a odkazů</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Interaktivní škola pro žáka 21.století</dc:title>
  <dc:creator>icts</dc:creator>
  <cp:lastModifiedBy>Martin a Lída</cp:lastModifiedBy>
  <cp:revision>24</cp:revision>
  <dcterms:created xsi:type="dcterms:W3CDTF">2010-07-04T09:26:34Z</dcterms:created>
  <dcterms:modified xsi:type="dcterms:W3CDTF">2013-01-06T09:58:42Z</dcterms:modified>
</cp:coreProperties>
</file>