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79" r:id="rId3"/>
    <p:sldId id="280" r:id="rId4"/>
    <p:sldId id="281" r:id="rId5"/>
    <p:sldId id="282" r:id="rId6"/>
    <p:sldId id="283" r:id="rId7"/>
    <p:sldId id="284" r:id="rId8"/>
    <p:sldId id="285" r:id="rId9"/>
    <p:sldId id="270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3789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5825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33889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69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9642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29598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863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9591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6953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59382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9699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9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4B7A77-1F39-4EFB-AEB3-49D0FA5DA006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0135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4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721002777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INOVACE_32_Popírání holocaustu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Antisemitismus a holocaust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třetí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30.12.2012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Popírání holocaustu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samostudiu. Procvičovací cvičení lze použít jako test 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ve třídě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při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výkladu na interaktivní tabuli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8297" y="538464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22539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Popírání holokaustu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Autofit/>
          </a:bodyPr>
          <a:lstStyle/>
          <a:p>
            <a:r>
              <a:rPr lang="cs-CZ" sz="2000" dirty="0"/>
              <a:t>první pokusy zpochybnit pravdu o vyvraždění 6 miliónů Židů se objevují už krátce po  2. světové válce</a:t>
            </a:r>
          </a:p>
          <a:p>
            <a:r>
              <a:rPr lang="cs-CZ" sz="2000" dirty="0"/>
              <a:t>čerpá z různých zdrojů – např. konspirační teorie</a:t>
            </a:r>
          </a:p>
          <a:p>
            <a:pPr marL="0" indent="0">
              <a:buNone/>
            </a:pPr>
            <a:r>
              <a:rPr lang="cs-CZ" sz="2000" b="1" u="sng" dirty="0" smtClean="0"/>
              <a:t>Základní </a:t>
            </a:r>
            <a:r>
              <a:rPr lang="cs-CZ" sz="2000" b="1" u="sng" dirty="0"/>
              <a:t>tvrzení popíračů holocaustu</a:t>
            </a:r>
          </a:p>
          <a:p>
            <a:r>
              <a:rPr lang="cs-CZ" sz="2000" dirty="0" smtClean="0"/>
              <a:t>Hitlerovým </a:t>
            </a:r>
            <a:r>
              <a:rPr lang="cs-CZ" sz="2000" dirty="0"/>
              <a:t>plánem řešení židovského problému bylo vysídlení, ne vyhlazení</a:t>
            </a:r>
          </a:p>
          <a:p>
            <a:r>
              <a:rPr lang="cs-CZ" sz="2000" dirty="0" smtClean="0"/>
              <a:t>v </a:t>
            </a:r>
            <a:r>
              <a:rPr lang="cs-CZ" sz="2000" dirty="0"/>
              <a:t>koncentračních táborech nebyli zplynováni žádní Židé. Plynové komory v Osvětimi sloužily ke koupeli a dezinfekci.</a:t>
            </a:r>
          </a:p>
          <a:p>
            <a:r>
              <a:rPr lang="cs-CZ" sz="2000" dirty="0" smtClean="0"/>
              <a:t>Většina </a:t>
            </a:r>
            <a:r>
              <a:rPr lang="cs-CZ" sz="2000" dirty="0"/>
              <a:t>pohřešovaných Židů zmizela vinou sovětské, nikoliv německé vlády</a:t>
            </a:r>
          </a:p>
          <a:p>
            <a:r>
              <a:rPr lang="cs-CZ" sz="2000" dirty="0" smtClean="0"/>
              <a:t>Židé</a:t>
            </a:r>
            <a:r>
              <a:rPr lang="cs-CZ" sz="2000" dirty="0"/>
              <a:t>, kteří zemřeli, byli sabotéři, špióni, partyzáni</a:t>
            </a:r>
          </a:p>
          <a:p>
            <a:r>
              <a:rPr lang="cs-CZ" sz="2000" dirty="0" smtClean="0"/>
              <a:t>Židé </a:t>
            </a:r>
            <a:r>
              <a:rPr lang="cs-CZ" sz="2000" dirty="0"/>
              <a:t>a média  překrucují historické okolnosti a přeceňují počty obětí </a:t>
            </a:r>
            <a:r>
              <a:rPr lang="cs-CZ" sz="2000" dirty="0" smtClean="0"/>
              <a:t>ve </a:t>
            </a:r>
            <a:r>
              <a:rPr lang="cs-CZ" sz="2000" dirty="0"/>
              <a:t>vlastní prospěch</a:t>
            </a:r>
          </a:p>
          <a:p>
            <a:r>
              <a:rPr lang="cs-CZ" sz="2000" dirty="0" smtClean="0"/>
              <a:t>sami </a:t>
            </a:r>
            <a:r>
              <a:rPr lang="cs-CZ" sz="2000" dirty="0"/>
              <a:t>židovští vědci mají nejasnosti v počtech obětí, neexistují tedy spolehlivé vědecké důkazy</a:t>
            </a:r>
          </a:p>
        </p:txBody>
      </p:sp>
    </p:spTree>
    <p:extLst>
      <p:ext uri="{BB962C8B-B14F-4D97-AF65-F5344CB8AC3E}">
        <p14:creationId xmlns:p14="http://schemas.microsoft.com/office/powerpoint/2010/main" xmlns="" val="1218349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Popírání holokaustu </a:t>
            </a:r>
          </a:p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nejznámější popírači</a:t>
            </a: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131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b="1" dirty="0"/>
              <a:t>Maurice </a:t>
            </a:r>
            <a:r>
              <a:rPr lang="cs-CZ" sz="2200" b="1" dirty="0" err="1" smtClean="0"/>
              <a:t>Bardèche</a:t>
            </a:r>
            <a:r>
              <a:rPr lang="cs-CZ" sz="2200" b="1" dirty="0" smtClean="0"/>
              <a:t> </a:t>
            </a:r>
            <a:r>
              <a:rPr lang="cs-CZ" sz="2200" b="1" dirty="0"/>
              <a:t>(1907-1998</a:t>
            </a:r>
            <a:r>
              <a:rPr lang="cs-CZ" sz="2200" b="1" dirty="0" smtClean="0"/>
              <a:t>)</a:t>
            </a:r>
          </a:p>
          <a:p>
            <a:r>
              <a:rPr lang="cs-CZ" sz="2200" dirty="0" smtClean="0"/>
              <a:t>francouzský </a:t>
            </a:r>
            <a:r>
              <a:rPr lang="cs-CZ" sz="2200" dirty="0"/>
              <a:t>fašista </a:t>
            </a:r>
          </a:p>
          <a:p>
            <a:r>
              <a:rPr lang="cs-CZ" sz="2200" dirty="0"/>
              <a:t>autor knihy  Norimberk neboli země zaslíbená (1948) </a:t>
            </a:r>
          </a:p>
          <a:p>
            <a:r>
              <a:rPr lang="cs-CZ" sz="2200" dirty="0"/>
              <a:t>zpochybnil důkazní </a:t>
            </a:r>
            <a:r>
              <a:rPr lang="cs-CZ" sz="2200" dirty="0" smtClean="0"/>
              <a:t>materiály o </a:t>
            </a:r>
            <a:r>
              <a:rPr lang="cs-CZ" sz="2200" dirty="0"/>
              <a:t>vyhlazování v koncentračních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táborech </a:t>
            </a:r>
            <a:r>
              <a:rPr lang="cs-CZ" sz="2200" dirty="0"/>
              <a:t>a popřel </a:t>
            </a:r>
            <a:r>
              <a:rPr lang="cs-CZ" sz="2200" dirty="0" smtClean="0"/>
              <a:t>využívání</a:t>
            </a:r>
            <a:br>
              <a:rPr lang="cs-CZ" sz="2200" dirty="0" smtClean="0"/>
            </a:br>
            <a:r>
              <a:rPr lang="cs-CZ" sz="2200" dirty="0" smtClean="0"/>
              <a:t>plynových </a:t>
            </a:r>
            <a:r>
              <a:rPr lang="cs-CZ" sz="2200" dirty="0"/>
              <a:t>komor pro </a:t>
            </a:r>
            <a:r>
              <a:rPr lang="cs-CZ" sz="2200" dirty="0" smtClean="0"/>
              <a:t>zabíjení</a:t>
            </a:r>
            <a:br>
              <a:rPr lang="cs-CZ" sz="2200" dirty="0" smtClean="0"/>
            </a:br>
            <a:r>
              <a:rPr lang="cs-CZ" sz="2200" dirty="0" smtClean="0"/>
              <a:t>lidí</a:t>
            </a:r>
            <a:r>
              <a:rPr lang="cs-CZ" sz="2200" dirty="0"/>
              <a:t>. Tvrdil, že většina </a:t>
            </a:r>
            <a:r>
              <a:rPr lang="cs-CZ" sz="2200" dirty="0" smtClean="0"/>
              <a:t>úmrtí,</a:t>
            </a:r>
            <a:br>
              <a:rPr lang="cs-CZ" sz="2200" dirty="0" smtClean="0"/>
            </a:br>
            <a:r>
              <a:rPr lang="cs-CZ" sz="2200" dirty="0" smtClean="0"/>
              <a:t> </a:t>
            </a:r>
            <a:r>
              <a:rPr lang="cs-CZ" sz="2200" dirty="0"/>
              <a:t>ke kterým došlo, byla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důsledkem </a:t>
            </a:r>
            <a:r>
              <a:rPr lang="cs-CZ" sz="2200" dirty="0"/>
              <a:t>válečného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strádáni</a:t>
            </a:r>
            <a:r>
              <a:rPr lang="cs-CZ" sz="2200" dirty="0"/>
              <a:t>, včetně hladu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a </a:t>
            </a:r>
            <a:r>
              <a:rPr lang="cs-CZ" sz="2200" dirty="0"/>
              <a:t>nemocí.</a:t>
            </a:r>
          </a:p>
          <a:p>
            <a:r>
              <a:rPr lang="cs-CZ" sz="2200" dirty="0"/>
              <a:t>jako první prohlásil, že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doklady </a:t>
            </a:r>
            <a:r>
              <a:rPr lang="cs-CZ" sz="2200" dirty="0"/>
              <a:t>o vraždění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v </a:t>
            </a:r>
            <a:r>
              <a:rPr lang="cs-CZ" sz="2200" dirty="0"/>
              <a:t>táborech jsou podvrh</a:t>
            </a:r>
          </a:p>
        </p:txBody>
      </p:sp>
      <p:pic>
        <p:nvPicPr>
          <p:cNvPr id="1026" name="Picture 2" descr="http://1.bp.blogspot.com/-Mu3LYCH_MAc/T5ba5zRZEdI/AAAAAAAAiuw/TP94HGcHpdk/s640/belgchret3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464406"/>
            <a:ext cx="4286250" cy="2847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924053" y="6453336"/>
            <a:ext cx="3582144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http://1.bp.blogspot.com/-Mu3LYCH_MAc/T5ba5zRZEdI/AAAAAAAAiuw/TP94HGcHpdk/s640/belgchret34.jpg</a:t>
            </a:r>
          </a:p>
        </p:txBody>
      </p:sp>
    </p:spTree>
    <p:extLst>
      <p:ext uri="{BB962C8B-B14F-4D97-AF65-F5344CB8AC3E}">
        <p14:creationId xmlns:p14="http://schemas.microsoft.com/office/powerpoint/2010/main" xmlns="" val="2465311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Popírání holokaustu </a:t>
            </a:r>
          </a:p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nejznámější popírači</a:t>
            </a: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600" b="1" dirty="0" smtClean="0"/>
              <a:t>Paul </a:t>
            </a:r>
            <a:r>
              <a:rPr lang="cs-CZ" sz="2600" b="1" dirty="0" err="1" smtClean="0"/>
              <a:t>Rassinier</a:t>
            </a:r>
            <a:r>
              <a:rPr lang="cs-CZ" sz="2600" b="1" dirty="0" smtClean="0"/>
              <a:t> </a:t>
            </a:r>
            <a:r>
              <a:rPr lang="cs-CZ" sz="2600" b="1" dirty="0"/>
              <a:t>(1906-1967) </a:t>
            </a:r>
            <a:endParaRPr lang="cs-CZ" sz="2600" b="1" dirty="0" smtClean="0"/>
          </a:p>
          <a:p>
            <a:r>
              <a:rPr lang="cs-CZ" sz="2600" dirty="0" smtClean="0"/>
              <a:t>francouzský </a:t>
            </a:r>
            <a:r>
              <a:rPr lang="cs-CZ" sz="2600" dirty="0"/>
              <a:t>člen protinacistického odboje, sám byl vězněn v nacistických koncentračních táborech</a:t>
            </a:r>
          </a:p>
          <a:p>
            <a:r>
              <a:rPr lang="cs-CZ" sz="2600" dirty="0"/>
              <a:t>v prvních dílech se zaměřil na ospravedlnění nacistických zločinců</a:t>
            </a:r>
          </a:p>
          <a:p>
            <a:r>
              <a:rPr lang="cs-CZ" sz="2600" dirty="0"/>
              <a:t>zpochybnil hodnověrnost svědectví bývalých vězňů ohledně míry páchaných hrůz i počtu obětí</a:t>
            </a:r>
          </a:p>
          <a:p>
            <a:r>
              <a:rPr lang="cs-CZ" sz="2600" dirty="0"/>
              <a:t>napsal knihu  Přechod přes hranici (1948), v níž vyjádřil svoje nejkontroverznější názory. </a:t>
            </a:r>
          </a:p>
          <a:p>
            <a:r>
              <a:rPr lang="cs-CZ" sz="2600" dirty="0"/>
              <a:t>ospravedlňoval existenci koncentračních táborů a dokonce učinil z nacistů ochránce Židů.</a:t>
            </a:r>
          </a:p>
        </p:txBody>
      </p:sp>
    </p:spTree>
    <p:extLst>
      <p:ext uri="{BB962C8B-B14F-4D97-AF65-F5344CB8AC3E}">
        <p14:creationId xmlns:p14="http://schemas.microsoft.com/office/powerpoint/2010/main" xmlns="" val="57318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Popírání holokaustu </a:t>
            </a:r>
          </a:p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nejznámější popírači</a:t>
            </a: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5410944" cy="49251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500" b="1" dirty="0" err="1"/>
              <a:t>Harry</a:t>
            </a:r>
            <a:r>
              <a:rPr lang="cs-CZ" sz="2500" b="1" dirty="0"/>
              <a:t> Elmer </a:t>
            </a:r>
            <a:r>
              <a:rPr lang="cs-CZ" sz="2500" b="1" dirty="0" err="1"/>
              <a:t>Barnes</a:t>
            </a:r>
            <a:r>
              <a:rPr lang="cs-CZ" sz="2500" b="1" dirty="0"/>
              <a:t> (1889-1968) </a:t>
            </a:r>
            <a:endParaRPr lang="cs-CZ" sz="2500" b="1" dirty="0" smtClean="0"/>
          </a:p>
          <a:p>
            <a:r>
              <a:rPr lang="cs-CZ" sz="2500" dirty="0" smtClean="0"/>
              <a:t>byl </a:t>
            </a:r>
            <a:r>
              <a:rPr lang="cs-CZ" sz="2500" dirty="0"/>
              <a:t>vnímán jako seriózní historik. </a:t>
            </a:r>
          </a:p>
          <a:p>
            <a:r>
              <a:rPr lang="cs-CZ" sz="2500" dirty="0"/>
              <a:t>postupně ale začal  překrucovat interpretaci druhé světové války. Snažil se </a:t>
            </a:r>
            <a:r>
              <a:rPr lang="cs-CZ" sz="2500" dirty="0" smtClean="0"/>
              <a:t>očistit </a:t>
            </a:r>
            <a:r>
              <a:rPr lang="cs-CZ" sz="2500" dirty="0"/>
              <a:t>hitlerovské Německo. </a:t>
            </a:r>
          </a:p>
          <a:p>
            <a:r>
              <a:rPr lang="cs-CZ" sz="2500" dirty="0"/>
              <a:t>označil vyhlazování Židů za pouhou teorii a dokonce se pokusil zpochybnit existenci plynových komor.</a:t>
            </a:r>
          </a:p>
          <a:p>
            <a:r>
              <a:rPr lang="cs-CZ" sz="2500" dirty="0"/>
              <a:t>jeho pozdní působení je spjato s averzí k Židům a Izraeli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30416" y="1988840"/>
            <a:ext cx="2830006" cy="43451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246435" y="6319399"/>
            <a:ext cx="1997968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http://www.vigridtvedt.net/vkbilder/boker/blackout.jpg</a:t>
            </a:r>
          </a:p>
        </p:txBody>
      </p:sp>
    </p:spTree>
    <p:extLst>
      <p:ext uri="{BB962C8B-B14F-4D97-AF65-F5344CB8AC3E}">
        <p14:creationId xmlns:p14="http://schemas.microsoft.com/office/powerpoint/2010/main" xmlns="" val="134415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Popírání holokaustu </a:t>
            </a:r>
          </a:p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nejznámější popírači</a:t>
            </a: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9251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500" b="1" dirty="0"/>
              <a:t>Austin </a:t>
            </a:r>
            <a:r>
              <a:rPr lang="cs-CZ" sz="2500" b="1" dirty="0" err="1"/>
              <a:t>App</a:t>
            </a:r>
            <a:r>
              <a:rPr lang="cs-CZ" sz="2500" b="1" dirty="0"/>
              <a:t> (1902-1984) </a:t>
            </a:r>
            <a:endParaRPr lang="cs-CZ" sz="2500" b="1" dirty="0" smtClean="0"/>
          </a:p>
          <a:p>
            <a:r>
              <a:rPr lang="cs-CZ" sz="2500" dirty="0" smtClean="0"/>
              <a:t>univerzitní </a:t>
            </a:r>
            <a:r>
              <a:rPr lang="cs-CZ" sz="2500" dirty="0"/>
              <a:t>profesor angličtiny </a:t>
            </a:r>
          </a:p>
          <a:p>
            <a:r>
              <a:rPr lang="cs-CZ" sz="2500" dirty="0"/>
              <a:t>zaměřil se na jednotlivé nacistické zločiny, například na </a:t>
            </a:r>
            <a:r>
              <a:rPr lang="cs-CZ" sz="2500" dirty="0" smtClean="0"/>
              <a:t>vyvraždění </a:t>
            </a:r>
            <a:r>
              <a:rPr lang="cs-CZ" sz="2500" dirty="0"/>
              <a:t>Lidic v červnu 1942. Podle </a:t>
            </a:r>
            <a:r>
              <a:rPr lang="cs-CZ" sz="2500" dirty="0" err="1"/>
              <a:t>Appa</a:t>
            </a:r>
            <a:r>
              <a:rPr lang="cs-CZ" sz="2500" dirty="0"/>
              <a:t> byl lidický masakr v souladu s mezinárodním právem. </a:t>
            </a:r>
          </a:p>
          <a:p>
            <a:r>
              <a:rPr lang="cs-CZ" sz="2500" dirty="0"/>
              <a:t>nejprve vyhlazení Židů nezpochybňoval, ale </a:t>
            </a:r>
            <a:r>
              <a:rPr lang="cs-CZ" sz="2500" dirty="0" smtClean="0"/>
              <a:t>ospravedlňoval.</a:t>
            </a:r>
          </a:p>
          <a:p>
            <a:r>
              <a:rPr lang="cs-CZ" sz="2500" dirty="0" smtClean="0"/>
              <a:t>poté  </a:t>
            </a:r>
            <a:r>
              <a:rPr lang="cs-CZ" sz="2500" dirty="0"/>
              <a:t>se </a:t>
            </a:r>
            <a:r>
              <a:rPr lang="cs-CZ" sz="2500" dirty="0" smtClean="0"/>
              <a:t>posunul k </a:t>
            </a:r>
            <a:r>
              <a:rPr lang="cs-CZ" sz="2500" dirty="0"/>
              <a:t>otevřenému popírání holocaustu. </a:t>
            </a:r>
          </a:p>
          <a:p>
            <a:r>
              <a:rPr lang="cs-CZ" sz="2500" dirty="0"/>
              <a:t>dílo:  Šestimilionový </a:t>
            </a:r>
            <a:r>
              <a:rPr lang="cs-CZ" sz="2500" dirty="0" smtClean="0"/>
              <a:t>švindl</a:t>
            </a:r>
            <a:r>
              <a:rPr lang="cs-CZ" sz="2500" dirty="0"/>
              <a:t>: vydírání tvrdých marek na německém lidu vymyšlenými mrtvolami (1973) </a:t>
            </a:r>
          </a:p>
          <a:p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xmlns="" val="2892427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Popírání holokaustu </a:t>
            </a:r>
          </a:p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nejznámější popírači</a:t>
            </a: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131840" y="1600200"/>
            <a:ext cx="5544616" cy="49251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b="1" dirty="0"/>
              <a:t>Arthur </a:t>
            </a:r>
            <a:r>
              <a:rPr lang="cs-CZ" sz="2200" b="1" dirty="0" err="1"/>
              <a:t>Butz</a:t>
            </a:r>
            <a:r>
              <a:rPr lang="cs-CZ" sz="2200" b="1" dirty="0"/>
              <a:t> (1933</a:t>
            </a:r>
            <a:r>
              <a:rPr lang="cs-CZ" sz="2200" b="1" dirty="0" smtClean="0"/>
              <a:t>)</a:t>
            </a:r>
          </a:p>
          <a:p>
            <a:r>
              <a:rPr lang="cs-CZ" sz="2200" dirty="0" smtClean="0"/>
              <a:t>profesor </a:t>
            </a:r>
            <a:r>
              <a:rPr lang="cs-CZ" sz="2200" dirty="0"/>
              <a:t>elektroinženýrství z USA</a:t>
            </a:r>
          </a:p>
          <a:p>
            <a:r>
              <a:rPr lang="cs-CZ" sz="2200" dirty="0"/>
              <a:t>napsal knihu  Podvod dvacátého století (1976) – označil holocaust za největší podvod celé historie lidstva. Po druhé světové válce mělo dle něj dojít k hromadnému padělání dokumentů o vyvražďování Židů. </a:t>
            </a:r>
            <a:r>
              <a:rPr lang="cs-CZ" sz="2200" dirty="0" smtClean="0"/>
              <a:t>Falšovány byly </a:t>
            </a:r>
            <a:r>
              <a:rPr lang="cs-CZ" sz="2200" dirty="0"/>
              <a:t>údajně i nahrávky s projevy nacistických vůdců. Vymyšlené a zfalšované  důkazy byly použity u Norimberského procesu.</a:t>
            </a:r>
          </a:p>
          <a:p>
            <a:r>
              <a:rPr lang="cs-CZ" sz="2200" dirty="0"/>
              <a:t>o rozšíření „</a:t>
            </a:r>
            <a:r>
              <a:rPr lang="cs-CZ" sz="2200" dirty="0" smtClean="0"/>
              <a:t>podvodu“ </a:t>
            </a:r>
            <a:r>
              <a:rPr lang="cs-CZ" sz="2200" dirty="0"/>
              <a:t>se prý </a:t>
            </a:r>
            <a:r>
              <a:rPr lang="cs-CZ" sz="2200" dirty="0" smtClean="0"/>
              <a:t>postarala </a:t>
            </a:r>
            <a:r>
              <a:rPr lang="cs-CZ" sz="2200" dirty="0"/>
              <a:t>Židy ovládaná média.</a:t>
            </a:r>
          </a:p>
        </p:txBody>
      </p:sp>
      <p:pic>
        <p:nvPicPr>
          <p:cNvPr id="4098" name="Picture 2" descr="http://www.whale.to/b/hoax23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8241" y="1844824"/>
            <a:ext cx="2810495" cy="4598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973729" y="6476320"/>
            <a:ext cx="1279517" cy="18466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" dirty="0"/>
              <a:t>http://www.whale.to/b/hoax23.gif</a:t>
            </a:r>
          </a:p>
        </p:txBody>
      </p:sp>
    </p:spTree>
    <p:extLst>
      <p:ext uri="{BB962C8B-B14F-4D97-AF65-F5344CB8AC3E}">
        <p14:creationId xmlns:p14="http://schemas.microsoft.com/office/powerpoint/2010/main" xmlns="" val="2352581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3899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Popírání holokaustu </a:t>
            </a:r>
          </a:p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nejznámější popírači</a:t>
            </a: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9251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500" b="1" dirty="0"/>
              <a:t>David   </a:t>
            </a:r>
            <a:r>
              <a:rPr lang="cs-CZ" sz="2500" b="1" dirty="0" err="1"/>
              <a:t>Irving</a:t>
            </a:r>
            <a:r>
              <a:rPr lang="cs-CZ" sz="2500" b="1" dirty="0"/>
              <a:t>   (1938) </a:t>
            </a:r>
            <a:endParaRPr lang="cs-CZ" sz="2500" b="1" dirty="0" smtClean="0"/>
          </a:p>
          <a:p>
            <a:r>
              <a:rPr lang="cs-CZ" sz="2000" dirty="0" smtClean="0"/>
              <a:t>v </a:t>
            </a:r>
            <a:r>
              <a:rPr lang="cs-CZ" sz="2000" dirty="0"/>
              <a:t>současnosti   </a:t>
            </a:r>
            <a:r>
              <a:rPr lang="cs-CZ" sz="2000" dirty="0" smtClean="0"/>
              <a:t>nejznámější  popírač   holocaustu</a:t>
            </a:r>
            <a:endParaRPr lang="cs-CZ" sz="2000" dirty="0"/>
          </a:p>
          <a:p>
            <a:r>
              <a:rPr lang="cs-CZ" sz="2000" dirty="0"/>
              <a:t>po přestěhování z Anglie do Německa začal psát literaturu faktu. </a:t>
            </a:r>
          </a:p>
          <a:p>
            <a:r>
              <a:rPr lang="cs-CZ" sz="2000" dirty="0"/>
              <a:t>napsal např.  Hitlerova válka a válečná stezka let 1933-1945 (2002).</a:t>
            </a:r>
          </a:p>
          <a:p>
            <a:r>
              <a:rPr lang="cs-CZ" sz="2000" dirty="0"/>
              <a:t>za výzvu ke skoncování s „pohádkou o plynových komorách" na něj byl vydán v roce  </a:t>
            </a:r>
            <a:r>
              <a:rPr lang="cs-CZ" sz="2000" dirty="0" smtClean="0"/>
              <a:t>1989 zatykač</a:t>
            </a:r>
            <a:r>
              <a:rPr lang="cs-CZ" sz="2000" dirty="0"/>
              <a:t>. </a:t>
            </a:r>
            <a:endParaRPr lang="cs-CZ" sz="2000" dirty="0" smtClean="0"/>
          </a:p>
          <a:p>
            <a:r>
              <a:rPr lang="cs-CZ" sz="2000" dirty="0" smtClean="0"/>
              <a:t>Několikrát </a:t>
            </a:r>
            <a:r>
              <a:rPr lang="cs-CZ" sz="2000" dirty="0"/>
              <a:t>byl souzen, ale pokaždé vyvázl </a:t>
            </a:r>
            <a:r>
              <a:rPr lang="cs-CZ" sz="2000" dirty="0" smtClean="0"/>
              <a:t>jen </a:t>
            </a:r>
            <a:r>
              <a:rPr lang="cs-CZ" sz="2000" dirty="0"/>
              <a:t>se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symbolickým </a:t>
            </a:r>
            <a:r>
              <a:rPr lang="cs-CZ" sz="2000" dirty="0"/>
              <a:t>trestem.</a:t>
            </a:r>
          </a:p>
          <a:p>
            <a:r>
              <a:rPr lang="cs-CZ" sz="2000" dirty="0"/>
              <a:t>v  roce 1996 podal trestní oznámení na </a:t>
            </a:r>
            <a:r>
              <a:rPr lang="cs-CZ" sz="2000" dirty="0" smtClean="0"/>
              <a:t>historičku</a:t>
            </a:r>
            <a:br>
              <a:rPr lang="cs-CZ" sz="2000" dirty="0" smtClean="0"/>
            </a:br>
            <a:r>
              <a:rPr lang="cs-CZ" sz="2000" dirty="0" smtClean="0"/>
              <a:t>Deborah </a:t>
            </a:r>
            <a:r>
              <a:rPr lang="cs-CZ" sz="2000" dirty="0" err="1"/>
              <a:t>Lipstadtovou</a:t>
            </a:r>
            <a:r>
              <a:rPr lang="cs-CZ" sz="2000" dirty="0"/>
              <a:t>, která o něm </a:t>
            </a:r>
            <a:r>
              <a:rPr lang="cs-CZ" sz="2000" dirty="0" smtClean="0"/>
              <a:t>kriticky hovoří</a:t>
            </a:r>
          </a:p>
          <a:p>
            <a:pPr marL="0" indent="0">
              <a:buNone/>
            </a:pPr>
            <a:r>
              <a:rPr lang="cs-CZ" sz="2000" dirty="0" smtClean="0"/>
              <a:t>      </a:t>
            </a:r>
            <a:r>
              <a:rPr lang="cs-CZ" sz="2000" dirty="0"/>
              <a:t>ve své </a:t>
            </a:r>
            <a:r>
              <a:rPr lang="cs-CZ" sz="2000" dirty="0" smtClean="0"/>
              <a:t>knize</a:t>
            </a:r>
            <a:r>
              <a:rPr lang="cs-CZ" sz="2000" dirty="0"/>
              <a:t>. Spor v roce 2000 prohrál.  </a:t>
            </a:r>
          </a:p>
          <a:p>
            <a:r>
              <a:rPr lang="cs-CZ" sz="2000" dirty="0" smtClean="0"/>
              <a:t>2006   </a:t>
            </a:r>
            <a:r>
              <a:rPr lang="cs-CZ" sz="2000" dirty="0"/>
              <a:t>byl   Vídeňským zemským   soudem   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odsouzen   </a:t>
            </a:r>
            <a:r>
              <a:rPr lang="cs-CZ" sz="2000" dirty="0"/>
              <a:t>k    trestu   odnětí svobody na tři roky.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Po </a:t>
            </a:r>
            <a:r>
              <a:rPr lang="cs-CZ" sz="2000" dirty="0"/>
              <a:t>třinácti měsících strávených ve vazbě byl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podmínečně </a:t>
            </a:r>
            <a:r>
              <a:rPr lang="cs-CZ" sz="2000" dirty="0"/>
              <a:t>propuštěn. </a:t>
            </a:r>
          </a:p>
        </p:txBody>
      </p:sp>
      <p:pic>
        <p:nvPicPr>
          <p:cNvPr id="3074" name="Picture 2" descr="File:David Irvin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793916"/>
            <a:ext cx="2304256" cy="2669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093296" y="3594695"/>
            <a:ext cx="2430016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http://upload.wikimedia.org/wikipedia/commons/0/0e/David_Irving.jpg</a:t>
            </a:r>
          </a:p>
        </p:txBody>
      </p:sp>
    </p:spTree>
    <p:extLst>
      <p:ext uri="{BB962C8B-B14F-4D97-AF65-F5344CB8AC3E}">
        <p14:creationId xmlns:p14="http://schemas.microsoft.com/office/powerpoint/2010/main" xmlns="" val="2609082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611560" y="316692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Otázky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131840" y="1628790"/>
            <a:ext cx="5544616" cy="4637112"/>
          </a:xfrm>
        </p:spPr>
        <p:txBody>
          <a:bodyPr>
            <a:noAutofit/>
          </a:bodyPr>
          <a:lstStyle/>
          <a:p>
            <a:pPr marL="0" indent="0"/>
            <a:r>
              <a:rPr lang="cs-CZ" sz="2500" dirty="0" smtClean="0"/>
              <a:t>Jaká jsou tvrzení popíračů holocaustu?</a:t>
            </a:r>
          </a:p>
          <a:p>
            <a:pPr marL="0" indent="0"/>
            <a:r>
              <a:rPr lang="cs-CZ" sz="2500" dirty="0" smtClean="0"/>
              <a:t>Kdo obhajuje vyhlazení Lidic?</a:t>
            </a:r>
          </a:p>
          <a:p>
            <a:pPr marL="0" indent="0"/>
            <a:r>
              <a:rPr lang="cs-CZ" sz="2500" dirty="0" smtClean="0"/>
              <a:t>Kdo je v současnosti nejznámějším popíračem holocaustu?</a:t>
            </a:r>
          </a:p>
          <a:p>
            <a:pPr marL="0" indent="0">
              <a:buNone/>
            </a:pPr>
            <a:endParaRPr lang="cs-CZ" sz="2200" i="1" dirty="0" smtClean="0"/>
          </a:p>
        </p:txBody>
      </p:sp>
    </p:spTree>
    <p:extLst>
      <p:ext uri="{BB962C8B-B14F-4D97-AF65-F5344CB8AC3E}">
        <p14:creationId xmlns:p14="http://schemas.microsoft.com/office/powerpoint/2010/main" xmlns="" val="3570738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2"/>
          <p:cNvSpPr txBox="1">
            <a:spLocks/>
          </p:cNvSpPr>
          <p:nvPr/>
        </p:nvSpPr>
        <p:spPr>
          <a:xfrm>
            <a:off x="452437" y="1700808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http://commons.wikimedia.org/wiki/</a:t>
            </a:r>
          </a:p>
          <a:p>
            <a:pPr marL="45720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Zdroje použitých obrázků citovány přímo v textu</a:t>
            </a:r>
          </a:p>
          <a:p>
            <a:pPr marL="45720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Informace jsem čerpala ze vzdělávacích seminářů pořádaných Památníkem Terezín a Židovským muzeem v Praze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Materiál </a:t>
            </a:r>
            <a:r>
              <a:rPr lang="cs-CZ" sz="3200" smtClean="0"/>
              <a:t>stažen </a:t>
            </a:r>
            <a:r>
              <a:rPr lang="cs-CZ" sz="3200" smtClean="0"/>
              <a:t>30.12. </a:t>
            </a:r>
            <a:r>
              <a:rPr lang="cs-CZ" sz="3200" dirty="0" smtClean="0"/>
              <a:t>2012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539552" y="692696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02255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418</TotalTime>
  <Words>633</Words>
  <Application>Microsoft Office PowerPoint</Application>
  <PresentationFormat>Předvádění na obrazovce (4:3)</PresentationFormat>
  <Paragraphs>93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David</dc:creator>
  <cp:lastModifiedBy>Lenka</cp:lastModifiedBy>
  <cp:revision>31</cp:revision>
  <dcterms:created xsi:type="dcterms:W3CDTF">2012-11-28T21:53:21Z</dcterms:created>
  <dcterms:modified xsi:type="dcterms:W3CDTF">2013-01-06T10:40:16Z</dcterms:modified>
</cp:coreProperties>
</file>