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86" r:id="rId8"/>
    <p:sldId id="278" r:id="rId9"/>
    <p:sldId id="287" r:id="rId10"/>
    <p:sldId id="279" r:id="rId11"/>
    <p:sldId id="288" r:id="rId12"/>
    <p:sldId id="280" r:id="rId13"/>
    <p:sldId id="281" r:id="rId14"/>
    <p:sldId id="282" r:id="rId15"/>
    <p:sldId id="284" r:id="rId16"/>
    <p:sldId id="285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86"/>
            <p14:sldId id="278"/>
            <p14:sldId id="287"/>
            <p14:sldId id="279"/>
            <p14:sldId id="288"/>
            <p14:sldId id="280"/>
            <p14:sldId id="281"/>
            <p14:sldId id="282"/>
            <p14:sldId id="284"/>
            <p14:sldId id="285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num=10&amp;hl=cs&amp;site=imghp&amp;tbm=isch&amp;source=hp&amp;biw=1280&amp;bih=641&amp;q=st%C3%A1%C5%99%C3%AD&amp;oq=st%C3%A1%C5%99%C3%AD&amp;gs_l=img.1.0.0l4j0i24l6.3490.8626.0.11461.11.6.3.2.1.0.79.458.6.6.0...0.0...1ac.1.2PJOQKSGQA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Postnatální období</a:t>
            </a:r>
            <a:br>
              <a:rPr lang="cs-CZ" dirty="0" smtClean="0"/>
            </a:br>
            <a:r>
              <a:rPr lang="cs-CZ" dirty="0" smtClean="0"/>
              <a:t>adolescence, plná dospělost, zralost, střední věk, stáří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Postnatální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období adolescence, plné dospělosti, zralosti,              	   středního věku a stáří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gerontologie, regresivní změny</a:t>
            </a:r>
            <a:r>
              <a:rPr lang="cs-CZ" dirty="0" smtClean="0"/>
              <a:t>, zralá osobnost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Období dorostového věku - Adolescence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dosažením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patnáctého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roku a končí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osmnácti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letech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řechodný úsek v životě člověka mezi dětstvím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dospělosti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26371"/>
            <a:ext cx="25146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110" y="5060421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957" y="2132857"/>
            <a:ext cx="318135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27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Období dorostového věku - adolescence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731696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období </a:t>
            </a:r>
            <a:r>
              <a:rPr lang="cs-CZ" dirty="0">
                <a:latin typeface="Arial" pitchFamily="34" charset="0"/>
                <a:cs typeface="Arial" pitchFamily="34" charset="0"/>
              </a:rPr>
              <a:t>konečného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dotváření samostatné, zralé osobnosti→ </a:t>
            </a:r>
            <a:r>
              <a:rPr lang="cs-CZ" dirty="0">
                <a:latin typeface="Arial" pitchFamily="34" charset="0"/>
                <a:cs typeface="Arial" pitchFamily="34" charset="0"/>
              </a:rPr>
              <a:t>období kritické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rizikové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citové vztahy mezi oběma pohlavími, problémy sociální adaptace </a:t>
            </a:r>
            <a:r>
              <a:rPr lang="cs-CZ" dirty="0">
                <a:latin typeface="Arial" pitchFamily="34" charset="0"/>
                <a:cs typeface="Arial" pitchFamily="34" charset="0"/>
              </a:rPr>
              <a:t>→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urychlování biologické zralosti X sociální nezralosti → poruchy chování – drogy, alkoholismus, sebevražednost, závislost na hracích automatech, promiskuita, prostituce…..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67299"/>
            <a:ext cx="248602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151" y="5114925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978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Období dorostového věku - adolescence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ůst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dívky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končí s růstem kolem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šestnáctého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  roku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 po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patnáctém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roce ročně o víc 			     než 2 cm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   růst ukončen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osmnáctém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	     roce -  	(individuální)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96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plné dospělosti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osmnáctým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rokem a trvá do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třiceti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27622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053" y="342900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061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plné dospělosti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na začátku tohoto období je definitivně dokončen růst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dokončuje se prořezávání stoliček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jedinec přibývá na hmotnosti – nárůst výkonnosti, mohutní kosterní svalstvo, zvětšuje se vrstva podkožního tuku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 biologického hlediska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optimální </a:t>
            </a:r>
            <a:r>
              <a:rPr lang="cs-CZ" dirty="0">
                <a:latin typeface="Arial" pitchFamily="34" charset="0"/>
                <a:cs typeface="Arial" pitchFamily="34" charset="0"/>
              </a:rPr>
              <a:t>doba pro založení rodiny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97152"/>
            <a:ext cx="266429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23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zralosti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období 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třicátým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rokem a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čtyřicátým pátým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4984"/>
            <a:ext cx="152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269" y="3789040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041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zralosti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člověk dosahuje vrcholu tělesného rozvoje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regresivní změny jsou pomalé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" pitchFamily="34" charset="0"/>
                <a:cs typeface="Arial" pitchFamily="34" charset="0"/>
              </a:rPr>
              <a:t>začínají šedivět vlasy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" pitchFamily="34" charset="0"/>
                <a:cs typeface="Arial" pitchFamily="34" charset="0"/>
              </a:rPr>
              <a:t>ochabuje svalstvo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" pitchFamily="34" charset="0"/>
                <a:cs typeface="Arial" pitchFamily="34" charset="0"/>
              </a:rPr>
              <a:t>zvětšuje se sklon k ukládání tuků do podkoží → přibývání na hmotnosti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" pitchFamily="34" charset="0"/>
                <a:cs typeface="Arial" pitchFamily="34" charset="0"/>
              </a:rPr>
              <a:t>čočka začíná ztrácet svoji pružnost → stařecká dalekozrakost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 oblasti psychické – období získávání dalších životních zkušeností a psychického zrání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46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středního 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čtyřicátým pátým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šedesátým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4944"/>
            <a:ext cx="31623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607" y="3116874"/>
            <a:ext cx="1857375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17811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20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středního 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 první polovině tohoto období nastupuje u žen přechod ( klimakterium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 mužů změny spojené s klimakteriem nastávají později, jsou méně nápadné, tvorba spermií však u nich přetrvává prakticky do konce života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23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šedesátým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sedmdesátým pátým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OBDOBÍ VYSOKÉHO STÁŘÍ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nad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sedmdesátým pátým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OBDOBÍ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KMETSKÉ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nad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devadesátým rokem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84784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000" y="4177520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74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roblematiku stáří studuje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gerontologie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967" y="4646068"/>
            <a:ext cx="262890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26" y="465313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754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7955"/>
            <a:ext cx="324802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396" y="4738861"/>
            <a:ext cx="28956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48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zmenšuje se výška těla – snižování meziobratlových plotének a ohýbání páteře v hrudní části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dvápňování kostí – zejména ženy – křehkost a lomivost kostí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bývá svalová síla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horšuje se a zpomaluju chůze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76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degeneruje chrupavka → pohyb v kloubech bolestivý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tráta pružnosti čočky → stařecká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dalekozrakost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alší vadou čočky → šedý zákal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nedoslýchavost→ sluchový orgán zpočátku ztrácí 			    	 schopnost registrovat vysoké 				 tóny, později i nižší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edivění vlasů a jejich vypadávání – lysina  u 60% mužů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enám se v souvislosti se snižováním estrogenních hormonů mohou objevovat vousy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azivost a vypadávání zubů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chabuje kůže a skládá se ve vrásky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lesá tělesná hmotnost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évy ztrácejí pružnost → arterioskleróza a vysoký krevní tlak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51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900" dirty="0"/>
              <a:t>http://www.google.cz/search?hl=cs&amp;gs_rn=1&amp;gs_ri=hp&amp;cp=5&amp;gs_id=i&amp;xhr=t&amp;q=adolescence&amp;rlz=1R2AURU_csCZ501&amp;bav=on.2,or.r_gc.r_pw.r_qf.&amp;</a:t>
            </a:r>
            <a:r>
              <a:rPr lang="cs-CZ" sz="900" dirty="0" smtClean="0"/>
              <a:t>bvm=bv.1355534169,d.Yms&amp;bpcl=40096503&amp;biw=1280&amp;bih=641&amp;wrapid=tljp135746816301108&amp;um=1&amp;ie=UTF-8&amp;tbm=isch&amp;source=og&amp;sa=N&amp;tab=wi&amp;ei=w1PpUIfPA8nQsgaPzoHQBw</a:t>
            </a:r>
          </a:p>
          <a:p>
            <a:r>
              <a:rPr lang="cs-CZ" sz="900" dirty="0"/>
              <a:t>http://www.google.cz/search?hl=cs&amp;gs_rn=1&amp;gs_ri=hp&amp;cp=5&amp;gs_id=i&amp;xhr=t&amp;q=adolescence&amp;rlz=1R2AURU_csCZ501&amp;bav=on.2,or.r_gc.r_pw.r_qf.&amp;</a:t>
            </a:r>
            <a:r>
              <a:rPr lang="cs-CZ" sz="900" dirty="0" smtClean="0"/>
              <a:t>bvm=bv.1355534169,d.Yms&amp;bpcl=40096503&amp;biw=1280&amp;bih=641&amp;wrapid=tljp135746816301108&amp;um=1&amp;ie=UTF-8&amp;tbm=isch&amp;source=og&amp;sa=N&amp;tab=wi&amp;ei=w1PpUIfPA8nQsgaPzoHQBw</a:t>
            </a:r>
          </a:p>
          <a:p>
            <a:r>
              <a:rPr lang="cs-CZ" sz="900" dirty="0"/>
              <a:t>http://www.google.cz/search?hl=cs&amp;gs_rn=1&amp;gs_ri=hp&amp;cp=5&amp;gs_id=i&amp;xhr=t&amp;q=adolescence&amp;rlz=1R2AURU_csCZ501&amp;bav=on.2,or.r_gc.r_pw.r_qf.&amp;</a:t>
            </a:r>
            <a:r>
              <a:rPr lang="cs-CZ" sz="900" dirty="0" smtClean="0"/>
              <a:t>bvm=bv.1355534169,d.Yms&amp;bpcl=40096503&amp;biw=1280&amp;bih=641&amp;wrapid=tljp135746816301108&amp;um=1&amp;ie=UTF-8&amp;tbm=isch&amp;source=og&amp;sa=N&amp;tab=wi&amp;ei=w1PpUIfPA8nQsgaPzoHQBw</a:t>
            </a:r>
          </a:p>
          <a:p>
            <a:r>
              <a:rPr lang="cs-CZ" sz="900" dirty="0"/>
              <a:t>http://www.google.cz/search?hl=cs&amp;gs_rn=1&amp;gs_ri=hp&amp;cp=5&amp;gs_id=i&amp;xhr=t&amp;q=adolescence&amp;rlz=1R2AURU_csCZ501&amp;bav=on.2,or.r_gc.r_pw.r_qf.&amp;</a:t>
            </a:r>
            <a:r>
              <a:rPr lang="cs-CZ" sz="900" dirty="0" smtClean="0"/>
              <a:t>bvm=bv.1355534169,d.Yms&amp;bpcl=40096503&amp;biw=1280&amp;bih=641&amp;wrapid=tljp135746816301108&amp;um=1&amp;ie=UTF-8&amp;tbm=isch&amp;source=og&amp;sa=N&amp;tab=wi&amp;ei=w1PpUIfPA8nQsgaPzoHQBw</a:t>
            </a:r>
          </a:p>
          <a:p>
            <a:r>
              <a:rPr lang="cs-CZ" sz="900" dirty="0"/>
              <a:t>http://www.google.cz/search?hl=cs&amp;gs_rn=1&amp;gs_ri=hp&amp;cp=5&amp;gs_id=i&amp;xhr=t&amp;q=adolescence&amp;rlz=1R2AURU_csCZ501&amp;bav=on.2,or.r_gc.r_pw.r_qf.&amp;</a:t>
            </a:r>
            <a:r>
              <a:rPr lang="cs-CZ" sz="900" dirty="0" smtClean="0"/>
              <a:t>bvm=bv.1355534169,d.Yms&amp;bpcl=40096503&amp;biw=1280&amp;bih=641&amp;wrapid=tljp135746816301108&amp;um=1&amp;ie=UTF-8&amp;tbm=isch&amp;source=og&amp;sa=N&amp;tab=wi&amp;ei=w1PpUIfPA8nQsgaPzoHQBw</a:t>
            </a:r>
          </a:p>
          <a:p>
            <a:r>
              <a:rPr lang="cs-CZ" sz="900" dirty="0"/>
              <a:t>http://www.google.cz/search?hl=cs&amp;gs_rn=1&amp;gs_ri=serp&amp;pq=adolescence+jako+etapa+lidsk%C3%A9ho+%C5%BEivota+trv%C3%A1+zhruba&amp;cp=5&amp;gs_id=21&amp;xhr=t&amp;q=dosp%C4%9Blost&amp;rlz=1R2AURU_csCZ501&amp;bav=on.2,or.r_gc.r_pw.r_qf.&amp;</a:t>
            </a:r>
            <a:r>
              <a:rPr lang="cs-CZ" sz="900" dirty="0" smtClean="0"/>
              <a:t>bpcl=40096503&amp;biw=1280&amp;bih=641&amp;wrapid=tljp1357468884323244&amp;um=1&amp;ie=UTF-8&amp;tbm=isch&amp;source=og&amp;sa=N&amp;tab=wi&amp;ei=mlbpUK7PKYTKtAay9oGoBw</a:t>
            </a:r>
          </a:p>
          <a:p>
            <a:r>
              <a:rPr lang="cs-CZ" sz="900" dirty="0"/>
              <a:t>http://www.google.cz/search?hl=cs&amp;gs_rn=1&amp;gs_ri=serp&amp;pq=adolescence+jako+etapa+lidsk%C3%A9ho+%C5%BEivota+trv%C3%A1+zhruba&amp;cp=5&amp;gs_id=21&amp;xhr=t&amp;q=dosp%C4%9Blost&amp;rlz=1R2AURU_csCZ501&amp;bav=on.2,or.r_gc.r_pw.r_qf.&amp;</a:t>
            </a:r>
            <a:r>
              <a:rPr lang="cs-CZ" sz="900" dirty="0" smtClean="0"/>
              <a:t>bpcl=40096503&amp;biw=1280&amp;bih=641&amp;wrapid=tljp1357468884323244&amp;um=1&amp;ie=UTF-8&amp;tbm=isch&amp;source=og&amp;sa=N&amp;tab=wi&amp;ei=mlbpUK7PKYTKtAay9oGoBw</a:t>
            </a:r>
          </a:p>
          <a:p>
            <a:r>
              <a:rPr lang="cs-CZ" sz="900" dirty="0"/>
              <a:t>http://www.google.cz/search?hl=cs&amp;gs_rn=1&amp;gs_ri=serp&amp;pq=adolescence+jako+etapa+lidsk%C3%A9ho+%C5%BEivota+trv%C3%A1+zhruba&amp;cp=5&amp;gs_id=21&amp;xhr=t&amp;q=dosp%C4%9Blost&amp;rlz=1R2AURU_csCZ501&amp;bav=on.2,or.r_gc.r_pw.r_qf.&amp;</a:t>
            </a:r>
            <a:r>
              <a:rPr lang="cs-CZ" sz="900" dirty="0" smtClean="0"/>
              <a:t>bpcl=40096503&amp;biw=1280&amp;bih=641&amp;wrapid=tljp1357468884323244&amp;um=1&amp;ie=UTF-8&amp;tbm=isch&amp;source=og&amp;sa=N&amp;tab=wi&amp;ei=mlbpUK7PKYTKtAay9oGoBw</a:t>
            </a:r>
          </a:p>
          <a:p>
            <a:r>
              <a:rPr lang="cs-CZ" sz="900" dirty="0"/>
              <a:t>http://www.google.cz/search?hl=cs&amp;gs_rn=1&amp;gs_ri=serp&amp;pq=adolescence+jako+etapa+lidsk%C3%A9ho+%C5%BEivota+trv%C3%A1+zhruba&amp;cp=5&amp;gs_id=21&amp;xhr=t&amp;q=dosp%C4%9Blost&amp;rlz=1R2AURU_csCZ501&amp;bav=on.2,or.r_gc.r_pw.r_qf.&amp;</a:t>
            </a:r>
            <a:r>
              <a:rPr lang="cs-CZ" sz="900" dirty="0" smtClean="0"/>
              <a:t>bpcl=40096503&amp;biw=1280&amp;bih=641&amp;wrapid=tljp1357468884323244&amp;um=1&amp;ie=UTF-8&amp;tbm=isch&amp;source=og&amp;sa=N&amp;tab=wi&amp;ei=mlbpUK7PKYTKtAay9oGoBw</a:t>
            </a:r>
          </a:p>
          <a:p>
            <a:r>
              <a:rPr lang="cs-CZ" sz="900" dirty="0"/>
              <a:t>http://www.google.cz/search?hl=cs&amp;gs_rn=1&amp;gs_ri=serp&amp;pq=adolescence+jako+etapa+lidsk%C3%A9ho+%C5%BEivota+trv%C3%A1+zhruba&amp;cp=5&amp;gs_id=21&amp;xhr=t&amp;q=dosp%C4%9Blost&amp;rlz=1R2AURU_csCZ501&amp;bav=on.2,or.r_gc.r_pw.r_qf.&amp;</a:t>
            </a:r>
            <a:r>
              <a:rPr lang="cs-CZ" sz="900" dirty="0" smtClean="0"/>
              <a:t>bpcl=40096503&amp;biw=1280&amp;bih=641&amp;wrapid=tljp1357468884323244&amp;um=1&amp;ie=UTF-8&amp;tbm=isch&amp;source=og&amp;sa=N&amp;tab=wi&amp;ei=mlbpUK7PKYTKtAay9oGoBw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=dosp%C4%9Blost&amp;cp=8&amp;gs_id=3&amp;xhr=</a:t>
            </a:r>
            <a:r>
              <a:rPr lang="cs-CZ" sz="900" dirty="0" err="1"/>
              <a:t>t&amp;q</a:t>
            </a:r>
            <a:r>
              <a:rPr lang="cs-CZ" sz="900" dirty="0"/>
              <a:t>=dosp%C4%9Blost&amp;rlz=1R2AURU_csCZ501&amp;bav=on.2,or.r_gc.r_pw.r_qf.&amp;bpcl=40096503&amp;biw=1280&amp;bih=641&amp;wrapid=tljp135746954974720&amp;um=1&amp;ie=UTF-8&amp;tbm=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=MlnpUP63BM3IswbR9IBA#um=1&amp;hl=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d&amp;rlz</a:t>
            </a:r>
            <a:r>
              <a:rPr lang="cs-CZ" sz="900" dirty="0"/>
              <a:t>=1R2AURU_csCZ501&amp;tbm=</a:t>
            </a:r>
            <a:r>
              <a:rPr lang="cs-CZ" sz="900" dirty="0" err="1"/>
              <a:t>isch&amp;sa</a:t>
            </a:r>
            <a:r>
              <a:rPr lang="cs-CZ" sz="900" dirty="0"/>
              <a:t>=1&amp;q=obdob%C3%AD+zralosti&amp;oq=obdob%C3%AD+zralosti&amp;gs_l=img.12...5328.11458.0.13541.23.23.0.0.0.0.107.1641.22j1.23.0...0.0...1c.1.sIpR26OoK08&amp;bav=on.2,or.r_gc.r_pw.r_qf.&amp;</a:t>
            </a:r>
            <a:r>
              <a:rPr lang="cs-CZ" sz="900" dirty="0" smtClean="0"/>
              <a:t>bvm=bv.1355534169,d.Yms&amp;fp=ea8f14f6b42f77ae&amp;bpcl=40096503&amp;biw=1280&amp;bih=641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=dosp%C4%9Blost&amp;cp=8&amp;gs_id=3&amp;xhr=</a:t>
            </a:r>
            <a:r>
              <a:rPr lang="cs-CZ" sz="900" dirty="0" err="1"/>
              <a:t>t&amp;q</a:t>
            </a:r>
            <a:r>
              <a:rPr lang="cs-CZ" sz="900" dirty="0"/>
              <a:t>=dosp%C4%9Blost&amp;rlz=1R2AURU_csCZ501&amp;bav=on.2,or.r_gc.r_pw.r_qf.&amp;bpcl=40096503&amp;biw=1280&amp;bih=641&amp;wrapid=tljp135746954974720&amp;um=1&amp;ie=UTF-8&amp;tbm=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=MlnpUP63BM3IswbR9IBA#um=1&amp;hl=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d&amp;rlz</a:t>
            </a:r>
            <a:r>
              <a:rPr lang="cs-CZ" sz="900" dirty="0"/>
              <a:t>=1R2AURU_csCZ501&amp;tbm=</a:t>
            </a:r>
            <a:r>
              <a:rPr lang="cs-CZ" sz="900" dirty="0" err="1"/>
              <a:t>isch&amp;sa</a:t>
            </a:r>
            <a:r>
              <a:rPr lang="cs-CZ" sz="900" dirty="0"/>
              <a:t>=1&amp;q=obdob%C3%AD+zralosti&amp;oq=obdob%C3%AD+zralosti&amp;gs_l=img.12...5328.11458.0.13541.23.23.0.0.0.0.107.1641.22j1.23.0...0.0...1c.1.sIpR26OoK08&amp;bav=on.2,or.r_gc.r_pw.r_qf.&amp;</a:t>
            </a:r>
            <a:r>
              <a:rPr lang="cs-CZ" sz="900" dirty="0" smtClean="0"/>
              <a:t>bvm=bv.1355534169,d.Yms&amp;fp=ea8f14f6b42f77ae&amp;bpcl=40096503&amp;biw=1280&amp;bih=641</a:t>
            </a:r>
          </a:p>
          <a:p>
            <a:r>
              <a:rPr lang="cs-CZ" sz="900" dirty="0"/>
              <a:t>http://www.google.cz/search?hl=cs&amp;rlz=1R2AURU_csCZ501&amp;q=obdob%C3%AD+st%C5%99edn%C3%ADho+v%C4%9Bku&amp;bav=on.2,or.r_gc.r_pw.r_qf.&amp;</a:t>
            </a:r>
            <a:r>
              <a:rPr lang="cs-CZ" sz="900" dirty="0" smtClean="0"/>
              <a:t>bpcl=40096503&amp;biw=1280&amp;bih=641&amp;wrapid=tlif135746991663610&amp;um=1&amp;ie=UTF-8&amp;tbm=isch&amp;source=og&amp;sa=N&amp;tab=wi&amp;ei=p1rpUJGMGI_FtAaStYGoAg</a:t>
            </a:r>
          </a:p>
          <a:p>
            <a:r>
              <a:rPr lang="cs-CZ" sz="900" dirty="0"/>
              <a:t>http://www.google.cz/search?hl=cs&amp;rlz=1R2AURU_csCZ501&amp;q=obdob%C3%AD+st%C5%99edn%C3%ADho+v%C4%9Bku&amp;bav=on.2,or.r_gc.r_pw.r_qf.&amp;</a:t>
            </a:r>
            <a:r>
              <a:rPr lang="cs-CZ" sz="900" dirty="0" smtClean="0"/>
              <a:t>bpcl=40096503&amp;biw=1280&amp;bih=641&amp;wrapid=tlif135746991663610&amp;um=1&amp;ie=UTF-8&amp;tbm=isch&amp;source=og&amp;sa=N&amp;tab=wi&amp;ei=p1rpUJGMGI_FtAaStYGoAg</a:t>
            </a:r>
          </a:p>
          <a:p>
            <a:r>
              <a:rPr lang="cs-CZ" sz="900" dirty="0"/>
              <a:t>http://www.google.cz/search?hl=cs&amp;rlz=1R2AURU_csCZ501&amp;q=obdob%C3%AD+st%C5%99edn%C3%ADho+v%C4%9Bku&amp;bav=on.2,or.r_gc.r_pw.r_qf.&amp;</a:t>
            </a:r>
            <a:r>
              <a:rPr lang="cs-CZ" sz="900" dirty="0" smtClean="0"/>
              <a:t>bpcl=40096503&amp;biw=1280&amp;bih=641&amp;wrapid=tlif135746991663610&amp;um=1&amp;ie=UTF-8&amp;tbm=isch&amp;source=og&amp;sa=N&amp;tab=wi&amp;ei=p1rpUJGMGI_FtAaStYGoAg</a:t>
            </a:r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=1280&amp;bih=641&amp;q=st%C3%A1%C5%99%C3%AD&amp;oq=st%C3%A1%C5%99%C3%AD&amp;gs_l=img.1.0.0l4j0i24l6.3490.8626.0.11461.11.6.3.2.1.0.79.458.6.6.0...0.0...</a:t>
            </a:r>
            <a:r>
              <a:rPr lang="cs-CZ" sz="900" dirty="0" smtClean="0">
                <a:hlinkClick r:id="rId2"/>
              </a:rPr>
              <a:t>1ac.1.2PJOQKSGQAA</a:t>
            </a:r>
            <a:endParaRPr lang="cs-CZ" sz="900" dirty="0" smtClean="0"/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=1280&amp;bih=641&amp;q=st%C3%A1%C5%99%C3%AD&amp;oq=st%C3%A1%C5%99%C3%AD&amp;gs_l=img.1.0.0l4j0i24l6.3490.8626.0.11461.11.6.3.2.1.0.79.458.6.6.0...0.0...1ac.1.2PJOQKSGQAA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54355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1028</TotalTime>
  <Words>555</Words>
  <Application>Microsoft Office PowerPoint</Application>
  <PresentationFormat>Předvádění na obrazovce (4:3)</PresentationFormat>
  <Paragraphs>134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Postnatální období adolescence, plná dospělost, zralost, střední věk, stáří</vt:lpstr>
      <vt:lpstr>Postnatální období</vt:lpstr>
      <vt:lpstr>Období dorostového věku - Adolescence</vt:lpstr>
      <vt:lpstr>Období dorostového věku - adolescence</vt:lpstr>
      <vt:lpstr>Období dorostového věku - adolescence</vt:lpstr>
      <vt:lpstr>Období plné dospělosti</vt:lpstr>
      <vt:lpstr>Období plné dospělosti</vt:lpstr>
      <vt:lpstr>Období zralosti</vt:lpstr>
      <vt:lpstr>Období zralosti</vt:lpstr>
      <vt:lpstr>Období středního věku</vt:lpstr>
      <vt:lpstr>Období středního věku</vt:lpstr>
      <vt:lpstr>Období stáří</vt:lpstr>
      <vt:lpstr>Období stáří</vt:lpstr>
      <vt:lpstr>Období stáří</vt:lpstr>
      <vt:lpstr>Období stáří</vt:lpstr>
      <vt:lpstr>Období stáří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121</cp:revision>
  <dcterms:created xsi:type="dcterms:W3CDTF">2012-10-08T12:35:50Z</dcterms:created>
  <dcterms:modified xsi:type="dcterms:W3CDTF">2013-01-06T11:22:42Z</dcterms:modified>
</cp:coreProperties>
</file>