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2" r:id="rId5"/>
    <p:sldId id="264" r:id="rId6"/>
    <p:sldId id="265" r:id="rId7"/>
    <p:sldId id="259" r:id="rId8"/>
    <p:sldId id="261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D79499C-FB7B-4EDB-B5A5-8D22A1F39609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ACCA004-B501-4823-B504-7630309DD9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82242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E776002-F2E5-4CD3-84B4-A33176863AE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AEAACD-28E4-4018-B4EF-A7716D91FF43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06B43E-3BDE-46F1-A93E-BD453208B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07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6ABCB-DE2A-4995-8416-6844521681C0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70695F-72A5-4D35-AE2C-42E24617EA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755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707AC-3D39-43D3-A923-F8A690F4FF6E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47B10-8E1B-411C-AD9D-314180072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040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6F18-0933-4FFC-B03A-9E0850EBF901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3F3DFD-4C64-47EA-AC46-32A670391F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138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3BDF7-006E-4B7A-86C5-61568FA8D879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44F93F-BB03-4C73-A572-C111F8F281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434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3C7BB-07C5-46B2-9CD7-CD9359992880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C2BEC-EB47-471E-86D9-44F05B91BE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830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7C5769-F4B9-47E9-A115-FCA32F32B6F1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CE629-FDC7-4DC6-B342-52811039F3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673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8FBC6-4805-4BC1-8A3A-DCC325D90EDA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C288D5-6BC2-465E-A836-3A76C9B50D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899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1DDD5-D7F3-41D9-B68A-8B8071F0FD69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5C38A-AD3B-4C4B-9DDF-4B720444DB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464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CDD8D-C6F7-4004-8B8C-ADE7D819A799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31870-FA5B-45E9-B374-99D2178998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08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B613E-3B36-4F29-AF7A-5098C689ED1B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0DCEF-2BCD-4B3B-A8D4-5F401CB86F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697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E72428-CEA2-4DC0-A2D4-4AE1DA5EF0EC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F7D8BE4-6DF0-4DD7-8BEF-132FF23FC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Gingembre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cs.wikipedia.org/wiki/Soubor:Hydra_oligacti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Aglais_urticae_-_Puppe_Tag_3_-_2_(HS)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upload.wikimedia.org/wikipedia/commons/7/70/IMG_0368_caterpillar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22313" y="3068960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VY_52_INOVACE-22_Životní projevy- kontrolní otázky</a:t>
            </a:r>
          </a:p>
        </p:txBody>
      </p:sp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683568" y="1628800"/>
            <a:ext cx="8280400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endParaRPr lang="cs-CZ" sz="2400" dirty="0"/>
          </a:p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928" y="530120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5"/>
          <p:cNvSpPr>
            <a:spLocks noChangeArrowheads="1"/>
          </p:cNvSpPr>
          <p:nvPr/>
        </p:nvSpPr>
        <p:spPr bwMode="auto">
          <a:xfrm>
            <a:off x="4572000" y="2420938"/>
            <a:ext cx="4572000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Bakterie</a:t>
            </a:r>
          </a:p>
          <a:p>
            <a:pPr>
              <a:defRPr/>
            </a:pPr>
            <a:endParaRPr lang="cs-CZ" sz="36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  <a:p>
            <a:pPr>
              <a:defRPr/>
            </a:pPr>
            <a:r>
              <a:rPr lang="cs-CZ" sz="36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Žížaly</a:t>
            </a:r>
          </a:p>
          <a:p>
            <a:pPr>
              <a:defRPr/>
            </a:pPr>
            <a:endParaRPr lang="cs-CZ" sz="36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  <a:p>
            <a:pPr>
              <a:defRPr/>
            </a:pPr>
            <a:r>
              <a:rPr lang="cs-CZ" sz="36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Rostliny</a:t>
            </a:r>
          </a:p>
          <a:p>
            <a:pPr>
              <a:defRPr/>
            </a:pPr>
            <a:endParaRPr lang="cs-CZ" sz="36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  <a:p>
            <a:pPr>
              <a:defRPr/>
            </a:pPr>
            <a:r>
              <a:rPr lang="cs-CZ" sz="3600" dirty="0">
                <a:solidFill>
                  <a:schemeClr val="accent5">
                    <a:lumMod val="75000"/>
                  </a:schemeClr>
                </a:solidFill>
                <a:latin typeface="Calibri" pitchFamily="34" charset="0"/>
              </a:rPr>
              <a:t>kvasinky</a:t>
            </a:r>
          </a:p>
        </p:txBody>
      </p:sp>
      <p:sp>
        <p:nvSpPr>
          <p:cNvPr id="3075" name="Obdélník 6"/>
          <p:cNvSpPr>
            <a:spLocks noChangeArrowheads="1"/>
          </p:cNvSpPr>
          <p:nvPr/>
        </p:nvSpPr>
        <p:spPr bwMode="auto">
          <a:xfrm>
            <a:off x="0" y="2133600"/>
            <a:ext cx="4356100" cy="3538538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Oboupohlavně</a:t>
            </a:r>
          </a:p>
          <a:p>
            <a:pPr>
              <a:defRPr/>
            </a:pPr>
            <a:endParaRPr lang="cs-CZ" sz="3200" dirty="0">
              <a:solidFill>
                <a:schemeClr val="accent2">
                  <a:lumMod val="75000"/>
                </a:schemeClr>
              </a:solidFill>
              <a:latin typeface="Calibri" pitchFamily="34" charset="0"/>
            </a:endParaRPr>
          </a:p>
          <a:p>
            <a:pPr>
              <a:defRPr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Pohlavně i nepohlavně</a:t>
            </a:r>
          </a:p>
          <a:p>
            <a:pPr>
              <a:defRPr/>
            </a:pPr>
            <a:endParaRPr lang="cs-CZ" sz="3200" dirty="0">
              <a:solidFill>
                <a:schemeClr val="accent2">
                  <a:lumMod val="75000"/>
                </a:schemeClr>
              </a:solidFill>
              <a:latin typeface="Calibri" pitchFamily="34" charset="0"/>
            </a:endParaRPr>
          </a:p>
          <a:p>
            <a:pPr>
              <a:defRPr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Pučením</a:t>
            </a:r>
          </a:p>
          <a:p>
            <a:pPr>
              <a:defRPr/>
            </a:pPr>
            <a:endParaRPr lang="cs-CZ" sz="3200" dirty="0">
              <a:solidFill>
                <a:schemeClr val="accent2">
                  <a:lumMod val="75000"/>
                </a:schemeClr>
              </a:solidFill>
              <a:latin typeface="Calibri" pitchFamily="34" charset="0"/>
            </a:endParaRPr>
          </a:p>
          <a:p>
            <a:pPr>
              <a:defRPr/>
            </a:pPr>
            <a:r>
              <a:rPr lang="cs-CZ" sz="3200" dirty="0">
                <a:solidFill>
                  <a:schemeClr val="accent2">
                    <a:lumMod val="75000"/>
                  </a:schemeClr>
                </a:solidFill>
                <a:latin typeface="Calibri" pitchFamily="34" charset="0"/>
              </a:rPr>
              <a:t>dělením</a:t>
            </a:r>
          </a:p>
        </p:txBody>
      </p:sp>
      <p:sp>
        <p:nvSpPr>
          <p:cNvPr id="3076" name="TextovéPole 10"/>
          <p:cNvSpPr txBox="1">
            <a:spLocks noChangeArrowheads="1"/>
          </p:cNvSpPr>
          <p:nvPr/>
        </p:nvSpPr>
        <p:spPr bwMode="auto">
          <a:xfrm>
            <a:off x="2484438" y="2133600"/>
            <a:ext cx="5746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>
                <a:latin typeface="Calibri" pitchFamily="34" charset="0"/>
              </a:rPr>
              <a:t>A</a:t>
            </a:r>
          </a:p>
        </p:txBody>
      </p:sp>
      <p:sp>
        <p:nvSpPr>
          <p:cNvPr id="3077" name="TextovéPole 11"/>
          <p:cNvSpPr txBox="1">
            <a:spLocks noChangeArrowheads="1"/>
          </p:cNvSpPr>
          <p:nvPr/>
        </p:nvSpPr>
        <p:spPr bwMode="auto">
          <a:xfrm>
            <a:off x="1547813" y="5229225"/>
            <a:ext cx="6477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>
                <a:latin typeface="Calibri" pitchFamily="34" charset="0"/>
              </a:rPr>
              <a:t>D</a:t>
            </a:r>
          </a:p>
        </p:txBody>
      </p:sp>
      <p:sp>
        <p:nvSpPr>
          <p:cNvPr id="3078" name="TextovéPole 12"/>
          <p:cNvSpPr txBox="1">
            <a:spLocks noChangeArrowheads="1"/>
          </p:cNvSpPr>
          <p:nvPr/>
        </p:nvSpPr>
        <p:spPr bwMode="auto">
          <a:xfrm>
            <a:off x="3563938" y="3573463"/>
            <a:ext cx="504825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>
                <a:latin typeface="Calibri" pitchFamily="34" charset="0"/>
              </a:rPr>
              <a:t>B</a:t>
            </a:r>
          </a:p>
        </p:txBody>
      </p:sp>
      <p:sp>
        <p:nvSpPr>
          <p:cNvPr id="3079" name="TextovéPole 13"/>
          <p:cNvSpPr txBox="1">
            <a:spLocks noChangeArrowheads="1"/>
          </p:cNvSpPr>
          <p:nvPr/>
        </p:nvSpPr>
        <p:spPr bwMode="auto">
          <a:xfrm>
            <a:off x="1547813" y="4221163"/>
            <a:ext cx="10795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>
                <a:latin typeface="Calibri" pitchFamily="34" charset="0"/>
              </a:rPr>
              <a:t>C</a:t>
            </a:r>
          </a:p>
        </p:txBody>
      </p:sp>
      <p:sp>
        <p:nvSpPr>
          <p:cNvPr id="3080" name="TextovéPole 15"/>
          <p:cNvSpPr txBox="1">
            <a:spLocks noChangeArrowheads="1"/>
          </p:cNvSpPr>
          <p:nvPr/>
        </p:nvSpPr>
        <p:spPr bwMode="auto">
          <a:xfrm>
            <a:off x="6372225" y="2276475"/>
            <a:ext cx="1871663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>
                <a:latin typeface="Calibri" pitchFamily="34" charset="0"/>
              </a:rPr>
              <a:t>1</a:t>
            </a:r>
          </a:p>
        </p:txBody>
      </p:sp>
      <p:sp>
        <p:nvSpPr>
          <p:cNvPr id="3081" name="TextovéPole 16"/>
          <p:cNvSpPr txBox="1">
            <a:spLocks noChangeArrowheads="1"/>
          </p:cNvSpPr>
          <p:nvPr/>
        </p:nvSpPr>
        <p:spPr bwMode="auto">
          <a:xfrm>
            <a:off x="6227763" y="3429000"/>
            <a:ext cx="18732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>
                <a:latin typeface="Calibri" pitchFamily="34" charset="0"/>
              </a:rPr>
              <a:t>2</a:t>
            </a:r>
          </a:p>
        </p:txBody>
      </p:sp>
      <p:sp>
        <p:nvSpPr>
          <p:cNvPr id="3082" name="TextovéPole 17"/>
          <p:cNvSpPr txBox="1">
            <a:spLocks noChangeArrowheads="1"/>
          </p:cNvSpPr>
          <p:nvPr/>
        </p:nvSpPr>
        <p:spPr bwMode="auto">
          <a:xfrm>
            <a:off x="6300788" y="4581525"/>
            <a:ext cx="1871662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>
                <a:latin typeface="Calibri" pitchFamily="34" charset="0"/>
              </a:rPr>
              <a:t>3</a:t>
            </a:r>
          </a:p>
        </p:txBody>
      </p:sp>
      <p:sp>
        <p:nvSpPr>
          <p:cNvPr id="3083" name="TextovéPole 18"/>
          <p:cNvSpPr txBox="1">
            <a:spLocks noChangeArrowheads="1"/>
          </p:cNvSpPr>
          <p:nvPr/>
        </p:nvSpPr>
        <p:spPr bwMode="auto">
          <a:xfrm>
            <a:off x="6443663" y="5732463"/>
            <a:ext cx="187325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>
                <a:latin typeface="Calibri" pitchFamily="34" charset="0"/>
              </a:rPr>
              <a:t>4</a:t>
            </a:r>
          </a:p>
        </p:txBody>
      </p:sp>
      <p:sp>
        <p:nvSpPr>
          <p:cNvPr id="3084" name="TextovéPole 19"/>
          <p:cNvSpPr txBox="1">
            <a:spLocks noChangeArrowheads="1"/>
          </p:cNvSpPr>
          <p:nvPr/>
        </p:nvSpPr>
        <p:spPr bwMode="auto">
          <a:xfrm>
            <a:off x="395288" y="404813"/>
            <a:ext cx="8208962" cy="150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 u="sng">
                <a:latin typeface="Calibri" pitchFamily="34" charset="0"/>
              </a:rPr>
              <a:t>Životní projevy – kontrolní otázky</a:t>
            </a:r>
          </a:p>
          <a:p>
            <a:pPr eaLnBrk="1" hangingPunct="1"/>
            <a:endParaRPr lang="cs-CZ" sz="3200" b="1" u="sng">
              <a:latin typeface="Calibri" pitchFamily="34" charset="0"/>
            </a:endParaRPr>
          </a:p>
          <a:p>
            <a:pPr eaLnBrk="1" hangingPunct="1"/>
            <a:r>
              <a:rPr lang="cs-CZ" sz="2800" b="1">
                <a:latin typeface="Calibri" pitchFamily="34" charset="0"/>
              </a:rPr>
              <a:t>1. ROZMNOŽOVÁNÍ - </a:t>
            </a:r>
            <a:r>
              <a:rPr lang="cs-CZ" sz="2000" b="1">
                <a:latin typeface="Calibri" pitchFamily="34" charset="0"/>
              </a:rPr>
              <a:t>PŘIŘAĎ K PÍSMENU SPRÁVNÉ ČÍSLO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323850" y="0"/>
            <a:ext cx="8362950" cy="1125538"/>
          </a:xfrm>
        </p:spPr>
        <p:txBody>
          <a:bodyPr/>
          <a:lstStyle/>
          <a:p>
            <a:pPr eaLnBrk="1" hangingPunct="1"/>
            <a:r>
              <a:rPr lang="cs-CZ" sz="3200" b="1" u="sng" smtClean="0"/>
              <a:t>2. Výživa rostlin: </a:t>
            </a:r>
            <a:r>
              <a:rPr lang="cs-CZ" sz="2800" b="1" smtClean="0"/>
              <a:t>Odpověz na otázky</a:t>
            </a:r>
            <a:r>
              <a:rPr lang="cs-CZ" sz="2800" smtClean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1438"/>
            <a:ext cx="8229600" cy="1582737"/>
          </a:xfrm>
        </p:spPr>
        <p:txBody>
          <a:bodyPr rtlCol="0">
            <a:normAutofit fontScale="92500" lnSpcReduction="10000"/>
          </a:bodyPr>
          <a:lstStyle/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/>
              <a:t>Jak se vyživují houby?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/>
              <a:t>Jak se vyživují rostliny?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/>
              <a:t>Napiš příklad nepohlavního množení rostlin.</a:t>
            </a: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cs-CZ" dirty="0" smtClean="0"/>
          </a:p>
        </p:txBody>
      </p:sp>
      <p:pic>
        <p:nvPicPr>
          <p:cNvPr id="4100" name="Picture 5" descr="http://upload.wikimedia.org/wikipedia/commons/thumb/f/f7/Gingembre.jpg/220px-Gingembr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3130550"/>
            <a:ext cx="3948112" cy="245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1" name="TextovéPole 4"/>
          <p:cNvSpPr txBox="1">
            <a:spLocks noChangeArrowheads="1"/>
          </p:cNvSpPr>
          <p:nvPr/>
        </p:nvSpPr>
        <p:spPr bwMode="auto">
          <a:xfrm>
            <a:off x="539750" y="6381750"/>
            <a:ext cx="15113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827088" y="369888"/>
            <a:ext cx="7993062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800" b="1" u="sng"/>
              <a:t>3. Dýchání organizmů: </a:t>
            </a:r>
            <a:r>
              <a:rPr lang="cs-CZ" sz="2400" b="1"/>
              <a:t>spoj číslo s písmenem</a:t>
            </a:r>
            <a:endParaRPr lang="cs-CZ" sz="2400"/>
          </a:p>
        </p:txBody>
      </p:sp>
      <p:sp>
        <p:nvSpPr>
          <p:cNvPr id="3" name="Obdélník 2"/>
          <p:cNvSpPr/>
          <p:nvPr/>
        </p:nvSpPr>
        <p:spPr>
          <a:xfrm>
            <a:off x="755650" y="1196975"/>
            <a:ext cx="3384550" cy="44005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buFontTx/>
              <a:buAutoNum type="arabicPeriod"/>
              <a:defRPr/>
            </a:pPr>
            <a:r>
              <a:rPr lang="cs-CZ" sz="2800" b="1" dirty="0"/>
              <a:t>Obojživelníci</a:t>
            </a:r>
          </a:p>
          <a:p>
            <a:pPr marL="514350" indent="-514350">
              <a:buFontTx/>
              <a:buAutoNum type="arabicPeriod"/>
              <a:defRPr/>
            </a:pPr>
            <a:endParaRPr lang="cs-CZ" sz="2800" b="1" dirty="0"/>
          </a:p>
          <a:p>
            <a:pPr>
              <a:defRPr/>
            </a:pPr>
            <a:endParaRPr lang="cs-CZ" sz="2800" b="1" dirty="0"/>
          </a:p>
          <a:p>
            <a:pPr>
              <a:defRPr/>
            </a:pPr>
            <a:r>
              <a:rPr lang="cs-CZ" sz="2800" b="1" dirty="0"/>
              <a:t>2. Ryby</a:t>
            </a:r>
          </a:p>
          <a:p>
            <a:pPr>
              <a:defRPr/>
            </a:pPr>
            <a:endParaRPr lang="cs-CZ" sz="2800" b="1" dirty="0"/>
          </a:p>
          <a:p>
            <a:pPr>
              <a:defRPr/>
            </a:pPr>
            <a:endParaRPr lang="cs-CZ" sz="2800" b="1" dirty="0"/>
          </a:p>
          <a:p>
            <a:pPr>
              <a:defRPr/>
            </a:pPr>
            <a:r>
              <a:rPr lang="cs-CZ" sz="2800" b="1" dirty="0"/>
              <a:t>3. Savci</a:t>
            </a:r>
          </a:p>
          <a:p>
            <a:pPr>
              <a:defRPr/>
            </a:pPr>
            <a:endParaRPr lang="cs-CZ" sz="2800" b="1" dirty="0"/>
          </a:p>
          <a:p>
            <a:pPr>
              <a:defRPr/>
            </a:pPr>
            <a:endParaRPr lang="cs-CZ" sz="2800" b="1" dirty="0"/>
          </a:p>
          <a:p>
            <a:pPr>
              <a:defRPr/>
            </a:pPr>
            <a:r>
              <a:rPr lang="cs-CZ" sz="2800" b="1" dirty="0"/>
              <a:t>4. hmyz</a:t>
            </a:r>
          </a:p>
        </p:txBody>
      </p:sp>
      <p:sp>
        <p:nvSpPr>
          <p:cNvPr id="4" name="Obdélník 3"/>
          <p:cNvSpPr/>
          <p:nvPr/>
        </p:nvSpPr>
        <p:spPr>
          <a:xfrm>
            <a:off x="4284663" y="1196975"/>
            <a:ext cx="4391025" cy="48323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971550" lvl="1" indent="-514350">
              <a:buFontTx/>
              <a:buAutoNum type="alphaLcPeriod"/>
              <a:defRPr/>
            </a:pPr>
            <a:r>
              <a:rPr lang="cs-CZ" sz="2800" b="1" dirty="0"/>
              <a:t>Vzdušnicemi</a:t>
            </a:r>
          </a:p>
          <a:p>
            <a:pPr marL="971550" lvl="1" indent="-514350">
              <a:buFontTx/>
              <a:buAutoNum type="alphaLcPeriod"/>
              <a:defRPr/>
            </a:pPr>
            <a:endParaRPr lang="cs-CZ" sz="2800" b="1" dirty="0"/>
          </a:p>
          <a:p>
            <a:pPr marL="971550" lvl="1" indent="-514350">
              <a:buFontTx/>
              <a:buAutoNum type="alphaLcPeriod"/>
              <a:defRPr/>
            </a:pPr>
            <a:endParaRPr lang="cs-CZ" sz="2800" b="1" dirty="0"/>
          </a:p>
          <a:p>
            <a:pPr>
              <a:defRPr/>
            </a:pPr>
            <a:r>
              <a:rPr lang="cs-CZ" sz="2800" b="1" dirty="0"/>
              <a:t>     </a:t>
            </a:r>
            <a:r>
              <a:rPr lang="cs-CZ" sz="2800" b="1" dirty="0" err="1"/>
              <a:t>b</a:t>
            </a:r>
            <a:r>
              <a:rPr lang="cs-CZ" sz="2800" b="1" dirty="0"/>
              <a:t>.  Kůží a plícemi</a:t>
            </a:r>
          </a:p>
          <a:p>
            <a:pPr>
              <a:defRPr/>
            </a:pPr>
            <a:endParaRPr lang="cs-CZ" sz="2800" b="1" dirty="0"/>
          </a:p>
          <a:p>
            <a:pPr>
              <a:defRPr/>
            </a:pPr>
            <a:endParaRPr lang="cs-CZ" sz="2800" b="1" dirty="0"/>
          </a:p>
          <a:p>
            <a:pPr marL="514350" indent="-514350">
              <a:defRPr/>
            </a:pPr>
            <a:r>
              <a:rPr lang="cs-CZ" sz="2800" b="1" dirty="0"/>
              <a:t>     </a:t>
            </a:r>
            <a:r>
              <a:rPr lang="cs-CZ" sz="2800" b="1" dirty="0" err="1"/>
              <a:t>c</a:t>
            </a:r>
            <a:r>
              <a:rPr lang="cs-CZ" sz="2800" b="1" dirty="0"/>
              <a:t>. Žábrami</a:t>
            </a:r>
          </a:p>
          <a:p>
            <a:pPr marL="514350" indent="-514350">
              <a:buFontTx/>
              <a:buAutoNum type="alphaLcPeriod" startAt="3"/>
              <a:defRPr/>
            </a:pPr>
            <a:endParaRPr lang="cs-CZ" sz="2800" b="1" dirty="0"/>
          </a:p>
          <a:p>
            <a:pPr marL="514350" indent="-514350">
              <a:buFontTx/>
              <a:buAutoNum type="alphaLcPeriod" startAt="3"/>
              <a:defRPr/>
            </a:pPr>
            <a:endParaRPr lang="cs-CZ" sz="2800" b="1" dirty="0"/>
          </a:p>
          <a:p>
            <a:pPr>
              <a:buFont typeface="Arial" charset="0"/>
              <a:buNone/>
              <a:defRPr/>
            </a:pPr>
            <a:endParaRPr lang="cs-CZ" sz="2800" b="1" dirty="0"/>
          </a:p>
          <a:p>
            <a:pPr>
              <a:defRPr/>
            </a:pPr>
            <a:r>
              <a:rPr lang="cs-CZ" sz="2800" b="1" dirty="0"/>
              <a:t>      </a:t>
            </a:r>
            <a:r>
              <a:rPr lang="cs-CZ" sz="2800" b="1" dirty="0" err="1"/>
              <a:t>d</a:t>
            </a:r>
            <a:r>
              <a:rPr lang="cs-CZ" sz="2800" b="1" dirty="0"/>
              <a:t>.  plícemi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Obdélník 1"/>
          <p:cNvSpPr>
            <a:spLocks noChangeArrowheads="1"/>
          </p:cNvSpPr>
          <p:nvPr/>
        </p:nvSpPr>
        <p:spPr bwMode="auto">
          <a:xfrm>
            <a:off x="0" y="549275"/>
            <a:ext cx="874871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800" b="1"/>
              <a:t>4.  Vývin- </a:t>
            </a:r>
            <a:r>
              <a:rPr lang="cs-CZ" sz="2800"/>
              <a:t> </a:t>
            </a:r>
            <a:r>
              <a:rPr lang="cs-CZ" sz="2400"/>
              <a:t>přiřaď organizmy do skupin</a:t>
            </a:r>
            <a:endParaRPr lang="cs-CZ" sz="2800"/>
          </a:p>
        </p:txBody>
      </p:sp>
      <p:sp>
        <p:nvSpPr>
          <p:cNvPr id="6147" name="Obdélník 2"/>
          <p:cNvSpPr>
            <a:spLocks noChangeArrowheads="1"/>
          </p:cNvSpPr>
          <p:nvPr/>
        </p:nvSpPr>
        <p:spPr bwMode="auto">
          <a:xfrm>
            <a:off x="323850" y="1484313"/>
            <a:ext cx="3600450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400" b="1"/>
              <a:t>Přímý</a:t>
            </a:r>
          </a:p>
          <a:p>
            <a:endParaRPr lang="cs-CZ" sz="2400" b="1"/>
          </a:p>
          <a:p>
            <a:endParaRPr lang="cs-CZ" sz="2400" b="1"/>
          </a:p>
          <a:p>
            <a:endParaRPr lang="cs-CZ" sz="2400" b="1"/>
          </a:p>
          <a:p>
            <a:r>
              <a:rPr lang="cs-CZ" sz="2400" b="1"/>
              <a:t>Nepřímý  dokonalá</a:t>
            </a:r>
          </a:p>
          <a:p>
            <a:r>
              <a:rPr lang="cs-CZ" sz="2400" b="1"/>
              <a:t> proměna</a:t>
            </a:r>
          </a:p>
          <a:p>
            <a:endParaRPr lang="cs-CZ" sz="2400" b="1"/>
          </a:p>
          <a:p>
            <a:endParaRPr lang="cs-CZ" sz="2400" b="1"/>
          </a:p>
          <a:p>
            <a:endParaRPr lang="cs-CZ" sz="2400" b="1"/>
          </a:p>
          <a:p>
            <a:endParaRPr lang="cs-CZ" sz="2400" b="1"/>
          </a:p>
          <a:p>
            <a:r>
              <a:rPr lang="cs-CZ" sz="2400" b="1"/>
              <a:t>Nepřímý nedokonalá proměna</a:t>
            </a:r>
          </a:p>
        </p:txBody>
      </p:sp>
      <p:sp>
        <p:nvSpPr>
          <p:cNvPr id="6148" name="Obdélník 3"/>
          <p:cNvSpPr>
            <a:spLocks noChangeArrowheads="1"/>
          </p:cNvSpPr>
          <p:nvPr/>
        </p:nvSpPr>
        <p:spPr bwMode="auto">
          <a:xfrm>
            <a:off x="5003800" y="1125538"/>
            <a:ext cx="3240088" cy="5630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7030A0"/>
                </a:solidFill>
              </a:rPr>
              <a:t>Mravenec</a:t>
            </a:r>
          </a:p>
          <a:p>
            <a:endParaRPr lang="cs-CZ" sz="2400" b="1">
              <a:solidFill>
                <a:srgbClr val="7030A0"/>
              </a:solidFill>
            </a:endParaRPr>
          </a:p>
          <a:p>
            <a:r>
              <a:rPr lang="cs-CZ" sz="2400" b="1">
                <a:solidFill>
                  <a:srgbClr val="7030A0"/>
                </a:solidFill>
              </a:rPr>
              <a:t>Pavouk</a:t>
            </a:r>
          </a:p>
          <a:p>
            <a:endParaRPr lang="cs-CZ" sz="2400" b="1">
              <a:solidFill>
                <a:srgbClr val="7030A0"/>
              </a:solidFill>
            </a:endParaRPr>
          </a:p>
          <a:p>
            <a:r>
              <a:rPr lang="cs-CZ" sz="2400" b="1">
                <a:solidFill>
                  <a:srgbClr val="7030A0"/>
                </a:solidFill>
              </a:rPr>
              <a:t>Rak</a:t>
            </a:r>
          </a:p>
          <a:p>
            <a:endParaRPr lang="cs-CZ" sz="2400" b="1">
              <a:solidFill>
                <a:srgbClr val="7030A0"/>
              </a:solidFill>
            </a:endParaRPr>
          </a:p>
          <a:p>
            <a:r>
              <a:rPr lang="cs-CZ" sz="2400" b="1">
                <a:solidFill>
                  <a:srgbClr val="7030A0"/>
                </a:solidFill>
              </a:rPr>
              <a:t>Včela</a:t>
            </a:r>
          </a:p>
          <a:p>
            <a:endParaRPr lang="cs-CZ" sz="2400" b="1">
              <a:solidFill>
                <a:srgbClr val="7030A0"/>
              </a:solidFill>
            </a:endParaRPr>
          </a:p>
          <a:p>
            <a:r>
              <a:rPr lang="cs-CZ" sz="2400" b="1">
                <a:solidFill>
                  <a:srgbClr val="7030A0"/>
                </a:solidFill>
              </a:rPr>
              <a:t>Klíště</a:t>
            </a:r>
          </a:p>
          <a:p>
            <a:endParaRPr lang="cs-CZ" sz="2400" b="1">
              <a:solidFill>
                <a:srgbClr val="7030A0"/>
              </a:solidFill>
            </a:endParaRPr>
          </a:p>
          <a:p>
            <a:r>
              <a:rPr lang="cs-CZ" sz="2400" b="1">
                <a:solidFill>
                  <a:srgbClr val="7030A0"/>
                </a:solidFill>
              </a:rPr>
              <a:t>Motýl</a:t>
            </a:r>
          </a:p>
          <a:p>
            <a:endParaRPr lang="cs-CZ" sz="2400" b="1">
              <a:solidFill>
                <a:srgbClr val="7030A0"/>
              </a:solidFill>
            </a:endParaRPr>
          </a:p>
          <a:p>
            <a:r>
              <a:rPr lang="cs-CZ" sz="2400" b="1">
                <a:solidFill>
                  <a:srgbClr val="7030A0"/>
                </a:solidFill>
              </a:rPr>
              <a:t>Lýkožrout</a:t>
            </a:r>
          </a:p>
          <a:p>
            <a:endParaRPr lang="cs-CZ" sz="2400" b="1">
              <a:solidFill>
                <a:srgbClr val="7030A0"/>
              </a:solidFill>
            </a:endParaRPr>
          </a:p>
          <a:p>
            <a:r>
              <a:rPr lang="cs-CZ" sz="2400" b="1">
                <a:solidFill>
                  <a:srgbClr val="7030A0"/>
                </a:solidFill>
              </a:rPr>
              <a:t>Světluška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Obdélník 1"/>
          <p:cNvSpPr>
            <a:spLocks noChangeArrowheads="1"/>
          </p:cNvSpPr>
          <p:nvPr/>
        </p:nvSpPr>
        <p:spPr bwMode="auto">
          <a:xfrm>
            <a:off x="1187450" y="214313"/>
            <a:ext cx="66976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800" b="1" u="sng"/>
              <a:t>5. Vnímavost, dráždivost-</a:t>
            </a:r>
            <a:r>
              <a:rPr lang="cs-CZ" sz="2400" b="1"/>
              <a:t> vysvětli</a:t>
            </a:r>
            <a:endParaRPr lang="cs-CZ" sz="2800" b="1" u="sng"/>
          </a:p>
        </p:txBody>
      </p:sp>
      <p:sp>
        <p:nvSpPr>
          <p:cNvPr id="7171" name="Obdélník 2"/>
          <p:cNvSpPr>
            <a:spLocks noChangeArrowheads="1"/>
          </p:cNvSpPr>
          <p:nvPr/>
        </p:nvSpPr>
        <p:spPr bwMode="auto">
          <a:xfrm>
            <a:off x="250825" y="1196975"/>
            <a:ext cx="3025775" cy="4892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66"/>
                </a:solidFill>
              </a:rPr>
              <a:t>Světlo a rostliny</a:t>
            </a:r>
          </a:p>
          <a:p>
            <a:endParaRPr lang="cs-CZ" sz="2400" b="1">
              <a:solidFill>
                <a:srgbClr val="FF0066"/>
              </a:solidFill>
            </a:endParaRPr>
          </a:p>
          <a:p>
            <a:r>
              <a:rPr lang="cs-CZ" sz="2400" b="1">
                <a:solidFill>
                  <a:srgbClr val="FF0066"/>
                </a:solidFill>
              </a:rPr>
              <a:t>Světlo a žížala</a:t>
            </a:r>
          </a:p>
          <a:p>
            <a:endParaRPr lang="cs-CZ" sz="2400" b="1">
              <a:solidFill>
                <a:srgbClr val="FF0066"/>
              </a:solidFill>
            </a:endParaRPr>
          </a:p>
          <a:p>
            <a:r>
              <a:rPr lang="cs-CZ" sz="2400" b="1">
                <a:solidFill>
                  <a:srgbClr val="FF0066"/>
                </a:solidFill>
              </a:rPr>
              <a:t>Tma a zornice oka</a:t>
            </a:r>
          </a:p>
          <a:p>
            <a:endParaRPr lang="cs-CZ" sz="2400" b="1">
              <a:solidFill>
                <a:srgbClr val="FF0066"/>
              </a:solidFill>
            </a:endParaRPr>
          </a:p>
          <a:p>
            <a:r>
              <a:rPr lang="cs-CZ" sz="2400" b="1">
                <a:solidFill>
                  <a:srgbClr val="FF0066"/>
                </a:solidFill>
              </a:rPr>
              <a:t>Sucho a list</a:t>
            </a:r>
          </a:p>
          <a:p>
            <a:endParaRPr lang="cs-CZ" sz="2400" b="1">
              <a:solidFill>
                <a:srgbClr val="FF0066"/>
              </a:solidFill>
            </a:endParaRPr>
          </a:p>
          <a:p>
            <a:r>
              <a:rPr lang="cs-CZ" sz="2400" b="1">
                <a:solidFill>
                  <a:srgbClr val="FF0066"/>
                </a:solidFill>
              </a:rPr>
              <a:t>Déšť a květ</a:t>
            </a:r>
          </a:p>
          <a:p>
            <a:endParaRPr lang="cs-CZ" sz="2400" b="1">
              <a:solidFill>
                <a:srgbClr val="FF0066"/>
              </a:solidFill>
            </a:endParaRPr>
          </a:p>
          <a:p>
            <a:r>
              <a:rPr lang="cs-CZ" sz="2400" b="1">
                <a:solidFill>
                  <a:srgbClr val="FF0066"/>
                </a:solidFill>
              </a:rPr>
              <a:t>Zima a medvěd</a:t>
            </a:r>
          </a:p>
          <a:p>
            <a:endParaRPr lang="cs-CZ" sz="2400" b="1">
              <a:solidFill>
                <a:srgbClr val="FF0066"/>
              </a:solidFill>
            </a:endParaRPr>
          </a:p>
          <a:p>
            <a:r>
              <a:rPr lang="cs-CZ" sz="2400" b="1">
                <a:solidFill>
                  <a:srgbClr val="FF0066"/>
                </a:solidFill>
              </a:rPr>
              <a:t>Zima a strom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bdélník 1"/>
          <p:cNvSpPr>
            <a:spLocks noChangeArrowheads="1"/>
          </p:cNvSpPr>
          <p:nvPr/>
        </p:nvSpPr>
        <p:spPr bwMode="auto">
          <a:xfrm>
            <a:off x="179388" y="404813"/>
            <a:ext cx="828040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514350" indent="-514350">
              <a:buFont typeface="Calibri" pitchFamily="34" charset="0"/>
              <a:buAutoNum type="alphaLcParenR"/>
            </a:pPr>
            <a:r>
              <a:rPr lang="cs-CZ"/>
              <a:t>Znáš živočicha, který se množí i nepohlavně?</a:t>
            </a:r>
          </a:p>
          <a:p>
            <a:pPr marL="514350" indent="-514350">
              <a:buFont typeface="Calibri" pitchFamily="34" charset="0"/>
              <a:buAutoNum type="alphaLcParenR"/>
            </a:pPr>
            <a:r>
              <a:rPr lang="cs-CZ"/>
              <a:t>Popiš vývin motýla. </a:t>
            </a:r>
          </a:p>
          <a:p>
            <a:pPr marL="514350" indent="-514350">
              <a:buFont typeface="Calibri" pitchFamily="34" charset="0"/>
              <a:buAutoNum type="alphaLcParenR"/>
            </a:pPr>
            <a:r>
              <a:rPr lang="cs-CZ"/>
              <a:t>O jaký vývin se jedná?</a:t>
            </a:r>
          </a:p>
          <a:p>
            <a:pPr marL="514350" indent="-514350">
              <a:buFont typeface="Calibri" pitchFamily="34" charset="0"/>
              <a:buAutoNum type="alphaLcParenR"/>
            </a:pPr>
            <a:r>
              <a:rPr lang="cs-CZ"/>
              <a:t>Jak reaguje lípa na zimu?</a:t>
            </a:r>
          </a:p>
          <a:p>
            <a:pPr marL="514350" indent="-514350">
              <a:buFont typeface="Calibri" pitchFamily="34" charset="0"/>
              <a:buAutoNum type="alphaLcParenR"/>
            </a:pPr>
            <a:r>
              <a:rPr lang="cs-CZ"/>
              <a:t>Jak se přizpůsobil životnímu prostředí tučňák?</a:t>
            </a:r>
          </a:p>
          <a:p>
            <a:pPr marL="514350" indent="-514350">
              <a:buFont typeface="Calibri" pitchFamily="34" charset="0"/>
              <a:buAutoNum type="alphaLcParenR"/>
            </a:pPr>
            <a:r>
              <a:rPr lang="cs-CZ"/>
              <a:t>Uveď deset organizmů, žijících v ekosystému rybníka.</a:t>
            </a:r>
          </a:p>
        </p:txBody>
      </p:sp>
      <p:pic>
        <p:nvPicPr>
          <p:cNvPr id="8195" name="Picture 2" descr="Hydra oligacti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2420938"/>
            <a:ext cx="3024188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 descr="Soubor:IMG 0368 caterpillar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3141663"/>
            <a:ext cx="4319588" cy="2570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6" descr="http://upload.wikimedia.org/wikipedia/commons/thumb/3/3b/Aglais_urticae_-_Puppe_Tag_3_-_2_%28HS%29.jpg/220px-Aglais_urticae_-_Puppe_Tag_3_-_2_%28HS%29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463" y="0"/>
            <a:ext cx="2095500" cy="279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8" name="TextovéPole 5"/>
          <p:cNvSpPr txBox="1">
            <a:spLocks noChangeArrowheads="1"/>
          </p:cNvSpPr>
          <p:nvPr/>
        </p:nvSpPr>
        <p:spPr bwMode="auto">
          <a:xfrm>
            <a:off x="0" y="6308725"/>
            <a:ext cx="971550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Obr.2</a:t>
            </a:r>
          </a:p>
        </p:txBody>
      </p:sp>
      <p:sp>
        <p:nvSpPr>
          <p:cNvPr id="8199" name="TextovéPole 6"/>
          <p:cNvSpPr txBox="1">
            <a:spLocks noChangeArrowheads="1"/>
          </p:cNvSpPr>
          <p:nvPr/>
        </p:nvSpPr>
        <p:spPr bwMode="auto">
          <a:xfrm>
            <a:off x="5651500" y="2349500"/>
            <a:ext cx="9715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Obr.4</a:t>
            </a:r>
          </a:p>
        </p:txBody>
      </p:sp>
      <p:sp>
        <p:nvSpPr>
          <p:cNvPr id="8200" name="TextovéPole 7"/>
          <p:cNvSpPr txBox="1">
            <a:spLocks noChangeArrowheads="1"/>
          </p:cNvSpPr>
          <p:nvPr/>
        </p:nvSpPr>
        <p:spPr bwMode="auto">
          <a:xfrm>
            <a:off x="5292725" y="6021388"/>
            <a:ext cx="9715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Obr.3</a:t>
            </a:r>
          </a:p>
        </p:txBody>
      </p:sp>
      <p:sp>
        <p:nvSpPr>
          <p:cNvPr id="8201" name="TextovéPole 8"/>
          <p:cNvSpPr txBox="1">
            <a:spLocks noChangeArrowheads="1"/>
          </p:cNvSpPr>
          <p:nvPr/>
        </p:nvSpPr>
        <p:spPr bwMode="auto">
          <a:xfrm>
            <a:off x="323850" y="0"/>
            <a:ext cx="611981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6. Odpověz na otázky: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bdélník 2"/>
          <p:cNvSpPr>
            <a:spLocks noChangeArrowheads="1"/>
          </p:cNvSpPr>
          <p:nvPr/>
        </p:nvSpPr>
        <p:spPr bwMode="auto">
          <a:xfrm>
            <a:off x="0" y="333375"/>
            <a:ext cx="91440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400" b="1" u="sng"/>
              <a:t>7.  Přizpůsobení prostředí</a:t>
            </a:r>
            <a:r>
              <a:rPr lang="cs-CZ" sz="2400" b="1"/>
              <a:t>- přiřaď k ekosystému a vysvětli</a:t>
            </a:r>
            <a:endParaRPr lang="cs-CZ" sz="2400" b="1" u="sng"/>
          </a:p>
        </p:txBody>
      </p:sp>
      <p:sp>
        <p:nvSpPr>
          <p:cNvPr id="9219" name="Obdélník 3"/>
          <p:cNvSpPr>
            <a:spLocks noChangeArrowheads="1"/>
          </p:cNvSpPr>
          <p:nvPr/>
        </p:nvSpPr>
        <p:spPr bwMode="auto">
          <a:xfrm>
            <a:off x="395288" y="2413000"/>
            <a:ext cx="2808287" cy="267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400" b="1"/>
              <a:t>Poušť</a:t>
            </a:r>
          </a:p>
          <a:p>
            <a:endParaRPr lang="cs-CZ" sz="2400" b="1"/>
          </a:p>
          <a:p>
            <a:r>
              <a:rPr lang="cs-CZ" sz="2400" b="1"/>
              <a:t>Zima</a:t>
            </a:r>
          </a:p>
          <a:p>
            <a:endParaRPr lang="cs-CZ" sz="2400" b="1"/>
          </a:p>
          <a:p>
            <a:r>
              <a:rPr lang="cs-CZ" sz="2400" b="1"/>
              <a:t>Voda</a:t>
            </a:r>
          </a:p>
          <a:p>
            <a:endParaRPr lang="cs-CZ" sz="2400" b="1"/>
          </a:p>
          <a:p>
            <a:r>
              <a:rPr lang="cs-CZ" sz="2400" b="1"/>
              <a:t>bažina</a:t>
            </a:r>
          </a:p>
        </p:txBody>
      </p:sp>
      <p:pic>
        <p:nvPicPr>
          <p:cNvPr id="9220" name="Obrázek 6" descr="258px-Tough_tre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702" y="1124438"/>
            <a:ext cx="3379787" cy="230187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Obrázek 7" descr="Kaktusy_echinocactus_cinnabarinu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723" y="1109483"/>
            <a:ext cx="2406650" cy="237648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Zástupný symbol pro obsah 5" descr="225px-Lumme_(Nymphaea_candida)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318" y="4220071"/>
            <a:ext cx="3565525" cy="237648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Obrázek 8" descr="258px-Drosera-rotundifolia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7563" y="4293096"/>
            <a:ext cx="3063875" cy="230346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24" name="TextovéPole 2"/>
          <p:cNvSpPr txBox="1">
            <a:spLocks noChangeArrowheads="1"/>
          </p:cNvSpPr>
          <p:nvPr/>
        </p:nvSpPr>
        <p:spPr bwMode="auto">
          <a:xfrm>
            <a:off x="2268538" y="3751263"/>
            <a:ext cx="6284912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100"/>
              <a:t>Obr.5                                                                                obr.6</a:t>
            </a:r>
          </a:p>
          <a:p>
            <a:pPr eaLnBrk="1" hangingPunct="1"/>
            <a:r>
              <a:rPr lang="cs-CZ" sz="1100"/>
              <a:t>            Obr.7                                                                                                 obr.8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6624637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Zdroje obrázků:</a:t>
            </a:r>
          </a:p>
          <a:p>
            <a:pPr eaLnBrk="1" hangingPunct="1"/>
            <a:r>
              <a:rPr lang="cs-CZ" sz="1200"/>
              <a:t>Obr.1-http://cs.wikipedia.org/wiki/Soubor:Gingembre.jpg</a:t>
            </a:r>
          </a:p>
          <a:p>
            <a:pPr eaLnBrk="1" hangingPunct="1"/>
            <a:r>
              <a:rPr lang="cs-CZ" sz="1200"/>
              <a:t>Obr.2-http://cs.wikipedia.org/wiki/Soubor:Hydra_oligactis.jpg</a:t>
            </a:r>
          </a:p>
          <a:p>
            <a:pPr eaLnBrk="1" hangingPunct="1"/>
            <a:r>
              <a:rPr lang="cs-CZ" sz="1200"/>
              <a:t>Obr.3-http://cs.wikipedia.org/wiki/Soubor:IMG_0368_caterpillar.jpg</a:t>
            </a:r>
          </a:p>
          <a:p>
            <a:pPr eaLnBrk="1" hangingPunct="1"/>
            <a:r>
              <a:rPr lang="cs-CZ" sz="1200"/>
              <a:t>Obr.4-http://cs.wikipedia.org/wiki/Soubor:Aglais_urticae_-_Puppe_Tag_3_-_2_(HS).jpg</a:t>
            </a:r>
          </a:p>
          <a:p>
            <a:pPr eaLnBrk="1" hangingPunct="1"/>
            <a:r>
              <a:rPr lang="cs-CZ" sz="1200"/>
              <a:t>Obr.5-http://cs.wikipedia.org/wiki/Soubor:Pinus_mugo_plant.jpg</a:t>
            </a:r>
          </a:p>
          <a:p>
            <a:pPr eaLnBrk="1" hangingPunct="1"/>
            <a:r>
              <a:rPr lang="cs-CZ" sz="1200"/>
              <a:t>Obr.6-http://cs.wikipedia.org/wiki/Soubor:Lumme_(Nymphaea_candida).JPG</a:t>
            </a:r>
          </a:p>
          <a:p>
            <a:pPr eaLnBrk="1" hangingPunct="1"/>
            <a:r>
              <a:rPr lang="cs-CZ" sz="1200"/>
              <a:t>Obr.7-http://cs.wikipedia.org/wiki/Soubor:Kaktusy_echinocactus_cinnabarinus.jpg</a:t>
            </a:r>
          </a:p>
          <a:p>
            <a:pPr eaLnBrk="1" hangingPunct="1"/>
            <a:r>
              <a:rPr lang="cs-CZ" sz="1200"/>
              <a:t>Obr.8-http://cs.wikipedia.org/wiki/Soubor:Drosera-rotundifolia.jpg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264</Words>
  <Application>Microsoft Office PowerPoint</Application>
  <PresentationFormat>Předvádění na obrazovce (4:3)</PresentationFormat>
  <Paragraphs>126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sady Office</vt:lpstr>
      <vt:lpstr>VY_52_INOVACE-22_Životní projevy- kontrolní otázky</vt:lpstr>
      <vt:lpstr>Prezentace aplikace PowerPoint</vt:lpstr>
      <vt:lpstr>2. Výživa rostlin: Odpověz na otázky: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Hercík</dc:creator>
  <cp:lastModifiedBy>Hercíková</cp:lastModifiedBy>
  <cp:revision>19</cp:revision>
  <dcterms:created xsi:type="dcterms:W3CDTF">2011-03-07T17:36:39Z</dcterms:created>
  <dcterms:modified xsi:type="dcterms:W3CDTF">2011-06-29T10:34:24Z</dcterms:modified>
</cp:coreProperties>
</file>