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3" r:id="rId3"/>
    <p:sldId id="261" r:id="rId4"/>
    <p:sldId id="257" r:id="rId5"/>
    <p:sldId id="258" r:id="rId6"/>
    <p:sldId id="259" r:id="rId7"/>
    <p:sldId id="262" r:id="rId8"/>
    <p:sldId id="264" r:id="rId9"/>
    <p:sldId id="265" r:id="rId10"/>
    <p:sldId id="266" r:id="rId11"/>
    <p:sldId id="267" r:id="rId12"/>
    <p:sldId id="260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8" d="100"/>
          <a:sy n="58" d="100"/>
        </p:scale>
        <p:origin x="-1632" y="-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99C59A-0593-49BE-ADFF-8A9FF8DDCA16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89D0C9-A075-4E2C-940E-BE4DFE41D9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076599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4211A4-6A71-41A3-9F8D-E6E14D01E9C6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7736AE-986C-4A4D-9369-B3F36A98CE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851232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0455DA-531B-4869-99D4-D37DB6B8F603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3C71D9-FD09-4BAA-8BF5-C9ACD71647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603659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728CC1-F1B0-4D80-BC47-630CB6D530FB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BA7200-3980-442D-B645-FCE330D3D5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856092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641E5B-7A4E-4EA9-8829-2CA90430E362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AAF66E-DD18-4140-B72B-5154C914E2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65689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9879F9-6841-4EAC-810C-6B26F8FF952D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B2DBB9-1AAF-47C9-9905-41380A652F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819760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B8CB23-464C-40AD-98FF-FB5BC1EF9D97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ADC8F6-03E5-4E88-B33D-322231D0B4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38576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7AF548-E39D-4489-8283-0598B68D2242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DC52AF-A8A6-4AB4-9394-8E70AAEBBB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323368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FE4D48-2467-4173-ACEA-A47BC6C4B8B9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644D8A-479C-4B09-A2D3-BE0F083D40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22431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303840-234A-4C91-914E-885CF6375759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803421-0BFB-4E0D-B083-9B0A9DFC8A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589017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BD42BE-BD66-47A4-A634-47EAFD79093E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56A965-60E4-4705-8BA0-3CCF55B416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91148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18BEF26-4306-4B60-A457-2A578B6961F6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44B61EE-BB04-45E9-913A-E83AD09C57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upload.wikimedia.org/wikipedia/commons/9/95/Tonsillitis.jpg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upload.wikimedia.org/wikipedia/commons/a/ab/Ebola_virions.png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upload.wikimedia.org/wikipedia/commons/c/cb/Paramecium.jpg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upload.wikimedia.org/wikipedia/commons/a/a4/Misc_pollen.jpg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upload.wikimedia.org/wikipedia/commons/7/79/Gram_Stain_Anthrax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eg"/><Relationship Id="rId4" Type="http://schemas.openxmlformats.org/officeDocument/2006/relationships/hyperlink" Target="http://upload.wikimedia.org/wikipedia/commons/3/32/EscherichiaColi_NIAID.jpg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upload.wikimedia.org/wikipedia/commons/2/24/Red_White_Blood_cells.jpg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upload.wikimedia.org/wikipedia/commons/2/21/Rhoeo_Discolor_epidermis.jpg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upload.wikimedia.org/wikipedia/commons/1/1a/Leitbuendel_zea_mays.jpg" TargetMode="Externa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714375" y="2420888"/>
            <a:ext cx="7772400" cy="2235200"/>
          </a:xfrm>
        </p:spPr>
        <p:txBody>
          <a:bodyPr/>
          <a:lstStyle/>
          <a:p>
            <a:pPr eaLnBrk="1" hangingPunct="1"/>
            <a:r>
              <a:rPr lang="cs-CZ" sz="3200" b="1" dirty="0" smtClean="0"/>
              <a:t>VY_52_INOVACE_23_Stavba a činnost těl organizmů- učební text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58766" y="5301208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Obdélník 3"/>
          <p:cNvSpPr>
            <a:spLocks noChangeArrowheads="1"/>
          </p:cNvSpPr>
          <p:nvPr/>
        </p:nvSpPr>
        <p:spPr bwMode="auto">
          <a:xfrm>
            <a:off x="337912" y="1844824"/>
            <a:ext cx="8569325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2400" dirty="0"/>
              <a:t>Základní škola a Mateřská škola Choustník, okres Tábor</a:t>
            </a:r>
            <a:endParaRPr lang="cs-CZ" sz="24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pPr eaLnBrk="1" hangingPunct="1"/>
            <a:r>
              <a:rPr lang="cs-CZ" sz="2800" b="1" u="sng" smtClean="0"/>
              <a:t>Jednobuněčné organizmy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marL="0" indent="0"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cs-CZ" dirty="0" smtClean="0"/>
              <a:t>Tělo tvořeno jednou </a:t>
            </a:r>
            <a:r>
              <a:rPr lang="cs-CZ" u="sng" dirty="0" smtClean="0"/>
              <a:t>buňkou. </a:t>
            </a:r>
          </a:p>
          <a:p>
            <a:pPr marL="0" indent="0"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cs-CZ" dirty="0" smtClean="0"/>
              <a:t>Musí zajistit životní </a:t>
            </a:r>
            <a:r>
              <a:rPr lang="cs-CZ" dirty="0" smtClean="0"/>
              <a:t>projevy - </a:t>
            </a:r>
            <a:r>
              <a:rPr lang="cs-CZ" dirty="0" smtClean="0"/>
              <a:t>výživa, dýchání, množení, růst, vývoj..</a:t>
            </a:r>
          </a:p>
          <a:p>
            <a:pPr marL="0" indent="0"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cs-CZ" b="1" dirty="0" smtClean="0"/>
              <a:t>Buňka </a:t>
            </a:r>
            <a:r>
              <a:rPr lang="cs-CZ" dirty="0" smtClean="0"/>
              <a:t>= základní jednotka každého organizmu</a:t>
            </a:r>
          </a:p>
          <a:p>
            <a:pPr marL="0" indent="0"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cs-CZ" dirty="0" smtClean="0"/>
              <a:t>Jednobuněčné organizmy - bakterie, prvoci..</a:t>
            </a:r>
          </a:p>
          <a:p>
            <a:pPr marL="0" indent="0"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cs-CZ" dirty="0" smtClean="0"/>
              <a:t>Viditelná pouze pod mikroskopem</a:t>
            </a:r>
          </a:p>
          <a:p>
            <a:pPr marL="0" indent="0"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cs-CZ" dirty="0" smtClean="0"/>
              <a:t>Mikroskopy optické </a:t>
            </a:r>
            <a:r>
              <a:rPr lang="cs-CZ" dirty="0" smtClean="0"/>
              <a:t>škola - 15x20 = 300x </a:t>
            </a:r>
            <a:r>
              <a:rPr lang="cs-CZ" dirty="0" smtClean="0"/>
              <a:t>zvětší</a:t>
            </a:r>
          </a:p>
          <a:p>
            <a:pPr marL="0" indent="0"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cs-CZ" dirty="0" smtClean="0"/>
              <a:t>Mikroskopy </a:t>
            </a:r>
            <a:r>
              <a:rPr lang="cs-CZ" dirty="0" smtClean="0"/>
              <a:t>elektronové - </a:t>
            </a:r>
            <a:r>
              <a:rPr lang="cs-CZ" dirty="0" smtClean="0"/>
              <a:t>zvětší až 3000x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Tonsilliti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908720"/>
            <a:ext cx="7496175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099" name="TextovéPole 2"/>
          <p:cNvSpPr txBox="1">
            <a:spLocks noChangeArrowheads="1"/>
          </p:cNvSpPr>
          <p:nvPr/>
        </p:nvSpPr>
        <p:spPr bwMode="auto">
          <a:xfrm>
            <a:off x="611188" y="333375"/>
            <a:ext cx="1439862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cs-CZ">
              <a:latin typeface="Calibri" pitchFamily="34" charset="0"/>
            </a:endParaRPr>
          </a:p>
        </p:txBody>
      </p:sp>
      <p:sp>
        <p:nvSpPr>
          <p:cNvPr id="4100" name="TextovéPole 3"/>
          <p:cNvSpPr txBox="1">
            <a:spLocks noChangeArrowheads="1"/>
          </p:cNvSpPr>
          <p:nvPr/>
        </p:nvSpPr>
        <p:spPr bwMode="auto">
          <a:xfrm>
            <a:off x="342446" y="240010"/>
            <a:ext cx="496887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>
                <a:latin typeface="Calibri" pitchFamily="34" charset="0"/>
              </a:rPr>
              <a:t>Obr.1  </a:t>
            </a:r>
            <a:r>
              <a:rPr lang="cs-CZ" sz="2400" b="1" dirty="0">
                <a:latin typeface="Calibri" pitchFamily="34" charset="0"/>
              </a:rPr>
              <a:t>Angína nález na mandlích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4" descr="Soubor:Ebola virions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150" y="981075"/>
            <a:ext cx="6172200" cy="4810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3" name="Obdélník 3"/>
          <p:cNvSpPr>
            <a:spLocks noChangeArrowheads="1"/>
          </p:cNvSpPr>
          <p:nvPr/>
        </p:nvSpPr>
        <p:spPr bwMode="auto">
          <a:xfrm>
            <a:off x="539750" y="549275"/>
            <a:ext cx="3944938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dirty="0">
                <a:latin typeface="Calibri" pitchFamily="34" charset="0"/>
              </a:rPr>
              <a:t>Obr.2  </a:t>
            </a:r>
            <a:r>
              <a:rPr lang="cs-CZ" sz="2400" b="1" dirty="0">
                <a:latin typeface="Calibri" pitchFamily="34" charset="0"/>
              </a:rPr>
              <a:t>Virové onemocnění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Soubor:Paramecium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150" y="692150"/>
            <a:ext cx="5810250" cy="5705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7" name="Obdélník 2"/>
          <p:cNvSpPr>
            <a:spLocks noChangeArrowheads="1"/>
          </p:cNvSpPr>
          <p:nvPr/>
        </p:nvSpPr>
        <p:spPr bwMode="auto">
          <a:xfrm>
            <a:off x="179388" y="260350"/>
            <a:ext cx="5097462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sz="1200">
                <a:latin typeface="Calibri" pitchFamily="34" charset="0"/>
              </a:rPr>
              <a:t>Obr. </a:t>
            </a:r>
            <a:r>
              <a:rPr lang="cs-CZ" sz="1200" b="1">
                <a:latin typeface="Calibri" pitchFamily="34" charset="0"/>
              </a:rPr>
              <a:t>3        </a:t>
            </a:r>
            <a:r>
              <a:rPr lang="cs-CZ" sz="2400" b="1">
                <a:latin typeface="Calibri" pitchFamily="34" charset="0"/>
              </a:rPr>
              <a:t>Prvok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Soubor:Misc pollen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188" y="476250"/>
            <a:ext cx="7505700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1" name="Obdélník 2"/>
          <p:cNvSpPr>
            <a:spLocks noChangeArrowheads="1"/>
          </p:cNvSpPr>
          <p:nvPr/>
        </p:nvSpPr>
        <p:spPr bwMode="auto">
          <a:xfrm>
            <a:off x="0" y="0"/>
            <a:ext cx="4916488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sz="1200">
                <a:latin typeface="Calibri" pitchFamily="34" charset="0"/>
              </a:rPr>
              <a:t>Obr. 4-                                  </a:t>
            </a:r>
            <a:r>
              <a:rPr lang="cs-CZ" sz="2400" b="1">
                <a:latin typeface="Calibri" pitchFamily="34" charset="0"/>
              </a:rPr>
              <a:t>Pylová zrna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Soubor:Gram Stain Anthrax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80975" y="0"/>
            <a:ext cx="5715000" cy="3857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5" name="Picture 4" descr="Soubor:EscherichiaColi NIAID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2138" y="1557338"/>
            <a:ext cx="6791325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6" name="Obdélník 3"/>
          <p:cNvSpPr>
            <a:spLocks noChangeArrowheads="1"/>
          </p:cNvSpPr>
          <p:nvPr/>
        </p:nvSpPr>
        <p:spPr bwMode="auto">
          <a:xfrm>
            <a:off x="107950" y="3933825"/>
            <a:ext cx="2879725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Obr.5- </a:t>
            </a:r>
            <a:r>
              <a:rPr lang="cs-CZ" sz="2400" b="1">
                <a:latin typeface="Calibri" pitchFamily="34" charset="0"/>
              </a:rPr>
              <a:t>bakterie-optický</a:t>
            </a:r>
          </a:p>
          <a:p>
            <a:r>
              <a:rPr lang="cs-CZ" sz="2400" b="1">
                <a:latin typeface="Calibri" pitchFamily="34" charset="0"/>
              </a:rPr>
              <a:t>mikroskop</a:t>
            </a:r>
          </a:p>
        </p:txBody>
      </p:sp>
      <p:sp>
        <p:nvSpPr>
          <p:cNvPr id="8197" name="Obdélník 4"/>
          <p:cNvSpPr>
            <a:spLocks noChangeArrowheads="1"/>
          </p:cNvSpPr>
          <p:nvPr/>
        </p:nvSpPr>
        <p:spPr bwMode="auto">
          <a:xfrm>
            <a:off x="5508625" y="476250"/>
            <a:ext cx="3635375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Obr.6- </a:t>
            </a:r>
            <a:r>
              <a:rPr lang="cs-CZ" sz="2400" b="1">
                <a:latin typeface="Calibri" pitchFamily="34" charset="0"/>
              </a:rPr>
              <a:t>bakterie-elektronový mikroskop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900"/>
          </a:xfrm>
        </p:spPr>
        <p:txBody>
          <a:bodyPr/>
          <a:lstStyle/>
          <a:p>
            <a:pPr eaLnBrk="1" hangingPunct="1"/>
            <a:r>
              <a:rPr lang="cs-CZ" sz="2800" b="1" u="sng" smtClean="0"/>
              <a:t>Mnohobuněčné organizmy</a:t>
            </a:r>
            <a:r>
              <a:rPr lang="cs-CZ" sz="2800" smtClean="0"/>
              <a:t>:</a:t>
            </a:r>
            <a:endParaRPr lang="cs-CZ" smtClean="0"/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u="sng" dirty="0" smtClean="0"/>
              <a:t>Živočichové </a:t>
            </a:r>
            <a:r>
              <a:rPr lang="cs-CZ" dirty="0" smtClean="0"/>
              <a:t>- </a:t>
            </a:r>
            <a:r>
              <a:rPr lang="cs-CZ" dirty="0" smtClean="0"/>
              <a:t>tělo z tkání, tkáně z buněk </a:t>
            </a:r>
          </a:p>
          <a:p>
            <a:pPr eaLnBrk="1" hangingPunct="1">
              <a:buFont typeface="Arial" charset="0"/>
              <a:buNone/>
            </a:pPr>
            <a:r>
              <a:rPr lang="cs-CZ" dirty="0" smtClean="0"/>
              <a:t>                      buňky specializované (svalové) </a:t>
            </a:r>
          </a:p>
          <a:p>
            <a:pPr eaLnBrk="1" hangingPunct="1">
              <a:buFont typeface="Arial" charset="0"/>
              <a:buNone/>
            </a:pPr>
            <a:r>
              <a:rPr lang="cs-CZ" dirty="0" smtClean="0"/>
              <a:t>Každá buňka musí dostat energii, růst, množit se, vyvíjet a odumírat</a:t>
            </a:r>
          </a:p>
          <a:p>
            <a:pPr eaLnBrk="1" hangingPunct="1">
              <a:buFont typeface="Arial" charset="0"/>
              <a:buNone/>
            </a:pPr>
            <a:r>
              <a:rPr lang="cs-CZ" u="sng" dirty="0" smtClean="0"/>
              <a:t>Rostliny: </a:t>
            </a:r>
            <a:r>
              <a:rPr lang="cs-CZ" dirty="0" smtClean="0"/>
              <a:t>tělo z pletiv a ty z buněk, jsou výživově </a:t>
            </a:r>
            <a:r>
              <a:rPr lang="cs-CZ" u="sng" dirty="0" smtClean="0"/>
              <a:t>samostatné = autotrofní</a:t>
            </a:r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Soubor:Red White Blood cell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650" y="1485900"/>
            <a:ext cx="7620000" cy="4967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3" name="TextovéPole 5"/>
          <p:cNvSpPr txBox="1">
            <a:spLocks noChangeArrowheads="1"/>
          </p:cNvSpPr>
          <p:nvPr/>
        </p:nvSpPr>
        <p:spPr bwMode="auto">
          <a:xfrm>
            <a:off x="611188" y="476250"/>
            <a:ext cx="8532812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>
                <a:latin typeface="Calibri" pitchFamily="34" charset="0"/>
              </a:rPr>
              <a:t>Obr. 7</a:t>
            </a:r>
            <a:r>
              <a:rPr lang="cs-CZ" b="1">
                <a:latin typeface="Calibri" pitchFamily="34" charset="0"/>
              </a:rPr>
              <a:t>- </a:t>
            </a:r>
            <a:r>
              <a:rPr lang="cs-CZ" sz="2400" b="1">
                <a:latin typeface="Calibri" pitchFamily="34" charset="0"/>
              </a:rPr>
              <a:t>specializované buňky: bílá, červená krvinka a krevní destička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Soubor:Rhoeo Discolor epidermi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8888" y="908050"/>
            <a:ext cx="6229350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67" name="TextovéPole 3"/>
          <p:cNvSpPr txBox="1">
            <a:spLocks noChangeArrowheads="1"/>
          </p:cNvSpPr>
          <p:nvPr/>
        </p:nvSpPr>
        <p:spPr bwMode="auto">
          <a:xfrm>
            <a:off x="395288" y="333375"/>
            <a:ext cx="8929687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>
                <a:latin typeface="Calibri" pitchFamily="34" charset="0"/>
              </a:rPr>
              <a:t>Obr.8-        </a:t>
            </a:r>
            <a:r>
              <a:rPr lang="cs-CZ" sz="2400" b="1">
                <a:latin typeface="Calibri" pitchFamily="34" charset="0"/>
              </a:rPr>
              <a:t>Kožní krycí buňky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Soubor:Leitbuendel zea may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350" y="1484313"/>
            <a:ext cx="6096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1" name="TextovéPole 2"/>
          <p:cNvSpPr txBox="1">
            <a:spLocks noChangeArrowheads="1"/>
          </p:cNvSpPr>
          <p:nvPr/>
        </p:nvSpPr>
        <p:spPr bwMode="auto">
          <a:xfrm>
            <a:off x="611188" y="260350"/>
            <a:ext cx="835342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>
                <a:latin typeface="Calibri" pitchFamily="34" charset="0"/>
              </a:rPr>
              <a:t>Obr.9-           </a:t>
            </a:r>
            <a:r>
              <a:rPr lang="cs-CZ" sz="2400" b="1">
                <a:latin typeface="Calibri" pitchFamily="34" charset="0"/>
              </a:rPr>
              <a:t>buňky rostlinných pletiv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ovéPole 1"/>
          <p:cNvSpPr txBox="1">
            <a:spLocks noChangeArrowheads="1"/>
          </p:cNvSpPr>
          <p:nvPr/>
        </p:nvSpPr>
        <p:spPr bwMode="auto">
          <a:xfrm>
            <a:off x="971550" y="1341438"/>
            <a:ext cx="7488238" cy="1938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>
                <a:latin typeface="Calibri" pitchFamily="34" charset="0"/>
              </a:rPr>
              <a:t>Zdroje obrázků.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Obr.1-http://cs.wikipedia.org/wiki/Soubor:Tonsillitis.jpg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obr.2-http://cs.wikipedia.org/wiki/Soubor:Misc_pollen.jpg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Obr.3-http://cs.wikipedia.org/wiki/Soubor:Ebola_virions.png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obr.4-http://cs.wikipedia.org/wiki/Soubor:Paramecium.jpg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Obr.5-http://cs.wikipedia.org/wiki/Soubor:Gram_Stain_Anthrax.jpg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Obr.6-http://cs.wikipedia.org/wiki/Soubor:EscherichiaColi_NIAID.jpg 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Obr.7-http://cs.wikipedia.org/wiki/Soubor:Red_White_Blood_cells.jpg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Obr.8-http://cs.wikipedia.org/wiki/Soubor:Rhoeo_Discolor_epidermis.jpg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Obr.9-http://cs.wikipedia.org/wiki/Soubor:Leitbuendel_zea_mays.jpg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74</TotalTime>
  <Words>190</Words>
  <Application>Microsoft Office PowerPoint</Application>
  <PresentationFormat>Předvádění na obrazovce (4:3)</PresentationFormat>
  <Paragraphs>35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VY_52_INOVACE_23_Stavba a činnost těl organizmů- učební text</vt:lpstr>
      <vt:lpstr>Jednobuněčné organizmy</vt:lpstr>
      <vt:lpstr>Snímek 3</vt:lpstr>
      <vt:lpstr>Snímek 4</vt:lpstr>
      <vt:lpstr>Snímek 5</vt:lpstr>
      <vt:lpstr>Snímek 6</vt:lpstr>
      <vt:lpstr>Snímek 7</vt:lpstr>
      <vt:lpstr>Mnohobuněčné organizmy: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Hercík</dc:creator>
  <cp:lastModifiedBy>expert</cp:lastModifiedBy>
  <cp:revision>15</cp:revision>
  <dcterms:created xsi:type="dcterms:W3CDTF">2011-03-13T16:47:22Z</dcterms:created>
  <dcterms:modified xsi:type="dcterms:W3CDTF">2012-03-11T08:37:39Z</dcterms:modified>
</cp:coreProperties>
</file>