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88" r:id="rId3"/>
    <p:sldId id="289" r:id="rId4"/>
    <p:sldId id="290" r:id="rId5"/>
    <p:sldId id="291" r:id="rId6"/>
    <p:sldId id="297" r:id="rId7"/>
    <p:sldId id="292" r:id="rId8"/>
    <p:sldId id="293" r:id="rId9"/>
    <p:sldId id="298" r:id="rId10"/>
    <p:sldId id="294" r:id="rId11"/>
    <p:sldId id="295" r:id="rId12"/>
    <p:sldId id="270"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462"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2243789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005825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19338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24B7A77-1F39-4EFB-AEB3-49D0FA5DA006}" type="datetimeFigureOut">
              <a:rPr lang="cs-CZ" smtClean="0"/>
              <a:pPr/>
              <a:t>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9669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24B7A77-1F39-4EFB-AEB3-49D0FA5DA006}" type="datetimeFigureOut">
              <a:rPr lang="cs-CZ" smtClean="0"/>
              <a:pPr/>
              <a:t>6.1.2013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97964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24B7A77-1F39-4EFB-AEB3-49D0FA5DA006}" type="datetimeFigureOut">
              <a:rPr lang="cs-CZ" smtClean="0"/>
              <a:pPr/>
              <a:t>6.1.2013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322959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24B7A77-1F39-4EFB-AEB3-49D0FA5DA006}" type="datetimeFigureOut">
              <a:rPr lang="cs-CZ" smtClean="0"/>
              <a:pPr/>
              <a:t>6.1.2013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86863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24B7A77-1F39-4EFB-AEB3-49D0FA5DA006}" type="datetimeFigureOut">
              <a:rPr lang="cs-CZ" smtClean="0"/>
              <a:pPr/>
              <a:t>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3079591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24B7A77-1F39-4EFB-AEB3-49D0FA5DA006}" type="datetimeFigureOut">
              <a:rPr lang="cs-CZ" smtClean="0"/>
              <a:pPr/>
              <a:t>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3206953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3345938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13969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49000"/>
            <a:lum/>
          </a:blip>
          <a:srcRect/>
          <a:stretch>
            <a:fillRect/>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4B7A77-1F39-4EFB-AEB3-49D0FA5DA006}" type="datetimeFigureOut">
              <a:rPr lang="cs-CZ" smtClean="0"/>
              <a:pPr/>
              <a:t>6.1.2013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200135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Group 40"/>
          <p:cNvGraphicFramePr>
            <a:graphicFrameLocks/>
          </p:cNvGraphicFramePr>
          <p:nvPr>
            <p:extLst>
              <p:ext uri="{D42A27DB-BD31-4B8C-83A1-F6EECF244321}">
                <p14:modId xmlns:p14="http://schemas.microsoft.com/office/powerpoint/2010/main" xmlns="" val="721002777"/>
              </p:ext>
            </p:extLst>
          </p:nvPr>
        </p:nvGraphicFramePr>
        <p:xfrm>
          <a:off x="468313" y="1268413"/>
          <a:ext cx="8229600" cy="408019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800" b="0" i="0" u="none" strike="noStrike" cap="none" normalizeH="0" baseline="0" dirty="0" smtClean="0">
                          <a:ln>
                            <a:noFill/>
                          </a:ln>
                          <a:solidFill>
                            <a:srgbClr val="000000"/>
                          </a:solidFill>
                          <a:effectLst/>
                          <a:latin typeface="Arial" charset="0"/>
                          <a:cs typeface="Arial" charset="0"/>
                        </a:rPr>
                        <a:t>INOVACE_32_Umělecké zpracování II.</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Mgr. Lenka </a:t>
                      </a:r>
                      <a:r>
                        <a:rPr kumimoji="0" lang="cs-CZ" sz="1800" b="0" i="0" u="none" strike="noStrike" cap="none" normalizeH="0" baseline="0" dirty="0" err="1" smtClean="0">
                          <a:ln>
                            <a:noFill/>
                          </a:ln>
                          <a:solidFill>
                            <a:srgbClr val="000000"/>
                          </a:solidFill>
                          <a:effectLst/>
                          <a:latin typeface="Arial" charset="0"/>
                          <a:cs typeface="Arial" charset="0"/>
                        </a:rPr>
                        <a:t>Nečilová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800" b="0" i="0" u="none" strike="noStrike" cap="none" normalizeH="0" baseline="0" dirty="0" smtClean="0">
                          <a:ln>
                            <a:noFill/>
                          </a:ln>
                          <a:solidFill>
                            <a:srgbClr val="000000"/>
                          </a:solidFill>
                          <a:effectLst/>
                          <a:latin typeface="Arial" charset="0"/>
                          <a:cs typeface="Arial" charset="0"/>
                        </a:rPr>
                        <a:t>Antisemitismus a holocaust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třetí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2.1.2013</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Norimberské zákony, antisemitismus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jako výklad do hodiny i jako materiál k samostudiu. Procvičovací cvičení lze použít jako test .</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Možnosti využití: promítání ve třídě</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 při </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výkladu na </a:t>
                      </a:r>
                      <a:r>
                        <a:rPr kumimoji="0" lang="cs-CZ" sz="1200" b="0" i="0" u="none" strike="noStrike" cap="none" normalizeH="0" baseline="0" dirty="0" err="1" smtClean="0">
                          <a:ln>
                            <a:noFill/>
                          </a:ln>
                          <a:solidFill>
                            <a:schemeClr val="tx1"/>
                          </a:solidFill>
                          <a:effectLst/>
                          <a:latin typeface="Times New Roman" pitchFamily="18" charset="0"/>
                          <a:cs typeface="Times New Roman" pitchFamily="18" charset="0"/>
                        </a:rPr>
                        <a:t>interaktivníntabuli</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7200">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dirty="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sp>
        <p:nvSpPr>
          <p:cNvPr id="5"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8297" y="5384646"/>
            <a:ext cx="6081712"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5875"/>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 name="Picture 46" descr="logo_pruhl"/>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956550" y="260350"/>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7225398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 české literatuře II.</a:t>
            </a:r>
            <a:endParaRPr lang="cs-CZ" sz="4800" dirty="0"/>
          </a:p>
        </p:txBody>
      </p:sp>
      <p:sp>
        <p:nvSpPr>
          <p:cNvPr id="6" name="Zástupný symbol pro obsah 5"/>
          <p:cNvSpPr>
            <a:spLocks noGrp="1"/>
          </p:cNvSpPr>
          <p:nvPr>
            <p:ph idx="1"/>
          </p:nvPr>
        </p:nvSpPr>
        <p:spPr>
          <a:xfrm>
            <a:off x="457200" y="1600200"/>
            <a:ext cx="8229600" cy="5022943"/>
          </a:xfrm>
        </p:spPr>
        <p:txBody>
          <a:bodyPr>
            <a:normAutofit fontScale="92500" lnSpcReduction="20000"/>
          </a:bodyPr>
          <a:lstStyle/>
          <a:p>
            <a:pPr marL="0" indent="0">
              <a:buNone/>
            </a:pPr>
            <a:r>
              <a:rPr lang="cs-CZ" b="1" dirty="0" smtClean="0"/>
              <a:t>Jiří </a:t>
            </a:r>
            <a:r>
              <a:rPr lang="cs-CZ" b="1" dirty="0"/>
              <a:t>Bor</a:t>
            </a:r>
          </a:p>
          <a:p>
            <a:r>
              <a:rPr lang="cs-CZ" dirty="0"/>
              <a:t>prošel Terezínem a Buchenwaldem, nejznámější je novela </a:t>
            </a:r>
            <a:r>
              <a:rPr lang="cs-CZ" b="1" dirty="0"/>
              <a:t>Terezínské rekviem</a:t>
            </a:r>
          </a:p>
          <a:p>
            <a:r>
              <a:rPr lang="cs-CZ" dirty="0"/>
              <a:t>popisuje přípravu a provedení </a:t>
            </a:r>
            <a:r>
              <a:rPr lang="cs-CZ" dirty="0" smtClean="0"/>
              <a:t/>
            </a:r>
            <a:br>
              <a:rPr lang="cs-CZ" dirty="0" smtClean="0"/>
            </a:br>
            <a:r>
              <a:rPr lang="cs-CZ" dirty="0" smtClean="0"/>
              <a:t>Verdiho </a:t>
            </a:r>
            <a:r>
              <a:rPr lang="cs-CZ" dirty="0"/>
              <a:t>Rekviem v terezínském </a:t>
            </a:r>
            <a:r>
              <a:rPr lang="cs-CZ" dirty="0" smtClean="0"/>
              <a:t/>
            </a:r>
            <a:br>
              <a:rPr lang="cs-CZ" dirty="0" smtClean="0"/>
            </a:br>
            <a:r>
              <a:rPr lang="cs-CZ" dirty="0" smtClean="0"/>
              <a:t>ghettu </a:t>
            </a:r>
            <a:r>
              <a:rPr lang="cs-CZ" dirty="0"/>
              <a:t>v létě 1944 (součást </a:t>
            </a:r>
            <a:r>
              <a:rPr lang="cs-CZ" dirty="0" smtClean="0"/>
              <a:t/>
            </a:r>
            <a:br>
              <a:rPr lang="cs-CZ" dirty="0" smtClean="0"/>
            </a:br>
            <a:r>
              <a:rPr lang="cs-CZ" dirty="0" smtClean="0"/>
              <a:t>propagandistických </a:t>
            </a:r>
            <a:r>
              <a:rPr lang="cs-CZ" dirty="0"/>
              <a:t>akcí pro </a:t>
            </a:r>
            <a:r>
              <a:rPr lang="cs-CZ" dirty="0" smtClean="0"/>
              <a:t/>
            </a:r>
            <a:br>
              <a:rPr lang="cs-CZ" dirty="0" smtClean="0"/>
            </a:br>
            <a:r>
              <a:rPr lang="cs-CZ" dirty="0" smtClean="0"/>
              <a:t>Červený </a:t>
            </a:r>
            <a:r>
              <a:rPr lang="cs-CZ" dirty="0"/>
              <a:t>kříž)</a:t>
            </a:r>
          </a:p>
          <a:p>
            <a:r>
              <a:rPr lang="cs-CZ" dirty="0"/>
              <a:t>pro hudebníky je znamením </a:t>
            </a:r>
            <a:r>
              <a:rPr lang="cs-CZ" dirty="0" smtClean="0"/>
              <a:t/>
            </a:r>
            <a:br>
              <a:rPr lang="cs-CZ" dirty="0" smtClean="0"/>
            </a:br>
            <a:r>
              <a:rPr lang="cs-CZ" dirty="0" smtClean="0"/>
              <a:t>důstojnosti</a:t>
            </a:r>
            <a:r>
              <a:rPr lang="cs-CZ" dirty="0"/>
              <a:t>, naděje a příslibu </a:t>
            </a:r>
            <a:r>
              <a:rPr lang="cs-CZ" dirty="0" smtClean="0"/>
              <a:t/>
            </a:r>
            <a:br>
              <a:rPr lang="cs-CZ" dirty="0" smtClean="0"/>
            </a:br>
            <a:r>
              <a:rPr lang="cs-CZ" dirty="0" smtClean="0"/>
              <a:t>svobody</a:t>
            </a:r>
            <a:endParaRPr lang="cs-CZ" dirty="0"/>
          </a:p>
          <a:p>
            <a:r>
              <a:rPr lang="cs-CZ" dirty="0"/>
              <a:t>po </a:t>
            </a:r>
            <a:r>
              <a:rPr lang="cs-CZ" dirty="0" smtClean="0"/>
              <a:t>provedení </a:t>
            </a:r>
            <a:r>
              <a:rPr lang="cs-CZ" dirty="0"/>
              <a:t>jsou všichni zařazeni do transportu</a:t>
            </a:r>
          </a:p>
        </p:txBody>
      </p:sp>
      <p:pic>
        <p:nvPicPr>
          <p:cNvPr id="10242" name="Picture 2" descr="http://www.melcer.cz/img/books/images_big/70389.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68143" y="2564904"/>
            <a:ext cx="2518289" cy="3340587"/>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délník 1"/>
          <p:cNvSpPr/>
          <p:nvPr/>
        </p:nvSpPr>
        <p:spPr>
          <a:xfrm>
            <a:off x="8324548" y="2564904"/>
            <a:ext cx="703815" cy="461665"/>
          </a:xfrm>
          <a:prstGeom prst="rect">
            <a:avLst/>
          </a:prstGeom>
        </p:spPr>
        <p:txBody>
          <a:bodyPr wrap="square">
            <a:spAutoFit/>
          </a:bodyPr>
          <a:lstStyle/>
          <a:p>
            <a:r>
              <a:rPr lang="cs-CZ" sz="600" dirty="0"/>
              <a:t>http://www.melcer.cz/img/books/images_big/70389.jpg</a:t>
            </a:r>
          </a:p>
        </p:txBody>
      </p:sp>
    </p:spTree>
    <p:extLst>
      <p:ext uri="{BB962C8B-B14F-4D97-AF65-F5344CB8AC3E}">
        <p14:creationId xmlns:p14="http://schemas.microsoft.com/office/powerpoint/2010/main" xmlns="" val="9325900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 české literatuře II.</a:t>
            </a:r>
            <a:endParaRPr lang="cs-CZ" sz="4800" dirty="0"/>
          </a:p>
        </p:txBody>
      </p:sp>
      <p:sp>
        <p:nvSpPr>
          <p:cNvPr id="6" name="Zástupný symbol pro obsah 5"/>
          <p:cNvSpPr>
            <a:spLocks noGrp="1"/>
          </p:cNvSpPr>
          <p:nvPr>
            <p:ph idx="1"/>
          </p:nvPr>
        </p:nvSpPr>
        <p:spPr>
          <a:xfrm>
            <a:off x="457200" y="1600200"/>
            <a:ext cx="8229600" cy="4853136"/>
          </a:xfrm>
        </p:spPr>
        <p:txBody>
          <a:bodyPr>
            <a:normAutofit fontScale="92500" lnSpcReduction="20000"/>
          </a:bodyPr>
          <a:lstStyle/>
          <a:p>
            <a:pPr marL="2149475" indent="-171450">
              <a:buNone/>
            </a:pPr>
            <a:r>
              <a:rPr lang="cs-CZ" b="1" dirty="0" smtClean="0"/>
              <a:t>František </a:t>
            </a:r>
            <a:r>
              <a:rPr lang="cs-CZ" b="1" dirty="0"/>
              <a:t>Kafka</a:t>
            </a:r>
          </a:p>
          <a:p>
            <a:pPr marL="2149475" indent="-171450"/>
            <a:r>
              <a:rPr lang="cs-CZ" dirty="0"/>
              <a:t>byl v ghettu v Lodži</a:t>
            </a:r>
          </a:p>
          <a:p>
            <a:pPr marL="2149475" indent="-171450"/>
            <a:r>
              <a:rPr lang="cs-CZ" dirty="0"/>
              <a:t>autor prózy </a:t>
            </a:r>
            <a:r>
              <a:rPr lang="cs-CZ" b="1" dirty="0"/>
              <a:t>Vánoční legenda z ghetta</a:t>
            </a:r>
          </a:p>
          <a:p>
            <a:endParaRPr lang="cs-CZ" b="1" dirty="0"/>
          </a:p>
          <a:p>
            <a:pPr marL="0" indent="0">
              <a:buNone/>
            </a:pPr>
            <a:r>
              <a:rPr lang="cs-CZ" b="1" dirty="0"/>
              <a:t>Ludvík Aškenazy</a:t>
            </a:r>
          </a:p>
          <a:p>
            <a:pPr>
              <a:tabLst>
                <a:tab pos="5921375" algn="l"/>
                <a:tab pos="6011863" algn="l"/>
                <a:tab pos="6103938" algn="l"/>
                <a:tab pos="6275388" algn="l"/>
              </a:tabLst>
            </a:pPr>
            <a:r>
              <a:rPr lang="cs-CZ" dirty="0"/>
              <a:t>nežidovský autor, téma </a:t>
            </a:r>
            <a:r>
              <a:rPr lang="cs-CZ" dirty="0" smtClean="0"/>
              <a:t>holokaustu</a:t>
            </a:r>
            <a:br>
              <a:rPr lang="cs-CZ" dirty="0" smtClean="0"/>
            </a:br>
            <a:r>
              <a:rPr lang="cs-CZ" dirty="0" smtClean="0"/>
              <a:t> </a:t>
            </a:r>
            <a:r>
              <a:rPr lang="cs-CZ" dirty="0"/>
              <a:t>však zpracovává velice často</a:t>
            </a:r>
          </a:p>
          <a:p>
            <a:r>
              <a:rPr lang="cs-CZ" dirty="0"/>
              <a:t>soubor povídek </a:t>
            </a:r>
            <a:r>
              <a:rPr lang="cs-CZ" b="1" dirty="0"/>
              <a:t>Psí život </a:t>
            </a:r>
            <a:r>
              <a:rPr lang="cs-CZ" dirty="0"/>
              <a:t>- zajímavá </a:t>
            </a:r>
            <a:r>
              <a:rPr lang="cs-CZ" dirty="0" smtClean="0"/>
              <a:t/>
            </a:r>
            <a:br>
              <a:rPr lang="cs-CZ" dirty="0" smtClean="0"/>
            </a:br>
            <a:r>
              <a:rPr lang="cs-CZ" dirty="0" smtClean="0"/>
              <a:t>je </a:t>
            </a:r>
            <a:r>
              <a:rPr lang="cs-CZ" dirty="0"/>
              <a:t>povídka </a:t>
            </a:r>
            <a:r>
              <a:rPr lang="cs-CZ" dirty="0" err="1"/>
              <a:t>Brutus</a:t>
            </a:r>
            <a:r>
              <a:rPr lang="cs-CZ" dirty="0"/>
              <a:t> - příběh sledujeme </a:t>
            </a:r>
            <a:r>
              <a:rPr lang="cs-CZ" dirty="0" smtClean="0"/>
              <a:t/>
            </a:r>
            <a:br>
              <a:rPr lang="cs-CZ" dirty="0" smtClean="0"/>
            </a:br>
            <a:r>
              <a:rPr lang="cs-CZ" dirty="0" smtClean="0"/>
              <a:t>očima </a:t>
            </a:r>
            <a:r>
              <a:rPr lang="cs-CZ" dirty="0"/>
              <a:t>německého ovčáka patřícího </a:t>
            </a:r>
            <a:r>
              <a:rPr lang="cs-CZ" dirty="0" smtClean="0"/>
              <a:t/>
            </a:r>
            <a:br>
              <a:rPr lang="cs-CZ" dirty="0" smtClean="0"/>
            </a:br>
            <a:r>
              <a:rPr lang="cs-CZ" dirty="0" smtClean="0"/>
              <a:t>staré </a:t>
            </a:r>
            <a:r>
              <a:rPr lang="cs-CZ" dirty="0"/>
              <a:t>židovce</a:t>
            </a:r>
          </a:p>
          <a:p>
            <a:endParaRPr lang="cs-CZ" dirty="0"/>
          </a:p>
        </p:txBody>
      </p:sp>
      <p:pic>
        <p:nvPicPr>
          <p:cNvPr id="11266" name="Picture 2" descr="http://www.dantikvariat.cz/nahled/obr/obr_150690.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4478" t="5779" r="4722" b="2615"/>
          <a:stretch/>
        </p:blipFill>
        <p:spPr bwMode="auto">
          <a:xfrm>
            <a:off x="6660232" y="3714276"/>
            <a:ext cx="2130069" cy="2929716"/>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délník 1"/>
          <p:cNvSpPr/>
          <p:nvPr/>
        </p:nvSpPr>
        <p:spPr>
          <a:xfrm>
            <a:off x="6753158" y="3457348"/>
            <a:ext cx="1944216" cy="184666"/>
          </a:xfrm>
          <a:prstGeom prst="rect">
            <a:avLst/>
          </a:prstGeom>
        </p:spPr>
        <p:txBody>
          <a:bodyPr wrap="square">
            <a:spAutoFit/>
          </a:bodyPr>
          <a:lstStyle/>
          <a:p>
            <a:r>
              <a:rPr lang="cs-CZ" sz="600" dirty="0"/>
              <a:t>http://www.dantikvariat.cz/nahled/obr/obr_150690.jpg</a:t>
            </a:r>
          </a:p>
        </p:txBody>
      </p:sp>
      <p:pic>
        <p:nvPicPr>
          <p:cNvPr id="11268" name="Picture 4" descr="http://www.knihynainternetu.cz/foto2/00563703224_.jpe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99592" y="1600751"/>
            <a:ext cx="1219200" cy="186690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Obdélník 2"/>
          <p:cNvSpPr/>
          <p:nvPr/>
        </p:nvSpPr>
        <p:spPr>
          <a:xfrm>
            <a:off x="2125678" y="3045281"/>
            <a:ext cx="1392642" cy="276999"/>
          </a:xfrm>
          <a:prstGeom prst="rect">
            <a:avLst/>
          </a:prstGeom>
        </p:spPr>
        <p:txBody>
          <a:bodyPr wrap="square">
            <a:spAutoFit/>
          </a:bodyPr>
          <a:lstStyle/>
          <a:p>
            <a:r>
              <a:rPr lang="cs-CZ" sz="600" dirty="0"/>
              <a:t>http://www.knihynainternetu.cz/foto2/00563703224_.jpeg</a:t>
            </a:r>
          </a:p>
        </p:txBody>
      </p:sp>
    </p:spTree>
    <p:extLst>
      <p:ext uri="{BB962C8B-B14F-4D97-AF65-F5344CB8AC3E}">
        <p14:creationId xmlns:p14="http://schemas.microsoft.com/office/powerpoint/2010/main" xmlns="" val="40086374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457200" y="1600200"/>
            <a:ext cx="8229600" cy="4751598"/>
          </a:xfrm>
        </p:spPr>
        <p:txBody>
          <a:bodyPr>
            <a:normAutofit fontScale="85000" lnSpcReduction="20000"/>
          </a:bodyPr>
          <a:lstStyle/>
          <a:p>
            <a:pPr marL="0" indent="0">
              <a:buNone/>
            </a:pPr>
            <a:r>
              <a:rPr lang="cs-CZ" b="1" dirty="0"/>
              <a:t>Věra Sládková</a:t>
            </a:r>
          </a:p>
          <a:p>
            <a:r>
              <a:rPr lang="cs-CZ" dirty="0"/>
              <a:t>dílo: </a:t>
            </a:r>
            <a:r>
              <a:rPr lang="cs-CZ" b="1" dirty="0"/>
              <a:t>Kráska s cejchem </a:t>
            </a:r>
            <a:r>
              <a:rPr lang="cs-CZ" dirty="0"/>
              <a:t>- o židovské dívce, </a:t>
            </a:r>
            <a:r>
              <a:rPr lang="cs-CZ" dirty="0" smtClean="0"/>
              <a:t/>
            </a:r>
            <a:br>
              <a:rPr lang="cs-CZ" dirty="0" smtClean="0"/>
            </a:br>
            <a:r>
              <a:rPr lang="cs-CZ" dirty="0" smtClean="0"/>
              <a:t>která </a:t>
            </a:r>
            <a:r>
              <a:rPr lang="cs-CZ" dirty="0"/>
              <a:t>přežila lékařské pokusy v Osvětimi </a:t>
            </a:r>
            <a:r>
              <a:rPr lang="cs-CZ" dirty="0" smtClean="0"/>
              <a:t/>
            </a:r>
            <a:br>
              <a:rPr lang="cs-CZ" dirty="0" smtClean="0"/>
            </a:br>
            <a:r>
              <a:rPr lang="cs-CZ" dirty="0" smtClean="0"/>
              <a:t>a </a:t>
            </a:r>
            <a:r>
              <a:rPr lang="cs-CZ" dirty="0"/>
              <a:t>následky si nese celý </a:t>
            </a:r>
            <a:r>
              <a:rPr lang="cs-CZ" dirty="0" smtClean="0"/>
              <a:t>život</a:t>
            </a:r>
          </a:p>
          <a:p>
            <a:endParaRPr lang="cs-CZ" sz="1300" dirty="0"/>
          </a:p>
          <a:p>
            <a:pPr marL="0" indent="0">
              <a:buNone/>
            </a:pPr>
            <a:r>
              <a:rPr lang="cs-CZ" b="1" dirty="0" smtClean="0"/>
              <a:t>Josef </a:t>
            </a:r>
            <a:r>
              <a:rPr lang="cs-CZ" b="1" dirty="0"/>
              <a:t>Škvorecký</a:t>
            </a:r>
          </a:p>
          <a:p>
            <a:pPr marL="1978025" indent="-366713"/>
            <a:r>
              <a:rPr lang="cs-CZ" dirty="0"/>
              <a:t>soubor povídek </a:t>
            </a:r>
            <a:r>
              <a:rPr lang="cs-CZ" dirty="0" smtClean="0"/>
              <a:t/>
            </a:r>
            <a:br>
              <a:rPr lang="cs-CZ" dirty="0" smtClean="0"/>
            </a:br>
            <a:r>
              <a:rPr lang="cs-CZ" b="1" dirty="0" smtClean="0"/>
              <a:t>Sedmiramenný </a:t>
            </a:r>
            <a:r>
              <a:rPr lang="cs-CZ" b="1" dirty="0"/>
              <a:t>svícen</a:t>
            </a:r>
          </a:p>
          <a:p>
            <a:pPr marL="1978025" indent="-366713"/>
            <a:r>
              <a:rPr lang="cs-CZ" dirty="0"/>
              <a:t>román </a:t>
            </a:r>
            <a:r>
              <a:rPr lang="cs-CZ" b="1" dirty="0"/>
              <a:t>Lvíče</a:t>
            </a:r>
            <a:r>
              <a:rPr lang="cs-CZ" dirty="0"/>
              <a:t> </a:t>
            </a:r>
            <a:r>
              <a:rPr lang="cs-CZ" dirty="0" smtClean="0"/>
              <a:t>– podle </a:t>
            </a:r>
            <a:r>
              <a:rPr lang="cs-CZ" dirty="0"/>
              <a:t>něj </a:t>
            </a:r>
            <a:r>
              <a:rPr lang="cs-CZ" dirty="0" smtClean="0"/>
              <a:t/>
            </a:r>
            <a:br>
              <a:rPr lang="cs-CZ" dirty="0" smtClean="0"/>
            </a:br>
            <a:r>
              <a:rPr lang="cs-CZ" dirty="0" smtClean="0"/>
              <a:t>natočen film </a:t>
            </a:r>
            <a:r>
              <a:rPr lang="cs-CZ" b="1" dirty="0"/>
              <a:t>Flirt se slečnou </a:t>
            </a:r>
            <a:r>
              <a:rPr lang="cs-CZ" b="1" dirty="0" smtClean="0"/>
              <a:t/>
            </a:r>
            <a:br>
              <a:rPr lang="cs-CZ" b="1" dirty="0" smtClean="0"/>
            </a:br>
            <a:r>
              <a:rPr lang="cs-CZ" b="1" dirty="0" smtClean="0"/>
              <a:t>Stříbrnou </a:t>
            </a:r>
            <a:r>
              <a:rPr lang="cs-CZ" dirty="0" smtClean="0"/>
              <a:t>– žena </a:t>
            </a:r>
            <a:r>
              <a:rPr lang="cs-CZ" dirty="0"/>
              <a:t>se mstí za </a:t>
            </a:r>
            <a:r>
              <a:rPr lang="cs-CZ" dirty="0" smtClean="0"/>
              <a:t/>
            </a:r>
            <a:br>
              <a:rPr lang="cs-CZ" dirty="0" smtClean="0"/>
            </a:br>
            <a:r>
              <a:rPr lang="cs-CZ" dirty="0" smtClean="0"/>
              <a:t>smrt </a:t>
            </a:r>
            <a:r>
              <a:rPr lang="cs-CZ" dirty="0"/>
              <a:t>své sestry v </a:t>
            </a:r>
            <a:r>
              <a:rPr lang="cs-CZ" dirty="0" smtClean="0"/>
              <a:t/>
            </a:r>
            <a:br>
              <a:rPr lang="cs-CZ" dirty="0" smtClean="0"/>
            </a:br>
            <a:r>
              <a:rPr lang="cs-CZ" dirty="0" smtClean="0"/>
              <a:t>koncentračním </a:t>
            </a:r>
            <a:r>
              <a:rPr lang="cs-CZ" dirty="0"/>
              <a:t>táboře</a:t>
            </a:r>
          </a:p>
        </p:txBody>
      </p:sp>
      <p:pic>
        <p:nvPicPr>
          <p:cNvPr id="12290" name="Picture 2" descr="http://t3.gstatic.com/images?q=tbn:ANd9GcRa1Gi5jlwUm9O30ioWAkw9jvfttD096v9MI7iXagFYbWQjprRStArSMyLeu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17441" t="4203" r="20158" b="4063"/>
          <a:stretch/>
        </p:blipFill>
        <p:spPr bwMode="auto">
          <a:xfrm>
            <a:off x="6804248" y="1484784"/>
            <a:ext cx="1337311" cy="196596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délník 1"/>
          <p:cNvSpPr/>
          <p:nvPr/>
        </p:nvSpPr>
        <p:spPr>
          <a:xfrm>
            <a:off x="6329903" y="3521717"/>
            <a:ext cx="2286000" cy="276999"/>
          </a:xfrm>
          <a:prstGeom prst="rect">
            <a:avLst/>
          </a:prstGeom>
        </p:spPr>
        <p:txBody>
          <a:bodyPr wrap="square">
            <a:spAutoFit/>
          </a:bodyPr>
          <a:lstStyle/>
          <a:p>
            <a:r>
              <a:rPr lang="cs-CZ" sz="600" dirty="0"/>
              <a:t>http://t3.gstatic.com/images?q=tbn:ANd9GcRa1Gi5jlwUm9O30ioWAkw9jvfttD096v9MI7iXagFYbWQjprRStArSMyLeug</a:t>
            </a:r>
          </a:p>
        </p:txBody>
      </p:sp>
      <p:pic>
        <p:nvPicPr>
          <p:cNvPr id="12292" name="Picture 4" descr="http://t1.gstatic.com/images?q=tbn:ANd9GcRLD-ePZbhKxr2n2UTsgZlxgvjMs9TN2b0G4pQ9mpHCYD4TCmzMwh1UuhEJww"/>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3831840"/>
            <a:ext cx="1650238" cy="2519958"/>
          </a:xfrm>
          <a:prstGeom prst="rect">
            <a:avLst/>
          </a:prstGeom>
          <a:noFill/>
          <a:extLst>
            <a:ext uri="{909E8E84-426E-40DD-AFC4-6F175D3DCCD1}">
              <a14:hiddenFill xmlns:a14="http://schemas.microsoft.com/office/drawing/2010/main" xmlns="">
                <a:solidFill>
                  <a:srgbClr val="FFFFFF"/>
                </a:solidFill>
              </a14:hiddenFill>
            </a:ext>
          </a:extLst>
        </p:spPr>
      </p:pic>
      <p:sp>
        <p:nvSpPr>
          <p:cNvPr id="3" name="Obdélník 2"/>
          <p:cNvSpPr/>
          <p:nvPr/>
        </p:nvSpPr>
        <p:spPr>
          <a:xfrm>
            <a:off x="467544" y="6334407"/>
            <a:ext cx="1944216" cy="369332"/>
          </a:xfrm>
          <a:prstGeom prst="rect">
            <a:avLst/>
          </a:prstGeom>
        </p:spPr>
        <p:txBody>
          <a:bodyPr wrap="square">
            <a:spAutoFit/>
          </a:bodyPr>
          <a:lstStyle/>
          <a:p>
            <a:r>
              <a:rPr lang="cs-CZ" sz="600" dirty="0"/>
              <a:t>http://t1.gstatic.com/images?q=tbn:ANd9GcRLD-ePZbhKxr2n2UTsgZlxgvjMs9TN2b0G4pQ9mpHCYD4TCmzMwh1UuhEJww</a:t>
            </a:r>
          </a:p>
        </p:txBody>
      </p:sp>
      <p:sp>
        <p:nvSpPr>
          <p:cNvPr id="9" name="Zaoblený obdélník 8"/>
          <p:cNvSpPr/>
          <p:nvPr/>
        </p:nvSpPr>
        <p:spPr>
          <a:xfrm>
            <a:off x="616460" y="188640"/>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 české literatuře II.</a:t>
            </a:r>
            <a:endParaRPr lang="cs-CZ" sz="4800" dirty="0"/>
          </a:p>
        </p:txBody>
      </p:sp>
      <p:pic>
        <p:nvPicPr>
          <p:cNvPr id="12296" name="Picture 8" descr="http://nd03.jxs.cz/236/265/c17f80d038_63917892_o2.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642381" y="3831840"/>
            <a:ext cx="1768734" cy="2693504"/>
          </a:xfrm>
          <a:prstGeom prst="rect">
            <a:avLst/>
          </a:prstGeom>
          <a:noFill/>
          <a:extLst>
            <a:ext uri="{909E8E84-426E-40DD-AFC4-6F175D3DCCD1}">
              <a14:hiddenFill xmlns:a14="http://schemas.microsoft.com/office/drawing/2010/main" xmlns="">
                <a:solidFill>
                  <a:srgbClr val="FFFFFF"/>
                </a:solidFill>
              </a14:hiddenFill>
            </a:ext>
          </a:extLst>
        </p:spPr>
      </p:pic>
      <p:sp>
        <p:nvSpPr>
          <p:cNvPr id="5" name="Obdélník 4"/>
          <p:cNvSpPr/>
          <p:nvPr/>
        </p:nvSpPr>
        <p:spPr>
          <a:xfrm>
            <a:off x="5292080" y="6256650"/>
            <a:ext cx="1277888" cy="276999"/>
          </a:xfrm>
          <a:prstGeom prst="rect">
            <a:avLst/>
          </a:prstGeom>
        </p:spPr>
        <p:txBody>
          <a:bodyPr wrap="square">
            <a:spAutoFit/>
          </a:bodyPr>
          <a:lstStyle/>
          <a:p>
            <a:r>
              <a:rPr lang="cs-CZ" sz="600" dirty="0"/>
              <a:t>http://nd03.jxs.cz/236/265/c17f80d038_63917892_o2.jpg</a:t>
            </a:r>
          </a:p>
        </p:txBody>
      </p:sp>
    </p:spTree>
    <p:extLst>
      <p:ext uri="{BB962C8B-B14F-4D97-AF65-F5344CB8AC3E}">
        <p14:creationId xmlns:p14="http://schemas.microsoft.com/office/powerpoint/2010/main" xmlns="" val="12905919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 české literatuře II.</a:t>
            </a:r>
            <a:endParaRPr lang="cs-CZ" sz="4800" dirty="0"/>
          </a:p>
        </p:txBody>
      </p:sp>
      <p:sp>
        <p:nvSpPr>
          <p:cNvPr id="6" name="Zástupný symbol pro obsah 5"/>
          <p:cNvSpPr>
            <a:spLocks noGrp="1"/>
          </p:cNvSpPr>
          <p:nvPr>
            <p:ph idx="1"/>
          </p:nvPr>
        </p:nvSpPr>
        <p:spPr>
          <a:xfrm>
            <a:off x="457200" y="1600200"/>
            <a:ext cx="8229600" cy="4781128"/>
          </a:xfrm>
        </p:spPr>
        <p:txBody>
          <a:bodyPr>
            <a:normAutofit fontScale="85000" lnSpcReduction="10000"/>
          </a:bodyPr>
          <a:lstStyle/>
          <a:p>
            <a:pPr marL="0" indent="0">
              <a:buNone/>
            </a:pPr>
            <a:r>
              <a:rPr lang="cs-CZ" b="1" dirty="0" smtClean="0"/>
              <a:t>Ladislav </a:t>
            </a:r>
            <a:r>
              <a:rPr lang="cs-CZ" b="1" dirty="0"/>
              <a:t>Fuks</a:t>
            </a:r>
          </a:p>
          <a:p>
            <a:r>
              <a:rPr lang="cs-CZ" dirty="0"/>
              <a:t>nežidovský autor</a:t>
            </a:r>
          </a:p>
          <a:p>
            <a:r>
              <a:rPr lang="cs-CZ" dirty="0"/>
              <a:t>povídky: </a:t>
            </a:r>
            <a:r>
              <a:rPr lang="cs-CZ" b="1" dirty="0"/>
              <a:t>Mí černovlasí </a:t>
            </a:r>
            <a:r>
              <a:rPr lang="cs-CZ" b="1" dirty="0" smtClean="0"/>
              <a:t/>
            </a:r>
            <a:br>
              <a:rPr lang="cs-CZ" b="1" dirty="0" smtClean="0"/>
            </a:br>
            <a:r>
              <a:rPr lang="cs-CZ" b="1" dirty="0" smtClean="0"/>
              <a:t>bratři </a:t>
            </a:r>
            <a:r>
              <a:rPr lang="cs-CZ" dirty="0"/>
              <a:t>- vzpomínky na </a:t>
            </a:r>
            <a:r>
              <a:rPr lang="cs-CZ" dirty="0" smtClean="0"/>
              <a:t/>
            </a:r>
            <a:br>
              <a:rPr lang="cs-CZ" dirty="0" smtClean="0"/>
            </a:br>
            <a:r>
              <a:rPr lang="cs-CZ" dirty="0" smtClean="0"/>
              <a:t>židovské </a:t>
            </a:r>
            <a:r>
              <a:rPr lang="cs-CZ" dirty="0"/>
              <a:t>spolužáky, kteří </a:t>
            </a:r>
            <a:r>
              <a:rPr lang="cs-CZ" dirty="0" smtClean="0"/>
              <a:t/>
            </a:r>
            <a:br>
              <a:rPr lang="cs-CZ" dirty="0" smtClean="0"/>
            </a:br>
            <a:r>
              <a:rPr lang="cs-CZ" dirty="0" smtClean="0"/>
              <a:t>museli </a:t>
            </a:r>
            <a:r>
              <a:rPr lang="cs-CZ" dirty="0"/>
              <a:t>školu z rasových </a:t>
            </a:r>
            <a:r>
              <a:rPr lang="cs-CZ" dirty="0" smtClean="0"/>
              <a:t/>
            </a:r>
            <a:br>
              <a:rPr lang="cs-CZ" dirty="0" smtClean="0"/>
            </a:br>
            <a:r>
              <a:rPr lang="cs-CZ" dirty="0" smtClean="0"/>
              <a:t>důvodů </a:t>
            </a:r>
            <a:r>
              <a:rPr lang="cs-CZ" dirty="0"/>
              <a:t>opustit</a:t>
            </a:r>
          </a:p>
          <a:p>
            <a:r>
              <a:rPr lang="cs-CZ" dirty="0"/>
              <a:t>stylizuje se do postavy </a:t>
            </a:r>
            <a:r>
              <a:rPr lang="cs-CZ" dirty="0" smtClean="0"/>
              <a:t/>
            </a:r>
            <a:br>
              <a:rPr lang="cs-CZ" dirty="0" smtClean="0"/>
            </a:br>
            <a:r>
              <a:rPr lang="cs-CZ" dirty="0" smtClean="0"/>
              <a:t>gymnaziálního </a:t>
            </a:r>
            <a:r>
              <a:rPr lang="cs-CZ" dirty="0"/>
              <a:t>studenta Michala, který je velice citlivý</a:t>
            </a:r>
          </a:p>
          <a:p>
            <a:r>
              <a:rPr lang="cs-CZ" dirty="0"/>
              <a:t>každá z šesti povídek je uvozená stejnou větou: "Smutek je žlutý a šesticípý jako Davidova hvězda</a:t>
            </a:r>
            <a:r>
              <a:rPr lang="cs-CZ" dirty="0" smtClean="0"/>
              <a:t>.„</a:t>
            </a:r>
          </a:p>
          <a:p>
            <a:endParaRPr lang="cs-CZ" dirty="0"/>
          </a:p>
        </p:txBody>
      </p:sp>
      <p:pic>
        <p:nvPicPr>
          <p:cNvPr id="5" name="Picture 2" descr="http://www.valentinska.cz/images/3c6fe7f56f890a13da44383b72764d0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89698" y="1772816"/>
            <a:ext cx="4104456" cy="2966937"/>
          </a:xfrm>
          <a:prstGeom prst="rect">
            <a:avLst/>
          </a:prstGeom>
          <a:noFill/>
          <a:extLst>
            <a:ext uri="{909E8E84-426E-40DD-AFC4-6F175D3DCCD1}">
              <a14:hiddenFill xmlns:a14="http://schemas.microsoft.com/office/drawing/2010/main" xmlns="">
                <a:solidFill>
                  <a:srgbClr val="FFFFFF"/>
                </a:solidFill>
              </a14:hiddenFill>
            </a:ext>
          </a:extLst>
        </p:spPr>
      </p:pic>
      <p:sp>
        <p:nvSpPr>
          <p:cNvPr id="7" name="Obdélník 6"/>
          <p:cNvSpPr/>
          <p:nvPr/>
        </p:nvSpPr>
        <p:spPr>
          <a:xfrm>
            <a:off x="5428034" y="1618170"/>
            <a:ext cx="2627784" cy="184666"/>
          </a:xfrm>
          <a:prstGeom prst="rect">
            <a:avLst/>
          </a:prstGeom>
        </p:spPr>
        <p:txBody>
          <a:bodyPr wrap="square">
            <a:spAutoFit/>
          </a:bodyPr>
          <a:lstStyle/>
          <a:p>
            <a:r>
              <a:rPr lang="cs-CZ" sz="600" dirty="0"/>
              <a:t>http://www.valentinska.cz/images/3c6fe7f56f890a13da44383b72764d01.jpg</a:t>
            </a:r>
          </a:p>
        </p:txBody>
      </p:sp>
    </p:spTree>
    <p:extLst>
      <p:ext uri="{BB962C8B-B14F-4D97-AF65-F5344CB8AC3E}">
        <p14:creationId xmlns:p14="http://schemas.microsoft.com/office/powerpoint/2010/main" xmlns="" val="10168076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 české literatuře II.</a:t>
            </a:r>
            <a:endParaRPr lang="cs-CZ" sz="4800" dirty="0"/>
          </a:p>
        </p:txBody>
      </p:sp>
      <p:sp>
        <p:nvSpPr>
          <p:cNvPr id="6" name="Zástupný symbol pro obsah 5"/>
          <p:cNvSpPr>
            <a:spLocks noGrp="1"/>
          </p:cNvSpPr>
          <p:nvPr>
            <p:ph idx="1"/>
          </p:nvPr>
        </p:nvSpPr>
        <p:spPr>
          <a:xfrm>
            <a:off x="457200" y="1812043"/>
            <a:ext cx="5410944" cy="4421088"/>
          </a:xfrm>
        </p:spPr>
        <p:txBody>
          <a:bodyPr>
            <a:normAutofit fontScale="77500" lnSpcReduction="20000"/>
          </a:bodyPr>
          <a:lstStyle/>
          <a:p>
            <a:pPr marL="0" indent="0">
              <a:buNone/>
            </a:pPr>
            <a:r>
              <a:rPr lang="cs-CZ" b="1" dirty="0" smtClean="0"/>
              <a:t>Ladislav </a:t>
            </a:r>
            <a:r>
              <a:rPr lang="cs-CZ" b="1" dirty="0"/>
              <a:t>Fuks</a:t>
            </a:r>
          </a:p>
          <a:p>
            <a:r>
              <a:rPr lang="cs-CZ" dirty="0" smtClean="0"/>
              <a:t>román </a:t>
            </a:r>
            <a:r>
              <a:rPr lang="cs-CZ" b="1" dirty="0"/>
              <a:t>Pan Theodor </a:t>
            </a:r>
            <a:r>
              <a:rPr lang="cs-CZ" b="1" dirty="0" err="1"/>
              <a:t>Mundstock</a:t>
            </a:r>
            <a:endParaRPr lang="cs-CZ" b="1" dirty="0"/>
          </a:p>
          <a:p>
            <a:r>
              <a:rPr lang="cs-CZ" dirty="0" err="1"/>
              <a:t>Mundstock</a:t>
            </a:r>
            <a:r>
              <a:rPr lang="cs-CZ" dirty="0"/>
              <a:t> je nenápadný úředník, psychicky nemocný, vede rozhovory se svým dvojníkem </a:t>
            </a:r>
            <a:r>
              <a:rPr lang="cs-CZ" dirty="0" err="1"/>
              <a:t>Moonem</a:t>
            </a:r>
            <a:endParaRPr lang="cs-CZ" dirty="0"/>
          </a:p>
          <a:p>
            <a:r>
              <a:rPr lang="cs-CZ" dirty="0"/>
              <a:t>chce se zachránit, protože čeká na předvolání k transportu</a:t>
            </a:r>
          </a:p>
          <a:p>
            <a:r>
              <a:rPr lang="cs-CZ" dirty="0"/>
              <a:t>vymyslí si dokonalou metodu přípravy, nacvičuje nepohodlné spaní, hladovění, chůzi s kufrem... </a:t>
            </a:r>
          </a:p>
          <a:p>
            <a:r>
              <a:rPr lang="cs-CZ" dirty="0"/>
              <a:t>Cestou na shromaždiště ho srazí auto. </a:t>
            </a:r>
          </a:p>
          <a:p>
            <a:r>
              <a:rPr lang="cs-CZ" dirty="0"/>
              <a:t>Fuks zdůrazňuje, že zlo nelze přelstít</a:t>
            </a:r>
          </a:p>
        </p:txBody>
      </p:sp>
      <p:pic>
        <p:nvPicPr>
          <p:cNvPr id="13316" name="Picture 4" descr="http://files.tarzan.cz/kniha-detail/128801005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68144" y="1916832"/>
            <a:ext cx="3030488" cy="4574323"/>
          </a:xfrm>
          <a:prstGeom prst="rect">
            <a:avLst/>
          </a:prstGeom>
          <a:noFill/>
          <a:extLst>
            <a:ext uri="{909E8E84-426E-40DD-AFC4-6F175D3DCCD1}">
              <a14:hiddenFill xmlns:a14="http://schemas.microsoft.com/office/drawing/2010/main" xmlns="">
                <a:solidFill>
                  <a:srgbClr val="FFFFFF"/>
                </a:solidFill>
              </a14:hiddenFill>
            </a:ext>
          </a:extLst>
        </p:spPr>
      </p:pic>
      <p:sp>
        <p:nvSpPr>
          <p:cNvPr id="3" name="Obdélník 2"/>
          <p:cNvSpPr/>
          <p:nvPr/>
        </p:nvSpPr>
        <p:spPr>
          <a:xfrm>
            <a:off x="6483288" y="1728828"/>
            <a:ext cx="1800200" cy="184666"/>
          </a:xfrm>
          <a:prstGeom prst="rect">
            <a:avLst/>
          </a:prstGeom>
        </p:spPr>
        <p:txBody>
          <a:bodyPr wrap="square">
            <a:spAutoFit/>
          </a:bodyPr>
          <a:lstStyle/>
          <a:p>
            <a:r>
              <a:rPr lang="cs-CZ" sz="600" dirty="0"/>
              <a:t>http://files.tarzan.cz/kniha-detail/1288010052.jpg</a:t>
            </a:r>
          </a:p>
        </p:txBody>
      </p:sp>
    </p:spTree>
    <p:extLst>
      <p:ext uri="{BB962C8B-B14F-4D97-AF65-F5344CB8AC3E}">
        <p14:creationId xmlns:p14="http://schemas.microsoft.com/office/powerpoint/2010/main" xmlns="" val="14070206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 české literatuře II.</a:t>
            </a:r>
            <a:endParaRPr lang="cs-CZ" sz="4800" dirty="0"/>
          </a:p>
        </p:txBody>
      </p:sp>
      <p:sp>
        <p:nvSpPr>
          <p:cNvPr id="6" name="Zástupný symbol pro obsah 5"/>
          <p:cNvSpPr>
            <a:spLocks noGrp="1"/>
          </p:cNvSpPr>
          <p:nvPr>
            <p:ph idx="1"/>
          </p:nvPr>
        </p:nvSpPr>
        <p:spPr>
          <a:xfrm>
            <a:off x="2771800" y="1600200"/>
            <a:ext cx="5914999" cy="4997152"/>
          </a:xfrm>
        </p:spPr>
        <p:txBody>
          <a:bodyPr>
            <a:normAutofit fontScale="85000" lnSpcReduction="10000"/>
          </a:bodyPr>
          <a:lstStyle/>
          <a:p>
            <a:pPr marL="0" indent="0">
              <a:buNone/>
            </a:pPr>
            <a:r>
              <a:rPr lang="cs-CZ" sz="2800" dirty="0" smtClean="0">
                <a:effectLst>
                  <a:outerShdw blurRad="38100" dist="38100" dir="2700000" algn="tl">
                    <a:srgbClr val="000000">
                      <a:alpha val="43137"/>
                    </a:srgbClr>
                  </a:outerShdw>
                </a:effectLst>
              </a:rPr>
              <a:t>Ukázka z knihy Pan Theodor </a:t>
            </a:r>
            <a:r>
              <a:rPr lang="cs-CZ" sz="2800" dirty="0" err="1" smtClean="0">
                <a:effectLst>
                  <a:outerShdw blurRad="38100" dist="38100" dir="2700000" algn="tl">
                    <a:srgbClr val="000000">
                      <a:alpha val="43137"/>
                    </a:srgbClr>
                  </a:outerShdw>
                </a:effectLst>
              </a:rPr>
              <a:t>Mundstock</a:t>
            </a:r>
            <a:endParaRPr lang="cs-CZ" sz="2800" dirty="0" smtClean="0">
              <a:effectLst>
                <a:outerShdw blurRad="38100" dist="38100" dir="2700000" algn="tl">
                  <a:srgbClr val="000000">
                    <a:alpha val="43137"/>
                  </a:srgbClr>
                </a:outerShdw>
              </a:effectLst>
            </a:endParaRPr>
          </a:p>
          <a:p>
            <a:pPr marL="0" indent="0">
              <a:buNone/>
            </a:pPr>
            <a:endParaRPr lang="cs-CZ" sz="1400" i="1" dirty="0" smtClean="0"/>
          </a:p>
          <a:p>
            <a:pPr marL="0" indent="0">
              <a:buNone/>
            </a:pPr>
            <a:r>
              <a:rPr lang="cs-CZ" sz="2600" i="1" dirty="0" smtClean="0"/>
              <a:t>Vtom </a:t>
            </a:r>
            <a:r>
              <a:rPr lang="cs-CZ" sz="2600" i="1" dirty="0"/>
              <a:t>slyší strašný hluk. Zahlédne, že se na něho řítí obrovské vojenské auto. Před očima se </a:t>
            </a:r>
            <a:r>
              <a:rPr lang="cs-CZ" sz="2600" i="1" dirty="0" smtClean="0"/>
              <a:t>mu zatmí</a:t>
            </a:r>
            <a:r>
              <a:rPr lang="cs-CZ" sz="2600" i="1" dirty="0"/>
              <a:t>, jakási přeukrutná síla mu vyhodí kufr z ruky a tu pozná, že se dostal do nějaké </a:t>
            </a:r>
            <a:r>
              <a:rPr lang="cs-CZ" sz="2600" i="1" dirty="0" smtClean="0"/>
              <a:t>strašlivé pasti</a:t>
            </a:r>
            <a:r>
              <a:rPr lang="cs-CZ" sz="2600" i="1" dirty="0"/>
              <a:t>… Bože, co se to stalo, vykřikne v jeho hlavě, co jsme to dělali, že jsme jen nacvičovali, </a:t>
            </a:r>
            <a:r>
              <a:rPr lang="cs-CZ" sz="2600" i="1" dirty="0" smtClean="0"/>
              <a:t>vždyť jsme </a:t>
            </a:r>
            <a:r>
              <a:rPr lang="cs-CZ" sz="2600" i="1" dirty="0"/>
              <a:t>se snad opravdu nemohli na všechno připravit, vždyť to všechno asi byl nějaký můj omyl</a:t>
            </a:r>
            <a:r>
              <a:rPr lang="cs-CZ" sz="2600" i="1" dirty="0" smtClean="0"/>
              <a:t>, vždyť </a:t>
            </a:r>
            <a:r>
              <a:rPr lang="cs-CZ" sz="2600" i="1" dirty="0"/>
              <a:t>já jsem se v tom asi velice zmýlil… vnímá, jako by padala jakási hvězda, k němu přirostlá</a:t>
            </a:r>
            <a:r>
              <a:rPr lang="cs-CZ" sz="2600" i="1" dirty="0" smtClean="0"/>
              <a:t>, dolů</a:t>
            </a:r>
            <a:r>
              <a:rPr lang="cs-CZ" sz="2600" i="1" dirty="0"/>
              <a:t>, dolů, bleskne mu hlavou, bože, jestlipak to ten chlapec vidí, jestlipak to pochopí, bože, </a:t>
            </a:r>
            <a:r>
              <a:rPr lang="cs-CZ" sz="2600" i="1" dirty="0" smtClean="0"/>
              <a:t>aby ten </a:t>
            </a:r>
            <a:r>
              <a:rPr lang="cs-CZ" sz="2600" i="1" dirty="0"/>
              <a:t>ubohý… a v té chvíli hrůzou bezděčně vykřikne. Výkřik se mu vydere z úst, poslední výkřik</a:t>
            </a:r>
            <a:r>
              <a:rPr lang="cs-CZ" sz="2600" i="1" dirty="0" smtClean="0"/>
              <a:t>, </a:t>
            </a:r>
            <a:r>
              <a:rPr lang="cs-CZ" sz="2600" i="1" dirty="0" err="1" smtClean="0"/>
              <a:t>Mone</a:t>
            </a:r>
            <a:r>
              <a:rPr lang="cs-CZ" sz="2600" i="1" dirty="0"/>
              <a:t>, </a:t>
            </a:r>
            <a:r>
              <a:rPr lang="cs-CZ" sz="2600" i="1" dirty="0" err="1"/>
              <a:t>Mone</a:t>
            </a:r>
            <a:r>
              <a:rPr lang="cs-CZ" sz="2600" i="1" dirty="0"/>
              <a:t>…</a:t>
            </a:r>
          </a:p>
        </p:txBody>
      </p:sp>
      <p:pic>
        <p:nvPicPr>
          <p:cNvPr id="15362" name="Picture 2" descr="http://www1.bookfan-static.eu/images/cover/book/1/5/1/2/7/Pan-Theodor-Mundstock-Ladislav-Fuks---w-220-h-null.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76732" y="2306613"/>
            <a:ext cx="2066925" cy="3371851"/>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délník 1"/>
          <p:cNvSpPr/>
          <p:nvPr/>
        </p:nvSpPr>
        <p:spPr>
          <a:xfrm>
            <a:off x="476732" y="1705266"/>
            <a:ext cx="2066925" cy="369332"/>
          </a:xfrm>
          <a:prstGeom prst="rect">
            <a:avLst/>
          </a:prstGeom>
        </p:spPr>
        <p:txBody>
          <a:bodyPr wrap="square">
            <a:spAutoFit/>
          </a:bodyPr>
          <a:lstStyle/>
          <a:p>
            <a:r>
              <a:rPr lang="cs-CZ" sz="600" dirty="0"/>
              <a:t>http://www1.bookfan-static.eu/images/cover/book/1/5/1/2/7/Pan-Theodor-Mundstock-Ladislav-Fuks---w-220-h-null.jpg</a:t>
            </a:r>
          </a:p>
        </p:txBody>
      </p:sp>
    </p:spTree>
    <p:extLst>
      <p:ext uri="{BB962C8B-B14F-4D97-AF65-F5344CB8AC3E}">
        <p14:creationId xmlns:p14="http://schemas.microsoft.com/office/powerpoint/2010/main" xmlns="" val="37096773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 české literatuře II.</a:t>
            </a:r>
            <a:endParaRPr lang="cs-CZ" sz="4800" dirty="0"/>
          </a:p>
        </p:txBody>
      </p:sp>
      <p:sp>
        <p:nvSpPr>
          <p:cNvPr id="6" name="Zástupný symbol pro obsah 5"/>
          <p:cNvSpPr>
            <a:spLocks noGrp="1"/>
          </p:cNvSpPr>
          <p:nvPr>
            <p:ph idx="1"/>
          </p:nvPr>
        </p:nvSpPr>
        <p:spPr>
          <a:xfrm>
            <a:off x="457200" y="1600200"/>
            <a:ext cx="5482952" cy="4525963"/>
          </a:xfrm>
        </p:spPr>
        <p:txBody>
          <a:bodyPr>
            <a:noAutofit/>
          </a:bodyPr>
          <a:lstStyle/>
          <a:p>
            <a:pPr marL="0" indent="0">
              <a:buNone/>
            </a:pPr>
            <a:r>
              <a:rPr lang="cs-CZ" sz="2800" dirty="0" smtClean="0"/>
              <a:t>novela </a:t>
            </a:r>
            <a:r>
              <a:rPr lang="cs-CZ" sz="2800" b="1" dirty="0"/>
              <a:t>Spalovač mrtvol</a:t>
            </a:r>
          </a:p>
          <a:p>
            <a:r>
              <a:rPr lang="cs-CZ" sz="2800" dirty="0"/>
              <a:t>hlavní postavou je vyšinutý pan </a:t>
            </a:r>
            <a:r>
              <a:rPr lang="cs-CZ" sz="2800" dirty="0" err="1"/>
              <a:t>Kopfrkingel</a:t>
            </a:r>
            <a:r>
              <a:rPr lang="cs-CZ" sz="2800" dirty="0"/>
              <a:t>, který se pod vlivem ideologie NSDAP mění ve zrůdu, udává své kolegy v krematoriu, zabíjí manželku (poloviční židovku) a syna.</a:t>
            </a:r>
          </a:p>
          <a:p>
            <a:r>
              <a:rPr lang="cs-CZ" sz="2800" dirty="0"/>
              <a:t>Podle novely byl natočen stejnojmenný film (režisér Juraj Herz) </a:t>
            </a:r>
          </a:p>
        </p:txBody>
      </p:sp>
      <p:pic>
        <p:nvPicPr>
          <p:cNvPr id="16386" name="Picture 2" descr="http://obalky.kosmas.cz/ArticleCovers/134367_big.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55008" y="1916832"/>
            <a:ext cx="2592288" cy="399692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délník 1"/>
          <p:cNvSpPr/>
          <p:nvPr/>
        </p:nvSpPr>
        <p:spPr>
          <a:xfrm>
            <a:off x="6398171" y="5916478"/>
            <a:ext cx="1905962" cy="184666"/>
          </a:xfrm>
          <a:prstGeom prst="rect">
            <a:avLst/>
          </a:prstGeom>
        </p:spPr>
        <p:txBody>
          <a:bodyPr wrap="square">
            <a:spAutoFit/>
          </a:bodyPr>
          <a:lstStyle/>
          <a:p>
            <a:r>
              <a:rPr lang="cs-CZ" sz="600" dirty="0"/>
              <a:t>http://obalky.kosmas.cz/ArticleCovers/134367_big.jpg</a:t>
            </a:r>
          </a:p>
        </p:txBody>
      </p:sp>
    </p:spTree>
    <p:extLst>
      <p:ext uri="{BB962C8B-B14F-4D97-AF65-F5344CB8AC3E}">
        <p14:creationId xmlns:p14="http://schemas.microsoft.com/office/powerpoint/2010/main" xmlns="" val="31224039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 české literatuře II.</a:t>
            </a:r>
            <a:endParaRPr lang="cs-CZ" sz="4800" dirty="0"/>
          </a:p>
        </p:txBody>
      </p:sp>
      <p:sp>
        <p:nvSpPr>
          <p:cNvPr id="6" name="Zástupný symbol pro obsah 5"/>
          <p:cNvSpPr>
            <a:spLocks noGrp="1"/>
          </p:cNvSpPr>
          <p:nvPr>
            <p:ph idx="1"/>
          </p:nvPr>
        </p:nvSpPr>
        <p:spPr>
          <a:xfrm>
            <a:off x="457200" y="1600200"/>
            <a:ext cx="8229600" cy="4925144"/>
          </a:xfrm>
        </p:spPr>
        <p:txBody>
          <a:bodyPr>
            <a:noAutofit/>
          </a:bodyPr>
          <a:lstStyle/>
          <a:p>
            <a:pPr marL="0" indent="0">
              <a:buNone/>
            </a:pPr>
            <a:r>
              <a:rPr lang="cs-CZ" sz="2000" dirty="0" smtClean="0">
                <a:effectLst>
                  <a:outerShdw blurRad="38100" dist="38100" dir="2700000" algn="tl">
                    <a:srgbClr val="000000">
                      <a:alpha val="43137"/>
                    </a:srgbClr>
                  </a:outerShdw>
                </a:effectLst>
              </a:rPr>
              <a:t>Úryvek z knihy Spalovač mrtvol</a:t>
            </a:r>
          </a:p>
          <a:p>
            <a:pPr marL="0" indent="0">
              <a:buNone/>
            </a:pPr>
            <a:r>
              <a:rPr lang="cs-CZ" sz="2000" i="1" dirty="0" smtClean="0"/>
              <a:t>	Po </a:t>
            </a:r>
            <a:r>
              <a:rPr lang="cs-CZ" sz="2000" i="1" dirty="0"/>
              <a:t>večeři pan </a:t>
            </a:r>
            <a:r>
              <a:rPr lang="cs-CZ" sz="2000" i="1" dirty="0" err="1"/>
              <a:t>Kopfrkingl</a:t>
            </a:r>
            <a:r>
              <a:rPr lang="cs-CZ" sz="2000" i="1" dirty="0"/>
              <a:t> nebeskou políbil a řekl: "Pojď, nevýslovná, dřív než se svlékneme, připravíme koupelnu." A vzal židli a šli, dívala se na ně kočka. "Je tu horko," řekl pan </a:t>
            </a:r>
            <a:r>
              <a:rPr lang="cs-CZ" sz="2000" i="1" dirty="0" err="1"/>
              <a:t>Kopfrkingl</a:t>
            </a:r>
            <a:r>
              <a:rPr lang="cs-CZ" sz="2000" i="1" dirty="0"/>
              <a:t> v koupelně a postavil židli pod ventilátor, "asi jsem to přehnal s topením. Otevři ten ventilátor, drahá."</a:t>
            </a:r>
          </a:p>
          <a:p>
            <a:pPr marL="0" indent="0">
              <a:buNone/>
            </a:pPr>
            <a:r>
              <a:rPr lang="cs-CZ" sz="2000" i="1" dirty="0" smtClean="0"/>
              <a:t>	Když </a:t>
            </a:r>
            <a:r>
              <a:rPr lang="cs-CZ" sz="2000" i="1" dirty="0" err="1"/>
              <a:t>Lakmé</a:t>
            </a:r>
            <a:r>
              <a:rPr lang="cs-CZ" sz="2000" i="1" dirty="0"/>
              <a:t> vylezla na židli, pan </a:t>
            </a:r>
            <a:r>
              <a:rPr lang="cs-CZ" sz="2000" i="1" dirty="0" err="1"/>
              <a:t>Kopfrkingl</a:t>
            </a:r>
            <a:r>
              <a:rPr lang="cs-CZ" sz="2000" i="1" dirty="0"/>
              <a:t> jí pohladil lýtko, hodil jí smyčku na krk a s něžným úsměvem jí řekl: "Co abych tě, drahá, oběsil?" Usmála se na něho dolů, snad mu dobře nerozuměla, on se usmál též, kopl do židle a bylo to. V předsíni si vzal kabát, šel na německou kriminálku a do protokolu nadiktoval: "Udělala to zřejmě ze zoufalství. Měla židovskou krev a nesnesla žít po mém boku. Snad tušila, že se s ní dám rozvést, že se to nesrovnává s mou německou ctí." A sobě v duchu řekl: "Litoval jsem tě, drahá, litoval. Byla jsi skleslá, zamlklá, ovšem, jak by ne, ale já jsem tu oběť jako Němec přinést musil. Zachránil jsem tě, drahá, před utrpením, které by tě jinak čekalo. Jak bys byla, nebeská, s tou svou krví v tom novém šťastném, spravedlivém světě trpěla..."</a:t>
            </a:r>
          </a:p>
          <a:p>
            <a:pPr marL="0" indent="0">
              <a:buNone/>
            </a:pPr>
            <a:endParaRPr lang="cs-CZ" sz="2000" b="1" dirty="0"/>
          </a:p>
        </p:txBody>
      </p:sp>
    </p:spTree>
    <p:extLst>
      <p:ext uri="{BB962C8B-B14F-4D97-AF65-F5344CB8AC3E}">
        <p14:creationId xmlns:p14="http://schemas.microsoft.com/office/powerpoint/2010/main" xmlns="" val="26742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8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 české literatuře II.</a:t>
            </a:r>
            <a:endParaRPr lang="cs-CZ" sz="4800" dirty="0"/>
          </a:p>
        </p:txBody>
      </p:sp>
      <p:sp>
        <p:nvSpPr>
          <p:cNvPr id="6" name="Zástupný symbol pro obsah 5"/>
          <p:cNvSpPr>
            <a:spLocks noGrp="1"/>
          </p:cNvSpPr>
          <p:nvPr>
            <p:ph idx="1"/>
          </p:nvPr>
        </p:nvSpPr>
        <p:spPr/>
        <p:txBody>
          <a:bodyPr>
            <a:normAutofit fontScale="92500"/>
          </a:bodyPr>
          <a:lstStyle/>
          <a:p>
            <a:r>
              <a:rPr lang="cs-CZ" sz="2600" dirty="0" smtClean="0"/>
              <a:t>Další autoři zpracovávající téma holokaustu:</a:t>
            </a:r>
          </a:p>
          <a:p>
            <a:pPr marL="0" indent="0">
              <a:buNone/>
            </a:pPr>
            <a:r>
              <a:rPr lang="cs-CZ" sz="2600" b="1" dirty="0" smtClean="0"/>
              <a:t>		             	      Viktor </a:t>
            </a:r>
            <a:r>
              <a:rPr lang="cs-CZ" sz="2600" b="1" dirty="0" err="1"/>
              <a:t>Fischl</a:t>
            </a:r>
            <a:r>
              <a:rPr lang="cs-CZ" sz="2600" b="1" dirty="0"/>
              <a:t> </a:t>
            </a:r>
            <a:r>
              <a:rPr lang="cs-CZ" sz="2600" b="1" dirty="0" smtClean="0"/>
              <a:t> - Dvorní </a:t>
            </a:r>
            <a:r>
              <a:rPr lang="cs-CZ" sz="2600" b="1" dirty="0"/>
              <a:t>šašci</a:t>
            </a:r>
          </a:p>
          <a:p>
            <a:pPr marL="2868613" indent="-261938"/>
            <a:endParaRPr lang="cs-CZ" sz="2600" b="1" dirty="0"/>
          </a:p>
          <a:p>
            <a:pPr marL="2868613" indent="-261938">
              <a:buNone/>
            </a:pPr>
            <a:r>
              <a:rPr lang="cs-CZ" sz="2600" b="1" dirty="0" smtClean="0"/>
              <a:t>Ota Pavel - Smrt </a:t>
            </a:r>
            <a:r>
              <a:rPr lang="cs-CZ" sz="2600" b="1" dirty="0"/>
              <a:t>krásných </a:t>
            </a:r>
            <a:r>
              <a:rPr lang="cs-CZ" sz="2600" b="1" dirty="0" smtClean="0"/>
              <a:t/>
            </a:r>
            <a:br>
              <a:rPr lang="cs-CZ" sz="2600" b="1" dirty="0" smtClean="0"/>
            </a:br>
            <a:r>
              <a:rPr lang="cs-CZ" sz="2600" b="1" dirty="0" smtClean="0"/>
              <a:t>srnců</a:t>
            </a:r>
            <a:endParaRPr lang="cs-CZ" sz="2600" b="1" dirty="0"/>
          </a:p>
          <a:p>
            <a:pPr marL="2868613" indent="-261938"/>
            <a:endParaRPr lang="cs-CZ" sz="1900" b="1" dirty="0" smtClean="0"/>
          </a:p>
          <a:p>
            <a:pPr marL="2868613" indent="-261938"/>
            <a:endParaRPr lang="cs-CZ" sz="2600" b="1" dirty="0"/>
          </a:p>
          <a:p>
            <a:pPr marL="5018088" indent="-263525">
              <a:buNone/>
            </a:pPr>
            <a:r>
              <a:rPr lang="cs-CZ" sz="2600" b="1" dirty="0"/>
              <a:t>Ivan </a:t>
            </a:r>
            <a:r>
              <a:rPr lang="cs-CZ" sz="2600" b="1" dirty="0" smtClean="0"/>
              <a:t>Klíma - Soudce </a:t>
            </a:r>
            <a:r>
              <a:rPr lang="cs-CZ" sz="2600" b="1" dirty="0"/>
              <a:t>z milosti </a:t>
            </a:r>
            <a:endParaRPr lang="cs-CZ" sz="2600" b="1" dirty="0" smtClean="0"/>
          </a:p>
          <a:p>
            <a:pPr marL="5018088" indent="-263525"/>
            <a:r>
              <a:rPr lang="cs-CZ" sz="2600" dirty="0" smtClean="0"/>
              <a:t> </a:t>
            </a:r>
            <a:r>
              <a:rPr lang="cs-CZ" sz="2600" dirty="0"/>
              <a:t>hlavní hrdina vzpomíná na dětství v Terezíně</a:t>
            </a:r>
          </a:p>
        </p:txBody>
      </p:sp>
      <p:pic>
        <p:nvPicPr>
          <p:cNvPr id="17410" name="Picture 2" descr="http://www2.bookfan-static.eu/images/cover/book/1/8/4/8/4/Dvorni-sasci-Viktor-Fischl---w-220-h-null.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264263" y="1474503"/>
            <a:ext cx="1640210" cy="2764926"/>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délník 1"/>
          <p:cNvSpPr/>
          <p:nvPr/>
        </p:nvSpPr>
        <p:spPr>
          <a:xfrm>
            <a:off x="6205629" y="3671749"/>
            <a:ext cx="1058634" cy="553998"/>
          </a:xfrm>
          <a:prstGeom prst="rect">
            <a:avLst/>
          </a:prstGeom>
        </p:spPr>
        <p:txBody>
          <a:bodyPr wrap="square">
            <a:spAutoFit/>
          </a:bodyPr>
          <a:lstStyle/>
          <a:p>
            <a:r>
              <a:rPr lang="cs-CZ" sz="600" dirty="0"/>
              <a:t>http://www2.bookfan-static.eu/images/cover/book/1/8/4/8/4/Dvorni-sasci-Viktor-Fischl---w-220-h-null.jpg</a:t>
            </a:r>
          </a:p>
        </p:txBody>
      </p:sp>
      <p:pic>
        <p:nvPicPr>
          <p:cNvPr id="17412" name="Picture 4" descr="http://www.dvdedice.cz/data/61/smrt-krasnych-srncu-ota-pavel1288806261_big.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56801" y="2852936"/>
            <a:ext cx="2433637" cy="238125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Obdélník 2"/>
          <p:cNvSpPr/>
          <p:nvPr/>
        </p:nvSpPr>
        <p:spPr>
          <a:xfrm>
            <a:off x="488139" y="5231061"/>
            <a:ext cx="2141984" cy="276999"/>
          </a:xfrm>
          <a:prstGeom prst="rect">
            <a:avLst/>
          </a:prstGeom>
        </p:spPr>
        <p:txBody>
          <a:bodyPr wrap="square">
            <a:spAutoFit/>
          </a:bodyPr>
          <a:lstStyle/>
          <a:p>
            <a:r>
              <a:rPr lang="cs-CZ" sz="600" dirty="0"/>
              <a:t>http://www.dvdedice.cz/data/61/smrt-krasnych-srncu-ota-pavel1288806261_big.jpg</a:t>
            </a:r>
          </a:p>
        </p:txBody>
      </p:sp>
      <p:pic>
        <p:nvPicPr>
          <p:cNvPr id="17414" name="Picture 6" descr="http://www.beletrie.eu/data/products/92807.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700368" y="4369472"/>
            <a:ext cx="1417742" cy="2227880"/>
          </a:xfrm>
          <a:prstGeom prst="rect">
            <a:avLst/>
          </a:prstGeom>
          <a:noFill/>
          <a:extLst>
            <a:ext uri="{909E8E84-426E-40DD-AFC4-6F175D3DCCD1}">
              <a14:hiddenFill xmlns:a14="http://schemas.microsoft.com/office/drawing/2010/main" xmlns="">
                <a:solidFill>
                  <a:srgbClr val="FFFFFF"/>
                </a:solidFill>
              </a14:hiddenFill>
            </a:ext>
          </a:extLst>
        </p:spPr>
      </p:pic>
      <p:sp>
        <p:nvSpPr>
          <p:cNvPr id="5" name="Obdélník 4"/>
          <p:cNvSpPr/>
          <p:nvPr/>
        </p:nvSpPr>
        <p:spPr>
          <a:xfrm>
            <a:off x="3617720" y="6551710"/>
            <a:ext cx="1908560" cy="184666"/>
          </a:xfrm>
          <a:prstGeom prst="rect">
            <a:avLst/>
          </a:prstGeom>
        </p:spPr>
        <p:txBody>
          <a:bodyPr wrap="square">
            <a:spAutoFit/>
          </a:bodyPr>
          <a:lstStyle/>
          <a:p>
            <a:r>
              <a:rPr lang="cs-CZ" sz="600" dirty="0"/>
              <a:t>http://www.beletrie.eu/data/products/92807.jpg</a:t>
            </a:r>
          </a:p>
        </p:txBody>
      </p:sp>
    </p:spTree>
    <p:extLst>
      <p:ext uri="{BB962C8B-B14F-4D97-AF65-F5344CB8AC3E}">
        <p14:creationId xmlns:p14="http://schemas.microsoft.com/office/powerpoint/2010/main" xmlns="" val="34819513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3899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4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Holocaust </a:t>
            </a:r>
            <a:r>
              <a:rPr lang="cs-CZ" sz="4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ve slovenské literatuře</a:t>
            </a:r>
            <a:endParaRPr lang="cs-CZ" sz="4400" dirty="0"/>
          </a:p>
        </p:txBody>
      </p:sp>
      <p:sp>
        <p:nvSpPr>
          <p:cNvPr id="6" name="Zástupný symbol pro obsah 5"/>
          <p:cNvSpPr>
            <a:spLocks noGrp="1"/>
          </p:cNvSpPr>
          <p:nvPr>
            <p:ph idx="1"/>
          </p:nvPr>
        </p:nvSpPr>
        <p:spPr>
          <a:xfrm>
            <a:off x="3779912" y="1600200"/>
            <a:ext cx="4906888" cy="4997152"/>
          </a:xfrm>
        </p:spPr>
        <p:txBody>
          <a:bodyPr>
            <a:normAutofit/>
          </a:bodyPr>
          <a:lstStyle/>
          <a:p>
            <a:pPr marL="0" indent="0">
              <a:buNone/>
            </a:pPr>
            <a:r>
              <a:rPr lang="cs-CZ" sz="2000" b="1" dirty="0" smtClean="0"/>
              <a:t>Ladislav </a:t>
            </a:r>
            <a:r>
              <a:rPr lang="cs-CZ" sz="2000" b="1" dirty="0" err="1"/>
              <a:t>Grosman</a:t>
            </a:r>
            <a:r>
              <a:rPr lang="cs-CZ" sz="2000" b="1" dirty="0"/>
              <a:t>: Obchod na korze </a:t>
            </a:r>
          </a:p>
          <a:p>
            <a:r>
              <a:rPr lang="cs-CZ" sz="2000" dirty="0"/>
              <a:t>Hlavním hrdinou je </a:t>
            </a:r>
            <a:r>
              <a:rPr lang="cs-CZ" sz="2000" dirty="0" err="1"/>
              <a:t>Tono</a:t>
            </a:r>
            <a:r>
              <a:rPr lang="cs-CZ" sz="2000" dirty="0"/>
              <a:t> </a:t>
            </a:r>
            <a:r>
              <a:rPr lang="cs-CZ" sz="2000" dirty="0" err="1"/>
              <a:t>Brtko</a:t>
            </a:r>
            <a:r>
              <a:rPr lang="cs-CZ" sz="2000" dirty="0"/>
              <a:t>, který je švagrem velitele místní Hlinkovy gardy. Jeho žena je velmi </a:t>
            </a:r>
            <a:r>
              <a:rPr lang="cs-CZ" sz="2000" dirty="0" smtClean="0"/>
              <a:t>ctižádostivá, </a:t>
            </a:r>
            <a:r>
              <a:rPr lang="cs-CZ" sz="2000" dirty="0"/>
              <a:t>a proto se </a:t>
            </a:r>
            <a:r>
              <a:rPr lang="cs-CZ" sz="2000" dirty="0" err="1"/>
              <a:t>Brtko</a:t>
            </a:r>
            <a:r>
              <a:rPr lang="cs-CZ" sz="2000" dirty="0"/>
              <a:t> stává arizátorem židovského majetku. Dostane zadlužený krám vdovy </a:t>
            </a:r>
            <a:r>
              <a:rPr lang="cs-CZ" sz="2000" dirty="0" err="1"/>
              <a:t>Lautmannové</a:t>
            </a:r>
            <a:r>
              <a:rPr lang="cs-CZ" sz="2000" dirty="0"/>
              <a:t>, nemá ale sílu říct jí pravdu, a proto vystupuje jako její pomocník. Příběh vrcholí transportem Židů, kdy </a:t>
            </a:r>
            <a:r>
              <a:rPr lang="cs-CZ" sz="2000" dirty="0" err="1"/>
              <a:t>Lautmannová</a:t>
            </a:r>
            <a:r>
              <a:rPr lang="cs-CZ" sz="2000" dirty="0"/>
              <a:t> dostane mrtvici, zemře a </a:t>
            </a:r>
            <a:r>
              <a:rPr lang="cs-CZ" sz="2000" dirty="0" err="1"/>
              <a:t>Brtko</a:t>
            </a:r>
            <a:r>
              <a:rPr lang="cs-CZ" sz="2000" dirty="0"/>
              <a:t> spáchá sebevraždu</a:t>
            </a:r>
          </a:p>
          <a:p>
            <a:r>
              <a:rPr lang="cs-CZ" sz="2000" dirty="0"/>
              <a:t>podle románu byl natočen film režisérů Kádára a Klose, který v r. 1966 dostal Oskara za neanglicky mluvený film</a:t>
            </a:r>
          </a:p>
        </p:txBody>
      </p:sp>
      <p:pic>
        <p:nvPicPr>
          <p:cNvPr id="18436" name="Picture 4" descr="http://www.grapheion.cz/userfiles/image/leden%20001/obchod%20na%20korze.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6154" y="1890366"/>
            <a:ext cx="3018606" cy="4274938"/>
          </a:xfrm>
          <a:prstGeom prst="rect">
            <a:avLst/>
          </a:prstGeom>
          <a:noFill/>
          <a:extLst>
            <a:ext uri="{909E8E84-426E-40DD-AFC4-6F175D3DCCD1}">
              <a14:hiddenFill xmlns:a14="http://schemas.microsoft.com/office/drawing/2010/main" xmlns="">
                <a:solidFill>
                  <a:srgbClr val="FFFFFF"/>
                </a:solidFill>
              </a14:hiddenFill>
            </a:ext>
          </a:extLst>
        </p:spPr>
      </p:pic>
      <p:sp>
        <p:nvSpPr>
          <p:cNvPr id="3" name="Obdélník 2"/>
          <p:cNvSpPr/>
          <p:nvPr/>
        </p:nvSpPr>
        <p:spPr>
          <a:xfrm>
            <a:off x="692696" y="6165304"/>
            <a:ext cx="2862064" cy="184666"/>
          </a:xfrm>
          <a:prstGeom prst="rect">
            <a:avLst/>
          </a:prstGeom>
        </p:spPr>
        <p:txBody>
          <a:bodyPr wrap="square">
            <a:spAutoFit/>
          </a:bodyPr>
          <a:lstStyle/>
          <a:p>
            <a:r>
              <a:rPr lang="cs-CZ" sz="600" dirty="0"/>
              <a:t>http://www.grapheion.cz/userfiles/image/leden%20001/obchod%20na%20korze.jpg</a:t>
            </a:r>
          </a:p>
        </p:txBody>
      </p:sp>
    </p:spTree>
    <p:extLst>
      <p:ext uri="{BB962C8B-B14F-4D97-AF65-F5344CB8AC3E}">
        <p14:creationId xmlns:p14="http://schemas.microsoft.com/office/powerpoint/2010/main" xmlns="" val="32386591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611560" y="316692"/>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dirty="0" smtClean="0"/>
              <a:t>Otázky</a:t>
            </a:r>
            <a:endParaRPr lang="cs-CZ" sz="5400" dirty="0"/>
          </a:p>
        </p:txBody>
      </p:sp>
      <p:sp>
        <p:nvSpPr>
          <p:cNvPr id="6" name="Zástupný symbol pro obsah 5"/>
          <p:cNvSpPr>
            <a:spLocks noGrp="1"/>
          </p:cNvSpPr>
          <p:nvPr>
            <p:ph idx="1"/>
          </p:nvPr>
        </p:nvSpPr>
        <p:spPr>
          <a:xfrm>
            <a:off x="3131840" y="1628790"/>
            <a:ext cx="5544616" cy="4637112"/>
          </a:xfrm>
        </p:spPr>
        <p:txBody>
          <a:bodyPr>
            <a:noAutofit/>
          </a:bodyPr>
          <a:lstStyle/>
          <a:p>
            <a:pPr marL="0" indent="0"/>
            <a:r>
              <a:rPr lang="cs-CZ" sz="2500" dirty="0" smtClean="0"/>
              <a:t>Kdy došlo k uvolnění společenské situace?</a:t>
            </a:r>
          </a:p>
          <a:p>
            <a:pPr marL="0" indent="0"/>
            <a:r>
              <a:rPr lang="cs-CZ" sz="2500" dirty="0" smtClean="0"/>
              <a:t>Jaký je hrdina Spalovače mrtvol?</a:t>
            </a:r>
          </a:p>
          <a:p>
            <a:pPr marL="0" indent="0"/>
            <a:r>
              <a:rPr lang="cs-CZ" sz="2500" dirty="0" smtClean="0"/>
              <a:t>Kdo hraje ve Spalovač mrtvol hlavní roli? </a:t>
            </a:r>
            <a:endParaRPr lang="cs-CZ" sz="2500" dirty="0" smtClean="0"/>
          </a:p>
          <a:p>
            <a:pPr marL="0" indent="0"/>
            <a:r>
              <a:rPr lang="cs-CZ" sz="2500" dirty="0" smtClean="0"/>
              <a:t>Jak se jmenuje povídkový soubor od Josefa </a:t>
            </a:r>
            <a:r>
              <a:rPr lang="cs-CZ" sz="2500" dirty="0" err="1" smtClean="0"/>
              <a:t>Škvoreckého</a:t>
            </a:r>
            <a:r>
              <a:rPr lang="cs-CZ" sz="2500" dirty="0" smtClean="0"/>
              <a:t>?</a:t>
            </a:r>
          </a:p>
          <a:p>
            <a:pPr marL="0" indent="0"/>
            <a:r>
              <a:rPr lang="cs-CZ" sz="2500" dirty="0" smtClean="0"/>
              <a:t> Jak byl oceněn film Obchod na korze?</a:t>
            </a:r>
            <a:endParaRPr lang="cs-CZ" sz="2200" i="1" dirty="0" smtClean="0"/>
          </a:p>
          <a:p>
            <a:pPr marL="0" indent="0">
              <a:buNone/>
            </a:pPr>
            <a:endParaRPr lang="cs-CZ" sz="2200" i="1" dirty="0" smtClean="0"/>
          </a:p>
        </p:txBody>
      </p:sp>
    </p:spTree>
    <p:extLst>
      <p:ext uri="{BB962C8B-B14F-4D97-AF65-F5344CB8AC3E}">
        <p14:creationId xmlns:p14="http://schemas.microsoft.com/office/powerpoint/2010/main" xmlns="" val="35707389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Zástupný symbol pro obsah 2"/>
          <p:cNvSpPr txBox="1">
            <a:spLocks/>
          </p:cNvSpPr>
          <p:nvPr/>
        </p:nvSpPr>
        <p:spPr>
          <a:xfrm>
            <a:off x="452437" y="1700808"/>
            <a:ext cx="8229600" cy="4525963"/>
          </a:xfrm>
          <a:prstGeom prst="rect">
            <a:avLst/>
          </a:prstGeom>
        </p:spPr>
        <p:txBody>
          <a:bodyPr>
            <a:normAutofit fontScale="85000" lnSpcReduction="10000"/>
          </a:bodyPr>
          <a:lstStyle/>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r>
              <a:rPr lang="cs-CZ" sz="3200" dirty="0" smtClean="0"/>
              <a:t>http</a:t>
            </a:r>
            <a:r>
              <a:rPr lang="cs-CZ" sz="3200" dirty="0" smtClean="0"/>
              <a:t>://commons.wikimedia.org/wiki/</a:t>
            </a:r>
          </a:p>
          <a:p>
            <a:pPr marL="457200" lvl="0" indent="-457200">
              <a:spcBef>
                <a:spcPct val="20000"/>
              </a:spcBef>
              <a:buFont typeface="Arial" pitchFamily="34" charset="0"/>
              <a:buChar char="•"/>
            </a:pPr>
            <a:r>
              <a:rPr lang="cs-CZ" sz="3200" dirty="0" smtClean="0"/>
              <a:t>JIŘÍ HOLÝ. </a:t>
            </a:r>
            <a:r>
              <a:rPr lang="cs-CZ" sz="3200" i="1" dirty="0" err="1" smtClean="0"/>
              <a:t>Šoa</a:t>
            </a:r>
            <a:r>
              <a:rPr lang="cs-CZ" sz="3200" i="1" dirty="0" smtClean="0"/>
              <a:t> v české literatuře a v kulturní paměti</a:t>
            </a:r>
            <a:r>
              <a:rPr lang="cs-CZ" sz="3200" dirty="0" smtClean="0"/>
              <a:t>. 1. </a:t>
            </a:r>
            <a:r>
              <a:rPr lang="cs-CZ" sz="3200" dirty="0" err="1" smtClean="0"/>
              <a:t>vyd</a:t>
            </a:r>
            <a:r>
              <a:rPr lang="cs-CZ" sz="3200" dirty="0" smtClean="0"/>
              <a:t>. Praha: Akropolis, 2011. ISBN 978-80-87481-14-1. </a:t>
            </a:r>
            <a:endParaRPr lang="cs-CZ" sz="3200" dirty="0" smtClean="0"/>
          </a:p>
          <a:p>
            <a:pPr marL="457200" lvl="0" indent="-457200">
              <a:spcBef>
                <a:spcPct val="20000"/>
              </a:spcBef>
              <a:buFont typeface="Arial" pitchFamily="34" charset="0"/>
              <a:buChar char="•"/>
            </a:pPr>
            <a:r>
              <a:rPr lang="cs-CZ" sz="3200" dirty="0" smtClean="0"/>
              <a:t>LADISLAV FUKS. </a:t>
            </a:r>
            <a:r>
              <a:rPr lang="cs-CZ" sz="3200" dirty="0" smtClean="0"/>
              <a:t>Pan </a:t>
            </a:r>
            <a:r>
              <a:rPr lang="cs-CZ" sz="3200" dirty="0" smtClean="0"/>
              <a:t>Theodor </a:t>
            </a:r>
            <a:r>
              <a:rPr lang="cs-CZ" sz="3200" dirty="0" err="1" smtClean="0"/>
              <a:t>Mundstock</a:t>
            </a:r>
            <a:r>
              <a:rPr lang="cs-CZ" sz="3200" dirty="0" smtClean="0"/>
              <a:t>. </a:t>
            </a:r>
            <a:r>
              <a:rPr lang="cs-CZ" sz="3200" dirty="0" smtClean="0"/>
              <a:t>Praha: Odeon, 2005. ISBN 80-207-1182-1. </a:t>
            </a:r>
            <a:endParaRPr lang="cs-CZ" sz="3200" dirty="0" smtClean="0"/>
          </a:p>
          <a:p>
            <a:pPr marL="457200" lvl="0" indent="-457200">
              <a:spcBef>
                <a:spcPct val="20000"/>
              </a:spcBef>
              <a:buFont typeface="Arial" pitchFamily="34" charset="0"/>
              <a:buChar char="•"/>
            </a:pPr>
            <a:r>
              <a:rPr lang="cs-CZ" sz="3300" dirty="0" smtClean="0"/>
              <a:t>LADISLAV FUKS. </a:t>
            </a:r>
            <a:r>
              <a:rPr lang="cs-CZ" sz="3300" i="1" dirty="0" smtClean="0"/>
              <a:t>Spalovač mrtvol</a:t>
            </a:r>
            <a:r>
              <a:rPr lang="cs-CZ" sz="3300" dirty="0" smtClean="0"/>
              <a:t>. Praha: </a:t>
            </a:r>
            <a:r>
              <a:rPr lang="cs-CZ" sz="3300" dirty="0" err="1" smtClean="0"/>
              <a:t>Akademia</a:t>
            </a:r>
            <a:r>
              <a:rPr lang="cs-CZ" sz="3300" dirty="0" smtClean="0"/>
              <a:t>, 2009. ISBN 978-80-200-1516-7. </a:t>
            </a:r>
          </a:p>
          <a:p>
            <a:pPr marL="457200" indent="-457200">
              <a:spcBef>
                <a:spcPct val="20000"/>
              </a:spcBef>
              <a:buFont typeface="Arial" pitchFamily="34" charset="0"/>
              <a:buChar char="•"/>
            </a:pPr>
            <a:r>
              <a:rPr lang="cs-CZ" sz="3200" dirty="0" smtClean="0"/>
              <a:t>Zdroje </a:t>
            </a:r>
            <a:r>
              <a:rPr lang="cs-CZ" sz="3200" dirty="0" smtClean="0"/>
              <a:t>použitých obrázků citovány přímo v textu</a:t>
            </a:r>
          </a:p>
          <a:p>
            <a:pPr marL="457200" lvl="0" indent="-457200">
              <a:spcBef>
                <a:spcPct val="20000"/>
              </a:spcBef>
              <a:buFont typeface="Arial" pitchFamily="34" charset="0"/>
              <a:buChar char="•"/>
            </a:pPr>
            <a:r>
              <a:rPr lang="cs-CZ" sz="3200" dirty="0" smtClean="0"/>
              <a:t>Materiál stažen 2.1. 2013</a:t>
            </a:r>
          </a:p>
          <a:p>
            <a:pPr marL="457200" lvl="0" indent="-457200">
              <a:spcBef>
                <a:spcPct val="20000"/>
              </a:spcBef>
              <a:buFont typeface="Arial" pitchFamily="34" charset="0"/>
              <a:buChar cha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457200" marR="0" lvl="0" indent="-4572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9" name="Rectangle 2"/>
          <p:cNvSpPr txBox="1">
            <a:spLocks noChangeArrowheads="1"/>
          </p:cNvSpPr>
          <p:nvPr/>
        </p:nvSpPr>
        <p:spPr>
          <a:xfrm>
            <a:off x="539552" y="692696"/>
            <a:ext cx="8229600" cy="13716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400" b="1" dirty="0" smtClean="0"/>
              <a:t>Zdroje:</a:t>
            </a:r>
          </a:p>
        </p:txBody>
      </p:sp>
      <p:pic>
        <p:nvPicPr>
          <p:cNvPr id="1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525" y="0"/>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 name="Picture 46" descr="logo_pruhl"/>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69398" y="256721"/>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602255374"/>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610</TotalTime>
  <Words>729</Words>
  <Application>Microsoft Office PowerPoint</Application>
  <PresentationFormat>Předvádění na obrazovce (4:3)</PresentationFormat>
  <Paragraphs>110</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David</dc:creator>
  <cp:lastModifiedBy>Lenka</cp:lastModifiedBy>
  <cp:revision>43</cp:revision>
  <dcterms:created xsi:type="dcterms:W3CDTF">2012-11-28T21:53:21Z</dcterms:created>
  <dcterms:modified xsi:type="dcterms:W3CDTF">2013-01-06T15:27:53Z</dcterms:modified>
</cp:coreProperties>
</file>