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82" r:id="rId3"/>
    <p:sldId id="271" r:id="rId4"/>
    <p:sldId id="279" r:id="rId5"/>
    <p:sldId id="280" r:id="rId6"/>
    <p:sldId id="281" r:id="rId7"/>
    <p:sldId id="295" r:id="rId8"/>
    <p:sldId id="283" r:id="rId9"/>
    <p:sldId id="284" r:id="rId10"/>
    <p:sldId id="288" r:id="rId11"/>
    <p:sldId id="270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886961-5A91-4A32-9F7E-4BAEA501F4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41248-0C6D-460A-A38D-D7972468D3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2598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43789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5825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3388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69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964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22959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863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9591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953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45938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969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0135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721002777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INOVACE_32_Terezín 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Antisemitismus a holocaust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29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 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Ghetto Terezín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výkladu na interaktivní tabuli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72253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Terezín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původně vojenská pevnost vystavěná na konci 18. století (za vlády Josefa II.)</a:t>
            </a:r>
          </a:p>
          <a:p>
            <a:r>
              <a:rPr lang="cs-CZ" dirty="0"/>
              <a:t>nikdy nebyl využit během války a stal se posádkovým městem</a:t>
            </a:r>
          </a:p>
          <a:p>
            <a:r>
              <a:rPr lang="cs-CZ" dirty="0"/>
              <a:t>část komplexu, tzv. Malá pevnost, byla využívána jako vězení. Za 1. světové války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zde </a:t>
            </a:r>
            <a:r>
              <a:rPr lang="cs-CZ" dirty="0"/>
              <a:t>byli vězněni nepřátelé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habsburské </a:t>
            </a:r>
            <a:r>
              <a:rPr lang="cs-CZ" dirty="0"/>
              <a:t>monarchie včetně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Gavrila</a:t>
            </a:r>
            <a:r>
              <a:rPr lang="cs-CZ" dirty="0" smtClean="0"/>
              <a:t> </a:t>
            </a:r>
            <a:r>
              <a:rPr lang="cs-CZ" dirty="0" err="1"/>
              <a:t>Principa</a:t>
            </a:r>
            <a:r>
              <a:rPr lang="cs-CZ" dirty="0"/>
              <a:t>, který spáchal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sarajevský </a:t>
            </a:r>
            <a:r>
              <a:rPr lang="cs-CZ" dirty="0"/>
              <a:t>atentát. </a:t>
            </a:r>
          </a:p>
          <a:p>
            <a:r>
              <a:rPr lang="cs-CZ" dirty="0"/>
              <a:t>za 2. světové války byla Malá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pevnost </a:t>
            </a:r>
            <a:r>
              <a:rPr lang="cs-CZ" dirty="0"/>
              <a:t>policejní věznicí pražského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gestapa</a:t>
            </a:r>
            <a:r>
              <a:rPr lang="cs-CZ" dirty="0"/>
              <a:t>, byli sem posíláni političtí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vězni</a:t>
            </a:r>
            <a:r>
              <a:rPr lang="cs-CZ" dirty="0"/>
              <a:t>. Celami prošlo přes 35 000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vězňů</a:t>
            </a:r>
            <a:r>
              <a:rPr lang="cs-CZ" dirty="0"/>
              <a:t>, kteří trpěli hladem,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epidemiemi</a:t>
            </a:r>
            <a:r>
              <a:rPr lang="cs-CZ" dirty="0"/>
              <a:t>, týrání a mučením.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9992" y="3212976"/>
            <a:ext cx="3744416" cy="28457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5169455"/>
            <a:ext cx="2513856" cy="17785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251159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Terezín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779912" y="1600200"/>
            <a:ext cx="4906888" cy="4997152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na jaře 1944 byla v nedalekých Litoměřicích zřízena pobočka koncentračního tábora </a:t>
            </a:r>
            <a:r>
              <a:rPr lang="cs-CZ" dirty="0" err="1"/>
              <a:t>Flossenbürg</a:t>
            </a:r>
            <a:r>
              <a:rPr lang="cs-CZ" dirty="0"/>
              <a:t>, kam byli vězni posíláni na otrockou práci</a:t>
            </a:r>
          </a:p>
          <a:p>
            <a:r>
              <a:rPr lang="cs-CZ" dirty="0" smtClean="0"/>
              <a:t>ve </a:t>
            </a:r>
            <a:r>
              <a:rPr lang="cs-CZ" dirty="0"/>
              <a:t>městě bylo v listopadu 1941 zřízeno ghetto, sběrný tábor pro </a:t>
            </a:r>
            <a:r>
              <a:rPr lang="cs-CZ" dirty="0" smtClean="0"/>
              <a:t>Židy </a:t>
            </a:r>
            <a:r>
              <a:rPr lang="cs-CZ" dirty="0"/>
              <a:t>z protektorátu, později i pro Židy z Německa, Rakouska, Holandska a další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File:Národní h&amp;rcaron;bitov Terezín 2009 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43710"/>
            <a:ext cx="3240360" cy="48768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851920" y="6342833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600" dirty="0"/>
              <a:t>http://upload.wikimedia.org/wikipedia/commons/1/12/N%C3%A1rodn%C3%AD_h%C5%99bitov_Terez%C3%ADn_2009_09.jpg</a:t>
            </a:r>
          </a:p>
        </p:txBody>
      </p:sp>
    </p:spTree>
    <p:extLst>
      <p:ext uri="{BB962C8B-B14F-4D97-AF65-F5344CB8AC3E}">
        <p14:creationId xmlns="" xmlns:p14="http://schemas.microsoft.com/office/powerpoint/2010/main" val="141735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Ghetto Terezín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59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v plánu tzv. konečného řešení židovské otázky hrál Terezín důležitou roli.  Sem bylo postupně shromažďováno židovské obyvatelstvo, odtud mířily transporty na východ do vyhlazovacích táborů.</a:t>
            </a:r>
          </a:p>
          <a:p>
            <a:r>
              <a:rPr lang="cs-CZ" dirty="0"/>
              <a:t>Terezín byl pro tento účel zcela ideální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město </a:t>
            </a:r>
            <a:r>
              <a:rPr lang="cs-CZ" dirty="0"/>
              <a:t>postavené pro vojenské účely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bylo </a:t>
            </a:r>
            <a:r>
              <a:rPr lang="cs-CZ" dirty="0"/>
              <a:t>přehledné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strategicky </a:t>
            </a:r>
            <a:r>
              <a:rPr lang="cs-CZ" dirty="0"/>
              <a:t>výhodné železniční </a:t>
            </a:r>
            <a:r>
              <a:rPr lang="cs-CZ" dirty="0" smtClean="0"/>
              <a:t>spojení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ležel  </a:t>
            </a:r>
            <a:r>
              <a:rPr lang="cs-CZ" dirty="0"/>
              <a:t>vlastně na „hranicích“ – za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městem </a:t>
            </a:r>
            <a:r>
              <a:rPr lang="cs-CZ" dirty="0"/>
              <a:t>již bylo území Sudet </a:t>
            </a:r>
            <a:r>
              <a:rPr lang="cs-CZ" dirty="0" smtClean="0"/>
              <a:t>připojené</a:t>
            </a:r>
            <a:br>
              <a:rPr lang="cs-CZ" dirty="0" smtClean="0"/>
            </a:br>
            <a:r>
              <a:rPr lang="cs-CZ" dirty="0" smtClean="0"/>
              <a:t>k </a:t>
            </a:r>
            <a:r>
              <a:rPr lang="cs-CZ" dirty="0"/>
              <a:t>Říši, kde vězni nemohli po případném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útěku </a:t>
            </a:r>
            <a:r>
              <a:rPr lang="cs-CZ" dirty="0"/>
              <a:t>počítat s žádnou pomocí</a:t>
            </a:r>
          </a:p>
          <a:p>
            <a:r>
              <a:rPr lang="cs-CZ" dirty="0"/>
              <a:t>zastupující říšský protektor Reinhard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Heydrich </a:t>
            </a:r>
            <a:r>
              <a:rPr lang="cs-CZ" dirty="0"/>
              <a:t>považoval za nutné nejprve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izolovat </a:t>
            </a:r>
            <a:r>
              <a:rPr lang="cs-CZ" dirty="0" smtClean="0"/>
              <a:t>Židy </a:t>
            </a:r>
            <a:r>
              <a:rPr lang="cs-CZ" dirty="0"/>
              <a:t>od nežidovského obyvatelstva,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soustředit </a:t>
            </a:r>
            <a:r>
              <a:rPr lang="cs-CZ" dirty="0"/>
              <a:t>je a postupně je odvážet na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východ </a:t>
            </a:r>
            <a:r>
              <a:rPr lang="cs-CZ" dirty="0"/>
              <a:t>ke konečné likvidaci.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3361" y="2564904"/>
            <a:ext cx="2973699" cy="37142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6869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Ghetto Terezín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cs-CZ" sz="2200" dirty="0"/>
              <a:t>lednu 1942 - na konferenci ve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err="1" smtClean="0"/>
              <a:t>Wannsee</a:t>
            </a:r>
            <a:r>
              <a:rPr lang="cs-CZ" sz="2200" dirty="0" smtClean="0"/>
              <a:t> </a:t>
            </a:r>
            <a:r>
              <a:rPr lang="cs-CZ" sz="2200" dirty="0"/>
              <a:t>bylo rozhodnuto o </a:t>
            </a:r>
            <a:r>
              <a:rPr lang="cs-CZ" sz="2200" dirty="0" smtClean="0"/>
              <a:t>zvláštním</a:t>
            </a:r>
            <a:br>
              <a:rPr lang="cs-CZ" sz="2200" dirty="0" smtClean="0"/>
            </a:br>
            <a:r>
              <a:rPr lang="cs-CZ" sz="2200" dirty="0" smtClean="0"/>
              <a:t>postavení </a:t>
            </a:r>
            <a:r>
              <a:rPr lang="cs-CZ" sz="2200" dirty="0"/>
              <a:t>terezínského ghetta  </a:t>
            </a:r>
            <a:r>
              <a:rPr lang="cs-CZ" sz="2200" dirty="0" smtClean="0"/>
              <a:t>Terezín</a:t>
            </a:r>
            <a:br>
              <a:rPr lang="cs-CZ" sz="2200" dirty="0" smtClean="0"/>
            </a:br>
            <a:r>
              <a:rPr lang="cs-CZ" sz="2200" dirty="0" smtClean="0"/>
              <a:t>měl </a:t>
            </a:r>
            <a:r>
              <a:rPr lang="cs-CZ" sz="2200" dirty="0"/>
              <a:t>být </a:t>
            </a:r>
            <a:r>
              <a:rPr lang="cs-CZ" sz="2200" dirty="0" smtClean="0"/>
              <a:t> </a:t>
            </a:r>
            <a:r>
              <a:rPr lang="cs-CZ" sz="2200" dirty="0"/>
              <a:t>„starobním ghettem“-  </a:t>
            </a:r>
            <a:r>
              <a:rPr lang="cs-CZ" sz="2200" dirty="0" smtClean="0"/>
              <a:t>měli</a:t>
            </a:r>
            <a:br>
              <a:rPr lang="cs-CZ" sz="2200" dirty="0" smtClean="0"/>
            </a:br>
            <a:r>
              <a:rPr lang="cs-CZ" sz="2200" dirty="0" smtClean="0"/>
              <a:t>sem </a:t>
            </a:r>
            <a:r>
              <a:rPr lang="cs-CZ" sz="2200" dirty="0"/>
              <a:t>být internováni lidé staří (často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váleční </a:t>
            </a:r>
            <a:r>
              <a:rPr lang="cs-CZ" sz="2200" dirty="0"/>
              <a:t>vysloužilci z 1. světové války)</a:t>
            </a:r>
          </a:p>
          <a:p>
            <a:r>
              <a:rPr lang="cs-CZ" sz="2200" dirty="0"/>
              <a:t>šlo o alibi – Němci mohli tvrdit, že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staří </a:t>
            </a:r>
            <a:r>
              <a:rPr lang="cs-CZ" sz="2200" dirty="0"/>
              <a:t>lidé nejezdí do „pracovních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táborů</a:t>
            </a:r>
            <a:r>
              <a:rPr lang="cs-CZ" sz="2200" dirty="0"/>
              <a:t>“ na Východ, ale zůstávají v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Terezíně</a:t>
            </a:r>
            <a:endParaRPr lang="cs-CZ" sz="2200" dirty="0"/>
          </a:p>
          <a:p>
            <a:r>
              <a:rPr lang="cs-CZ" sz="2200" dirty="0"/>
              <a:t>byli sem také  umisťováni  tzv. prominenti – významní politici, vědci, umělci atd. z předválečné </a:t>
            </a:r>
            <a:r>
              <a:rPr lang="cs-CZ" sz="2200" dirty="0" smtClean="0"/>
              <a:t>éry, </a:t>
            </a:r>
            <a:r>
              <a:rPr lang="cs-CZ" sz="2200" dirty="0"/>
              <a:t>o které  se zajímaly západní mocnosti</a:t>
            </a:r>
          </a:p>
          <a:p>
            <a:r>
              <a:rPr lang="cs-CZ" sz="2200" dirty="0"/>
              <a:t>Civilní obyvatelstvo muselo město opustit do poloviny roku 1942.  Ghetto bylo uzavřeno a izolováno od okolí, střežil ho zvláštní oddíl četnictva, neomezenou moc měla ale komandatura SS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503442"/>
            <a:ext cx="3667814" cy="275086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325787" y="4407022"/>
            <a:ext cx="3024336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Dům konference ve </a:t>
            </a:r>
            <a:r>
              <a:rPr lang="cs-CZ" dirty="0" err="1" smtClean="0"/>
              <a:t>Wannsee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9273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Ghetto Terezín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46856" y="1556792"/>
            <a:ext cx="8229600" cy="4968552"/>
          </a:xfrm>
        </p:spPr>
        <p:txBody>
          <a:bodyPr>
            <a:noAutofit/>
          </a:bodyPr>
          <a:lstStyle/>
          <a:p>
            <a:r>
              <a:rPr lang="cs-CZ" sz="2400" dirty="0"/>
              <a:t>v listopadu 1941  do města dorazilo 342 mladých židovských mužů, tzv. </a:t>
            </a:r>
            <a:r>
              <a:rPr lang="cs-CZ" sz="2400" dirty="0" err="1"/>
              <a:t>Aufbaukomando</a:t>
            </a:r>
            <a:r>
              <a:rPr lang="cs-CZ" sz="2400" dirty="0"/>
              <a:t>. Jejich úkolem bylo připravit město na příchod </a:t>
            </a:r>
            <a:r>
              <a:rPr lang="cs-CZ" sz="2400" dirty="0" smtClean="0"/>
              <a:t>Židů</a:t>
            </a:r>
            <a:endParaRPr lang="cs-CZ" sz="2400" dirty="0"/>
          </a:p>
          <a:p>
            <a:r>
              <a:rPr lang="cs-CZ" sz="2400" dirty="0" smtClean="0"/>
              <a:t>Do </a:t>
            </a:r>
            <a:r>
              <a:rPr lang="cs-CZ" sz="2400" dirty="0"/>
              <a:t>města byli deportováni Židé z Protektorátu Čechy a Morava, později z Říše. </a:t>
            </a:r>
          </a:p>
          <a:p>
            <a:r>
              <a:rPr lang="cs-CZ" sz="2400" dirty="0"/>
              <a:t>Město bylo zcela </a:t>
            </a:r>
            <a:r>
              <a:rPr lang="cs-CZ" sz="2400" dirty="0" smtClean="0"/>
              <a:t>pře-</a:t>
            </a:r>
            <a:br>
              <a:rPr lang="cs-CZ" sz="2400" dirty="0" smtClean="0"/>
            </a:br>
            <a:r>
              <a:rPr lang="cs-CZ" sz="2400" dirty="0" smtClean="0"/>
              <a:t>plněné (</a:t>
            </a:r>
            <a:r>
              <a:rPr lang="cs-CZ" sz="2400" dirty="0"/>
              <a:t>před válkou zde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žilo 7 </a:t>
            </a:r>
            <a:r>
              <a:rPr lang="cs-CZ" sz="2400" dirty="0"/>
              <a:t>000 </a:t>
            </a:r>
            <a:r>
              <a:rPr lang="cs-CZ" sz="2400" dirty="0" smtClean="0"/>
              <a:t>obyvatel</a:t>
            </a:r>
            <a:r>
              <a:rPr lang="cs-CZ" sz="2400" dirty="0"/>
              <a:t>, za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války </a:t>
            </a:r>
            <a:r>
              <a:rPr lang="cs-CZ" sz="2400" dirty="0"/>
              <a:t>až 58 500 </a:t>
            </a:r>
            <a:r>
              <a:rPr lang="cs-CZ" sz="2400" dirty="0" smtClean="0"/>
              <a:t>lidí)</a:t>
            </a:r>
          </a:p>
          <a:p>
            <a:r>
              <a:rPr lang="cs-CZ" sz="2400" dirty="0" smtClean="0"/>
              <a:t>všechny </a:t>
            </a:r>
            <a:r>
              <a:rPr lang="cs-CZ" sz="2400" dirty="0"/>
              <a:t>trápil </a:t>
            </a:r>
            <a:r>
              <a:rPr lang="cs-CZ" sz="2400" dirty="0" smtClean="0"/>
              <a:t>nedostatek</a:t>
            </a:r>
            <a:br>
              <a:rPr lang="cs-CZ" sz="2400" dirty="0" smtClean="0"/>
            </a:br>
            <a:r>
              <a:rPr lang="cs-CZ" sz="2400" dirty="0" smtClean="0"/>
              <a:t>jídla a </a:t>
            </a:r>
            <a:r>
              <a:rPr lang="cs-CZ" sz="2400" dirty="0"/>
              <a:t>šířící se infekční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nemoci</a:t>
            </a:r>
            <a:r>
              <a:rPr lang="cs-CZ" sz="2400" dirty="0"/>
              <a:t>. </a:t>
            </a:r>
            <a:endParaRPr lang="cs-CZ" sz="2400" dirty="0" smtClean="0"/>
          </a:p>
          <a:p>
            <a:endParaRPr lang="cs-CZ" sz="1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8542" y="3212976"/>
            <a:ext cx="5201920" cy="3901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370534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Ghetto Terezín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46856" y="1556792"/>
            <a:ext cx="8229600" cy="4968552"/>
          </a:xfrm>
        </p:spPr>
        <p:txBody>
          <a:bodyPr>
            <a:noAutofit/>
          </a:bodyPr>
          <a:lstStyle/>
          <a:p>
            <a:r>
              <a:rPr lang="cs-CZ" sz="2400" dirty="0"/>
              <a:t>zcela nedostačující bylo ubytování, </a:t>
            </a:r>
            <a:r>
              <a:rPr lang="cs-CZ" sz="2400" dirty="0" smtClean="0"/>
              <a:t>lidé </a:t>
            </a:r>
            <a:r>
              <a:rPr lang="cs-CZ" sz="2400" dirty="0"/>
              <a:t>bydleli v přeplněných </a:t>
            </a:r>
            <a:r>
              <a:rPr lang="cs-CZ" sz="2400" dirty="0" smtClean="0"/>
              <a:t>místnostech</a:t>
            </a:r>
            <a:r>
              <a:rPr lang="cs-CZ" sz="2400" dirty="0"/>
              <a:t>, často na půdách. </a:t>
            </a:r>
            <a:endParaRPr lang="cs-CZ" sz="2400" dirty="0" smtClean="0"/>
          </a:p>
          <a:p>
            <a:r>
              <a:rPr lang="cs-CZ" sz="2400" dirty="0" smtClean="0"/>
              <a:t>V </a:t>
            </a:r>
            <a:r>
              <a:rPr lang="cs-CZ" sz="2400" dirty="0"/>
              <a:t>kasárnách měli lidé jen to </a:t>
            </a:r>
            <a:br>
              <a:rPr lang="cs-CZ" sz="2400" dirty="0"/>
            </a:br>
            <a:r>
              <a:rPr lang="cs-CZ" sz="2400" dirty="0"/>
              <a:t>nejnutnější vybavení, spalo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se </a:t>
            </a:r>
            <a:r>
              <a:rPr lang="cs-CZ" sz="2400" dirty="0"/>
              <a:t>na </a:t>
            </a:r>
            <a:r>
              <a:rPr lang="cs-CZ" sz="2400" dirty="0" smtClean="0"/>
              <a:t>třípatrových postelích.</a:t>
            </a:r>
          </a:p>
          <a:p>
            <a:r>
              <a:rPr lang="cs-CZ" sz="2400" dirty="0" smtClean="0"/>
              <a:t>Místnosti byly </a:t>
            </a:r>
            <a:r>
              <a:rPr lang="cs-CZ" sz="2400" dirty="0"/>
              <a:t>přeplněné,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často </a:t>
            </a:r>
            <a:r>
              <a:rPr lang="cs-CZ" sz="2400" dirty="0"/>
              <a:t>se v </a:t>
            </a:r>
            <a:r>
              <a:rPr lang="cs-CZ" sz="2400" dirty="0" smtClean="0"/>
              <a:t>jedné tísnilo </a:t>
            </a:r>
            <a:r>
              <a:rPr lang="cs-CZ" sz="2400" dirty="0"/>
              <a:t>100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až </a:t>
            </a:r>
            <a:r>
              <a:rPr lang="cs-CZ" sz="2400" dirty="0"/>
              <a:t>400 osob. Pro </a:t>
            </a:r>
            <a:r>
              <a:rPr lang="cs-CZ" sz="2400" dirty="0" smtClean="0"/>
              <a:t>všechny </a:t>
            </a:r>
            <a:br>
              <a:rPr lang="cs-CZ" sz="2400" dirty="0" smtClean="0"/>
            </a:br>
            <a:r>
              <a:rPr lang="cs-CZ" sz="2400" dirty="0" smtClean="0"/>
              <a:t>byl </a:t>
            </a:r>
            <a:r>
              <a:rPr lang="cs-CZ" sz="2400" dirty="0"/>
              <a:t>k dispozici </a:t>
            </a:r>
            <a:r>
              <a:rPr lang="cs-CZ" sz="2400" dirty="0" smtClean="0"/>
              <a:t>jeden záchod </a:t>
            </a:r>
            <a:br>
              <a:rPr lang="cs-CZ" sz="2400" dirty="0" smtClean="0"/>
            </a:br>
            <a:r>
              <a:rPr lang="cs-CZ" sz="2400" dirty="0" smtClean="0"/>
              <a:t>v </a:t>
            </a:r>
            <a:r>
              <a:rPr lang="cs-CZ" sz="2400" dirty="0"/>
              <a:t>rohu místnosti, v </a:t>
            </a:r>
            <a:r>
              <a:rPr lang="cs-CZ" sz="2400" dirty="0" smtClean="0"/>
              <a:t>některých</a:t>
            </a:r>
            <a:br>
              <a:rPr lang="cs-CZ" sz="2400" dirty="0" smtClean="0"/>
            </a:br>
            <a:r>
              <a:rPr lang="cs-CZ" sz="2400" dirty="0" smtClean="0"/>
              <a:t>ubikacích </a:t>
            </a:r>
            <a:r>
              <a:rPr lang="cs-CZ" sz="2400" dirty="0"/>
              <a:t>byly záchody společné pro celé patro. Nejhůře se v Terezíně žilo starým lidem, kteří měli snížené příděly jídla, protože už nemohli pracovat.</a:t>
            </a:r>
            <a:endParaRPr lang="cs-CZ" sz="1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132856"/>
            <a:ext cx="4071068" cy="30930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141353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Ghetto Terezín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23928" y="1588678"/>
            <a:ext cx="4906888" cy="4853136"/>
          </a:xfrm>
        </p:spPr>
        <p:txBody>
          <a:bodyPr>
            <a:normAutofit/>
          </a:bodyPr>
          <a:lstStyle/>
          <a:p>
            <a:r>
              <a:rPr lang="cs-CZ" sz="2000" dirty="0"/>
              <a:t>Jednotlivými transporty přijíždělo zpravidla 1 000 lidí najednou.  Transporty přijížděly na nádraží do Bohušovic vzdálené asi 3 km od ghetta. Odtud museli vězni se svými věcmi pěšky.  Pro staré a nemocné to byla často poslední cesta. Vlečka z Bohušovic do </a:t>
            </a:r>
            <a:r>
              <a:rPr lang="cs-CZ" sz="2000" dirty="0" smtClean="0"/>
              <a:t>Terezína </a:t>
            </a:r>
            <a:r>
              <a:rPr lang="cs-CZ" sz="2000" dirty="0"/>
              <a:t>byla vybudována až později vězni.</a:t>
            </a:r>
          </a:p>
          <a:p>
            <a:r>
              <a:rPr lang="cs-CZ" sz="2000" dirty="0"/>
              <a:t>Hned po příjezdu se nově příchozí museli shromáždit v tzv. </a:t>
            </a:r>
            <a:r>
              <a:rPr lang="cs-CZ" sz="2000" dirty="0" err="1"/>
              <a:t>šlojsce</a:t>
            </a:r>
            <a:r>
              <a:rPr lang="cs-CZ" sz="2000" dirty="0"/>
              <a:t>  (německy propusť) a podrobit se prohlídce, zda nepřivážejí zakázané věci. Byly jim odebírány hudební nástroje, fotoaparáty, cenné předměty. Nesměli mít cigarety, zapalovače a civilní peníze.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00808"/>
            <a:ext cx="3364466" cy="44848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44189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ghettu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Jedním </a:t>
            </a:r>
            <a:r>
              <a:rPr lang="cs-CZ" sz="2200" dirty="0"/>
              <a:t>z největších problémů byly nízké příděly jídla, příděly vůbec nemohly stačit fyzicky těžce pracujícím vězňům. Strava byla jednotvárná, bez vitamínů. Vězni postupně ztratili až třetinu své váhy, byli unavení a snadno podléhali nejrůznějším nemocem. Nejmenší dávky měli staří, jejich úmrtnost byla nejvyšší. Obvyklé byly fronty u výdaje jídla, které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čekaly</a:t>
            </a:r>
            <a:r>
              <a:rPr lang="cs-CZ" sz="2200" dirty="0"/>
              <a:t>, zda nezbude třeba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polévka</a:t>
            </a:r>
            <a:r>
              <a:rPr lang="cs-CZ" sz="2200" dirty="0"/>
              <a:t>, lidé často probírali z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hromad </a:t>
            </a:r>
            <a:r>
              <a:rPr lang="cs-CZ" sz="2200" dirty="0"/>
              <a:t>odpadků zbytky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zkaženého </a:t>
            </a:r>
            <a:r>
              <a:rPr lang="cs-CZ" sz="2200" dirty="0"/>
              <a:t>jídla. </a:t>
            </a:r>
          </a:p>
          <a:p>
            <a:r>
              <a:rPr lang="cs-CZ" sz="2200" dirty="0"/>
              <a:t>nedostačující byla lékařská péče,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protože </a:t>
            </a:r>
            <a:r>
              <a:rPr lang="cs-CZ" sz="2200" dirty="0"/>
              <a:t>lékařům často chyběl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základní </a:t>
            </a:r>
            <a:r>
              <a:rPr lang="cs-CZ" sz="2200" dirty="0"/>
              <a:t>zdravotnický materiál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2012" y="3501008"/>
            <a:ext cx="4145803" cy="3109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27784" y="6241028"/>
            <a:ext cx="1944216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nemocniční pokoj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8160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Židovská samospráva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měla zajišťovat vnitřní chod ghetta, plnění příkazů a zákazů komandatury SS</a:t>
            </a:r>
          </a:p>
          <a:p>
            <a:r>
              <a:rPr lang="cs-CZ" dirty="0"/>
              <a:t>jejím úkolem bylo sestavovat jmenné seznamy  do transportů na východ</a:t>
            </a:r>
          </a:p>
          <a:p>
            <a:r>
              <a:rPr lang="cs-CZ" dirty="0" smtClean="0"/>
              <a:t>organizovala také práci pro vězně, např. práce pro wehrmacht, zajišťování chodu ghetta, pěstování zeleniny atd.</a:t>
            </a:r>
          </a:p>
          <a:p>
            <a:pPr marL="4125913" indent="-354013"/>
            <a:r>
              <a:rPr lang="cs-CZ" dirty="0" smtClean="0"/>
              <a:t>Během </a:t>
            </a:r>
            <a:r>
              <a:rPr lang="cs-CZ" dirty="0"/>
              <a:t>války se jako židovští starší vystřídali:</a:t>
            </a:r>
          </a:p>
          <a:p>
            <a:pPr marL="4125913" indent="-354013"/>
            <a:r>
              <a:rPr lang="cs-CZ" dirty="0"/>
              <a:t>Jakob </a:t>
            </a:r>
            <a:r>
              <a:rPr lang="cs-CZ" dirty="0" err="1"/>
              <a:t>Edelstein</a:t>
            </a:r>
            <a:r>
              <a:rPr lang="cs-CZ" dirty="0"/>
              <a:t> – s manželkou a synem zastřelen v Osvětimi</a:t>
            </a:r>
          </a:p>
          <a:p>
            <a:pPr marL="4125913" indent="-354013"/>
            <a:r>
              <a:rPr lang="cs-CZ" dirty="0"/>
              <a:t>Paul </a:t>
            </a:r>
            <a:r>
              <a:rPr lang="cs-CZ" dirty="0" err="1"/>
              <a:t>Eppstein</a:t>
            </a:r>
            <a:r>
              <a:rPr lang="cs-CZ" dirty="0"/>
              <a:t> – zastřelen v Malé pevnosti</a:t>
            </a:r>
          </a:p>
          <a:p>
            <a:pPr marL="4125913" indent="-354013"/>
            <a:r>
              <a:rPr lang="cs-CZ" dirty="0"/>
              <a:t>Benjamin </a:t>
            </a:r>
            <a:r>
              <a:rPr lang="cs-CZ" dirty="0" err="1"/>
              <a:t>Murmelstein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73016"/>
            <a:ext cx="3432368" cy="257427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3548" y="6268670"/>
            <a:ext cx="3672408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umělecká koláž z transportních listin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188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11560" y="316692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Otázky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1628790"/>
            <a:ext cx="8064896" cy="4637112"/>
          </a:xfrm>
        </p:spPr>
        <p:txBody>
          <a:bodyPr>
            <a:noAutofit/>
          </a:bodyPr>
          <a:lstStyle/>
          <a:p>
            <a:pPr marL="0" indent="0"/>
            <a:r>
              <a:rPr lang="cs-CZ" sz="2500" dirty="0" smtClean="0"/>
              <a:t>Jakou funkci plnil Terezín?</a:t>
            </a:r>
          </a:p>
          <a:p>
            <a:pPr marL="0" indent="0"/>
            <a:r>
              <a:rPr lang="cs-CZ" sz="2500" dirty="0" smtClean="0"/>
              <a:t>Kdy začal  fungovat jako ghetto?</a:t>
            </a:r>
          </a:p>
          <a:p>
            <a:pPr marL="0" indent="0"/>
            <a:r>
              <a:rPr lang="cs-CZ" sz="2500" dirty="0" smtClean="0"/>
              <a:t> </a:t>
            </a:r>
            <a:r>
              <a:rPr lang="cs-CZ" sz="2500" dirty="0" smtClean="0"/>
              <a:t>Jaké zde byly  životní podmínky?</a:t>
            </a:r>
          </a:p>
          <a:p>
            <a:pPr marL="0" indent="0"/>
            <a:r>
              <a:rPr lang="cs-CZ" sz="2500" dirty="0" smtClean="0"/>
              <a:t>Kdo ghetto řídil?</a:t>
            </a:r>
          </a:p>
          <a:p>
            <a:pPr marL="0" indent="0"/>
            <a:r>
              <a:rPr lang="cs-CZ" sz="2500" dirty="0" smtClean="0"/>
              <a:t> Co to byla Malá pevnost?</a:t>
            </a:r>
          </a:p>
          <a:p>
            <a:pPr marL="0" indent="0"/>
            <a:endParaRPr lang="cs-CZ" sz="2500" dirty="0" smtClean="0"/>
          </a:p>
          <a:p>
            <a:pPr marL="0" indent="0"/>
            <a:endParaRPr lang="cs-CZ" sz="2200" i="1" dirty="0" smtClean="0"/>
          </a:p>
          <a:p>
            <a:pPr marL="0" indent="0">
              <a:buNone/>
            </a:pPr>
            <a:endParaRPr lang="cs-CZ" sz="2200" i="1" dirty="0" smtClean="0"/>
          </a:p>
        </p:txBody>
      </p:sp>
    </p:spTree>
    <p:extLst>
      <p:ext uri="{BB962C8B-B14F-4D97-AF65-F5344CB8AC3E}">
        <p14:creationId xmlns="" xmlns:p14="http://schemas.microsoft.com/office/powerpoint/2010/main" val="357073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http://commons.wikimedia.org/wiki/</a:t>
            </a:r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Všechny použité obrázky jsou z databáze autorky</a:t>
            </a:r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Informace jsem čerpala ze vzdělávacích seminářů pořádaných Památníkem Terezín a Židovským muzeem v </a:t>
            </a:r>
            <a:r>
              <a:rPr lang="cs-CZ" sz="3200" dirty="0" smtClean="0"/>
              <a:t>Praze</a:t>
            </a:r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LUDMILA CHLÁDKOVÁ. </a:t>
            </a:r>
            <a:r>
              <a:rPr lang="cs-CZ" sz="3200" i="1" dirty="0" smtClean="0"/>
              <a:t>Terezínské ghetto</a:t>
            </a:r>
            <a:r>
              <a:rPr lang="cs-CZ" sz="3200" dirty="0" smtClean="0"/>
              <a:t>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V Ráji, 2005. ISBN 80-86758-18-4. </a:t>
            </a:r>
            <a:endParaRPr lang="cs-CZ" sz="3200" dirty="0" smtClean="0"/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VOJTĚCH BLODIG A KOL. </a:t>
            </a:r>
            <a:r>
              <a:rPr lang="cs-CZ" sz="3200" i="1" dirty="0" smtClean="0"/>
              <a:t>Terezín. Litoměřice: Místa utrpení a hrdinství</a:t>
            </a:r>
            <a:r>
              <a:rPr lang="cs-CZ" sz="3200" dirty="0" smtClean="0"/>
              <a:t>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V Ráji, 2003. ISBN 80-85894-16-5.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539552" y="692696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60225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648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</dc:creator>
  <cp:lastModifiedBy>Lenka</cp:lastModifiedBy>
  <cp:revision>38</cp:revision>
  <dcterms:created xsi:type="dcterms:W3CDTF">2012-11-28T21:53:21Z</dcterms:created>
  <dcterms:modified xsi:type="dcterms:W3CDTF">2013-01-06T15:45:48Z</dcterms:modified>
</cp:coreProperties>
</file>