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wdp" ContentType="image/vnd.ms-photo"/>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5" r:id="rId2"/>
    <p:sldId id="289" r:id="rId3"/>
    <p:sldId id="287" r:id="rId4"/>
    <p:sldId id="285" r:id="rId5"/>
    <p:sldId id="286" r:id="rId6"/>
    <p:sldId id="290" r:id="rId7"/>
    <p:sldId id="291" r:id="rId8"/>
    <p:sldId id="293" r:id="rId9"/>
    <p:sldId id="294" r:id="rId10"/>
    <p:sldId id="270" r:id="rId11"/>
    <p:sldId id="268"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462"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5886961-5A91-4A32-9F7E-4BAEA501F40F}" type="datetimeFigureOut">
              <a:rPr lang="cs-CZ" smtClean="0"/>
              <a:pPr/>
              <a:t>6.1.2013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641248-0C6D-460A-A38D-D7972468D3C8}" type="slidenum">
              <a:rPr lang="cs-CZ" smtClean="0"/>
              <a:pPr/>
              <a:t>‹#›</a:t>
            </a:fld>
            <a:endParaRPr lang="cs-CZ"/>
          </a:p>
        </p:txBody>
      </p:sp>
    </p:spTree>
    <p:extLst>
      <p:ext uri="{BB962C8B-B14F-4D97-AF65-F5344CB8AC3E}">
        <p14:creationId xmlns:p14="http://schemas.microsoft.com/office/powerpoint/2010/main" xmlns="" val="3212598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5641248-0C6D-460A-A38D-D7972468D3C8}" type="slidenum">
              <a:rPr lang="cs-CZ" smtClean="0"/>
              <a:pPr/>
              <a:t>3</a:t>
            </a:fld>
            <a:endParaRPr lang="cs-CZ"/>
          </a:p>
        </p:txBody>
      </p:sp>
    </p:spTree>
    <p:extLst>
      <p:ext uri="{BB962C8B-B14F-4D97-AF65-F5344CB8AC3E}">
        <p14:creationId xmlns:p14="http://schemas.microsoft.com/office/powerpoint/2010/main" xmlns="" val="2946351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24B7A77-1F39-4EFB-AEB3-49D0FA5DA006}" type="datetimeFigureOut">
              <a:rPr lang="cs-CZ" smtClean="0"/>
              <a:pPr/>
              <a:t>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2243789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24B7A77-1F39-4EFB-AEB3-49D0FA5DA006}" type="datetimeFigureOut">
              <a:rPr lang="cs-CZ" smtClean="0"/>
              <a:pPr/>
              <a:t>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005825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24B7A77-1F39-4EFB-AEB3-49D0FA5DA006}" type="datetimeFigureOut">
              <a:rPr lang="cs-CZ" smtClean="0"/>
              <a:pPr/>
              <a:t>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193388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24B7A77-1F39-4EFB-AEB3-49D0FA5DA006}" type="datetimeFigureOut">
              <a:rPr lang="cs-CZ" smtClean="0"/>
              <a:pPr/>
              <a:t>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9669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24B7A77-1F39-4EFB-AEB3-49D0FA5DA006}" type="datetimeFigureOut">
              <a:rPr lang="cs-CZ" smtClean="0"/>
              <a:pPr/>
              <a:t>6.1.2013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97964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24B7A77-1F39-4EFB-AEB3-49D0FA5DA006}" type="datetimeFigureOut">
              <a:rPr lang="cs-CZ" smtClean="0"/>
              <a:pPr/>
              <a:t>6.1.2013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322959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24B7A77-1F39-4EFB-AEB3-49D0FA5DA006}" type="datetimeFigureOut">
              <a:rPr lang="cs-CZ" smtClean="0"/>
              <a:pPr/>
              <a:t>6.1.2013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86863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24B7A77-1F39-4EFB-AEB3-49D0FA5DA006}" type="datetimeFigureOut">
              <a:rPr lang="cs-CZ" smtClean="0"/>
              <a:pPr/>
              <a:t>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3079591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24B7A77-1F39-4EFB-AEB3-49D0FA5DA006}" type="datetimeFigureOut">
              <a:rPr lang="cs-CZ" smtClean="0"/>
              <a:pPr/>
              <a:t>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3206953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24B7A77-1F39-4EFB-AEB3-49D0FA5DA006}" type="datetimeFigureOut">
              <a:rPr lang="cs-CZ" smtClean="0"/>
              <a:pPr/>
              <a:t>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3345938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24B7A77-1F39-4EFB-AEB3-49D0FA5DA006}" type="datetimeFigureOut">
              <a:rPr lang="cs-CZ" smtClean="0"/>
              <a:pPr/>
              <a:t>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139699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49000"/>
            <a:lum/>
          </a:blip>
          <a:srcRect/>
          <a:stretch>
            <a:fillRect/>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4B7A77-1F39-4EFB-AEB3-49D0FA5DA006}" type="datetimeFigureOut">
              <a:rPr lang="cs-CZ" smtClean="0"/>
              <a:pPr/>
              <a:t>6.1.2013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2001356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youtube.com/watch?v=OlIMAJF3kic" TargetMode="Externa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nXvFKAtTa_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Group 40"/>
          <p:cNvGraphicFramePr>
            <a:graphicFrameLocks/>
          </p:cNvGraphicFramePr>
          <p:nvPr>
            <p:extLst>
              <p:ext uri="{D42A27DB-BD31-4B8C-83A1-F6EECF244321}">
                <p14:modId xmlns:p14="http://schemas.microsoft.com/office/powerpoint/2010/main" xmlns="" val="721002777"/>
              </p:ext>
            </p:extLst>
          </p:nvPr>
        </p:nvGraphicFramePr>
        <p:xfrm>
          <a:off x="468313" y="1268413"/>
          <a:ext cx="8229600" cy="4080196"/>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1800" b="0" i="0" u="none" strike="noStrike" cap="none" normalizeH="0" baseline="0" dirty="0" smtClean="0">
                          <a:ln>
                            <a:noFill/>
                          </a:ln>
                          <a:solidFill>
                            <a:srgbClr val="000000"/>
                          </a:solidFill>
                          <a:effectLst/>
                          <a:latin typeface="Arial" charset="0"/>
                          <a:cs typeface="Arial" charset="0"/>
                        </a:rPr>
                        <a:t>INOVACE_32_Terezín II.</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Mgr. Lenka </a:t>
                      </a:r>
                      <a:r>
                        <a:rPr kumimoji="0" lang="cs-CZ" sz="1800" b="0" i="0" u="none" strike="noStrike" cap="none" normalizeH="0" baseline="0" dirty="0" err="1" smtClean="0">
                          <a:ln>
                            <a:noFill/>
                          </a:ln>
                          <a:solidFill>
                            <a:srgbClr val="000000"/>
                          </a:solidFill>
                          <a:effectLst/>
                          <a:latin typeface="Arial" charset="0"/>
                          <a:cs typeface="Arial" charset="0"/>
                        </a:rPr>
                        <a:t>Nečilová</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1800" b="0" i="0" u="none" strike="noStrike" cap="none" normalizeH="0" baseline="0" dirty="0" smtClean="0">
                          <a:ln>
                            <a:noFill/>
                          </a:ln>
                          <a:solidFill>
                            <a:srgbClr val="000000"/>
                          </a:solidFill>
                          <a:effectLst/>
                          <a:latin typeface="Arial" charset="0"/>
                          <a:cs typeface="Arial" charset="0"/>
                        </a:rPr>
                        <a:t>Antisemitismus a holocaust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třetí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29.12.2012</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Ghetto Terezín</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Prezentace je určena jako výklad do hodiny i jako materiál k samostudiu. Procvičovací cvičení lze použít jako test .</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Možnosti využití: promítání ve třídě</a:t>
                      </a: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 při </a:t>
                      </a: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výkladu na interaktivní tabuli</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7200">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dirty="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sp>
        <p:nvSpPr>
          <p:cNvPr id="5"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8297" y="5384646"/>
            <a:ext cx="6081712" cy="14859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5875"/>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 name="Picture 46" descr="logo_pruhl"/>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956550" y="260350"/>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7225398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Propagandistická </a:t>
            </a:r>
            <a:r>
              <a:rPr lang="cs-CZ"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role </a:t>
            </a:r>
            <a:endParaRPr lang="cs-CZ" sz="5400" dirty="0"/>
          </a:p>
        </p:txBody>
      </p:sp>
      <p:sp>
        <p:nvSpPr>
          <p:cNvPr id="6" name="Zástupný symbol pro obsah 5"/>
          <p:cNvSpPr>
            <a:spLocks noGrp="1"/>
          </p:cNvSpPr>
          <p:nvPr>
            <p:ph idx="1"/>
          </p:nvPr>
        </p:nvSpPr>
        <p:spPr/>
        <p:txBody>
          <a:bodyPr numCol="2">
            <a:normAutofit fontScale="92500" lnSpcReduction="20000"/>
          </a:bodyPr>
          <a:lstStyle/>
          <a:p>
            <a:r>
              <a:rPr lang="cs-CZ" sz="2200" dirty="0" smtClean="0"/>
              <a:t>Terezín </a:t>
            </a:r>
            <a:r>
              <a:rPr lang="cs-CZ" sz="2200" dirty="0"/>
              <a:t>hrál velice důležitou roli v nacistické propagandě. Nacisté  se snažili  maskovat pravdu o likvidaci </a:t>
            </a:r>
            <a:r>
              <a:rPr lang="cs-CZ" sz="2200" dirty="0" smtClean="0"/>
              <a:t>Židů </a:t>
            </a:r>
            <a:r>
              <a:rPr lang="cs-CZ" sz="2200" dirty="0"/>
              <a:t>a prezentovali Terezín jako „samosprávné židovské sídelní město „ s dobrými podmínkami </a:t>
            </a:r>
            <a:r>
              <a:rPr lang="cs-CZ" sz="2200" dirty="0" smtClean="0"/>
              <a:t>života</a:t>
            </a:r>
            <a:r>
              <a:rPr lang="cs-CZ" sz="2200" dirty="0" smtClean="0"/>
              <a:t>“.</a:t>
            </a:r>
            <a:endParaRPr lang="cs-CZ" sz="2200" dirty="0" smtClean="0"/>
          </a:p>
          <a:p>
            <a:endParaRPr lang="cs-CZ" sz="2200" dirty="0"/>
          </a:p>
          <a:p>
            <a:endParaRPr lang="cs-CZ" sz="2200" dirty="0" smtClean="0"/>
          </a:p>
          <a:p>
            <a:endParaRPr lang="cs-CZ" sz="2200" dirty="0"/>
          </a:p>
          <a:p>
            <a:endParaRPr lang="cs-CZ" sz="2200" dirty="0" smtClean="0"/>
          </a:p>
          <a:p>
            <a:endParaRPr lang="cs-CZ" sz="2200" dirty="0"/>
          </a:p>
          <a:p>
            <a:endParaRPr lang="cs-CZ" sz="2200" dirty="0" smtClean="0"/>
          </a:p>
          <a:p>
            <a:endParaRPr lang="cs-CZ" sz="2200" dirty="0"/>
          </a:p>
          <a:p>
            <a:endParaRPr lang="cs-CZ" sz="2200" dirty="0"/>
          </a:p>
          <a:p>
            <a:r>
              <a:rPr lang="cs-CZ" sz="2200" dirty="0"/>
              <a:t>proběhla tzv. zkrášlovací akce, kdy byl zlepšován vzhled ghetta.</a:t>
            </a:r>
          </a:p>
          <a:p>
            <a:r>
              <a:rPr lang="cs-CZ" sz="2200" dirty="0"/>
              <a:t> nešlo o zlepšení životních podmínek vězňů, ale o zastření pravého účelu tábora. Opatření se zdála směšná i samotným vězňům. Změnilo se označení ulic, byla zřízena kavárna, obchody, banka, byly vydávány táborové peníze. Ty však ve skutečnosti neměly žádnou hodnotu. Vězni směli vycházet na zelené plochy ve městě, kam dosud nesměli. Vylepšeny byly některé ubikace, na náměstí byl zřízen hudební pavilon, byl zřízen park pro </a:t>
            </a:r>
            <a:r>
              <a:rPr lang="cs-CZ" sz="2200" dirty="0" smtClean="0"/>
              <a:t>děti, </a:t>
            </a:r>
            <a:r>
              <a:rPr lang="cs-CZ" sz="2200" dirty="0"/>
              <a:t>s houpačkami. </a:t>
            </a:r>
          </a:p>
        </p:txBody>
      </p:sp>
      <p:pic>
        <p:nvPicPr>
          <p:cNvPr id="5122" name="Picture 2" descr="Soubor:Terezin1K.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rot="19591842">
            <a:off x="629422" y="4960963"/>
            <a:ext cx="1938250" cy="950932"/>
          </a:xfrm>
          <a:prstGeom prst="rect">
            <a:avLst/>
          </a:prstGeom>
          <a:noFill/>
          <a:extLst>
            <a:ext uri="{909E8E84-426E-40DD-AFC4-6F175D3DCCD1}">
              <a14:hiddenFill xmlns:a14="http://schemas.microsoft.com/office/drawing/2010/main" xmlns="">
                <a:solidFill>
                  <a:srgbClr val="FFFFFF"/>
                </a:solidFill>
              </a14:hiddenFill>
            </a:ext>
          </a:extLst>
        </p:spPr>
      </p:pic>
      <p:sp>
        <p:nvSpPr>
          <p:cNvPr id="2" name="Obdélník 1"/>
          <p:cNvSpPr/>
          <p:nvPr/>
        </p:nvSpPr>
        <p:spPr>
          <a:xfrm>
            <a:off x="2019344" y="3186586"/>
            <a:ext cx="2871373" cy="400110"/>
          </a:xfrm>
          <a:prstGeom prst="rect">
            <a:avLst/>
          </a:prstGeom>
        </p:spPr>
        <p:txBody>
          <a:bodyPr wrap="square">
            <a:spAutoFit/>
          </a:bodyPr>
          <a:lstStyle/>
          <a:p>
            <a:r>
              <a:rPr lang="cs-CZ" sz="500" dirty="0"/>
              <a:t>http://</a:t>
            </a:r>
            <a:r>
              <a:rPr lang="cs-CZ" sz="500" dirty="0" smtClean="0"/>
              <a:t>upload.wikimedia.org/wikipedia/commons/d/dd/Terezin1K.jpg</a:t>
            </a:r>
          </a:p>
          <a:p>
            <a:r>
              <a:rPr lang="cs-CZ" sz="500" dirty="0"/>
              <a:t>http://</a:t>
            </a:r>
            <a:r>
              <a:rPr lang="cs-CZ" sz="500" dirty="0" smtClean="0"/>
              <a:t>upload.wikimedia.org/wikipedia/commons/thumb/f/ff/Terezin50K.jpg/800px-Terezin50K.jpg</a:t>
            </a:r>
          </a:p>
          <a:p>
            <a:r>
              <a:rPr lang="cs-CZ" sz="500" dirty="0"/>
              <a:t>http://</a:t>
            </a:r>
            <a:r>
              <a:rPr lang="cs-CZ" sz="500" dirty="0" smtClean="0"/>
              <a:t>upload.wikimedia.org/wikipedia/commons/c/c0/Terezin100K.jpg</a:t>
            </a:r>
          </a:p>
          <a:p>
            <a:r>
              <a:rPr lang="cs-CZ" sz="500" dirty="0"/>
              <a:t>Vhttp://upload.wikimedia.org/wikipedia/commons/a/ac/Terezin10K.jpg</a:t>
            </a:r>
          </a:p>
        </p:txBody>
      </p:sp>
      <p:pic>
        <p:nvPicPr>
          <p:cNvPr id="5124" name="Picture 4" descr="Soubor:Terezin50K.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r="50000"/>
          <a:stretch/>
        </p:blipFill>
        <p:spPr bwMode="auto">
          <a:xfrm rot="539817">
            <a:off x="564924" y="3647019"/>
            <a:ext cx="2904257" cy="1473911"/>
          </a:xfrm>
          <a:prstGeom prst="rect">
            <a:avLst/>
          </a:prstGeom>
          <a:noFill/>
          <a:extLst>
            <a:ext uri="{909E8E84-426E-40DD-AFC4-6F175D3DCCD1}">
              <a14:hiddenFill xmlns:a14="http://schemas.microsoft.com/office/drawing/2010/main" xmlns="">
                <a:solidFill>
                  <a:srgbClr val="FFFFFF"/>
                </a:solidFill>
              </a14:hiddenFill>
            </a:ext>
          </a:extLst>
        </p:spPr>
      </p:pic>
      <p:pic>
        <p:nvPicPr>
          <p:cNvPr id="5126" name="Picture 6" descr="Soubor:Terezin50K.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50000"/>
          <a:stretch/>
        </p:blipFill>
        <p:spPr bwMode="auto">
          <a:xfrm rot="19901614">
            <a:off x="2479941" y="4122514"/>
            <a:ext cx="2315759" cy="1175248"/>
          </a:xfrm>
          <a:prstGeom prst="rect">
            <a:avLst/>
          </a:prstGeom>
          <a:noFill/>
          <a:extLst>
            <a:ext uri="{909E8E84-426E-40DD-AFC4-6F175D3DCCD1}">
              <a14:hiddenFill xmlns:a14="http://schemas.microsoft.com/office/drawing/2010/main" xmlns="">
                <a:solidFill>
                  <a:srgbClr val="FFFFFF"/>
                </a:solidFill>
              </a14:hiddenFill>
            </a:ext>
          </a:extLst>
        </p:spPr>
      </p:pic>
      <p:pic>
        <p:nvPicPr>
          <p:cNvPr id="5128" name="Picture 8" descr="Soubor:Terezin100K.jpg"/>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r="50000"/>
          <a:stretch/>
        </p:blipFill>
        <p:spPr bwMode="auto">
          <a:xfrm rot="21298650">
            <a:off x="1529430" y="5268698"/>
            <a:ext cx="2660259" cy="1345113"/>
          </a:xfrm>
          <a:prstGeom prst="rect">
            <a:avLst/>
          </a:prstGeom>
          <a:noFill/>
          <a:extLst>
            <a:ext uri="{909E8E84-426E-40DD-AFC4-6F175D3DCCD1}">
              <a14:hiddenFill xmlns:a14="http://schemas.microsoft.com/office/drawing/2010/main" xmlns="">
                <a:solidFill>
                  <a:srgbClr val="FFFFFF"/>
                </a:solidFill>
              </a14:hiddenFill>
            </a:ext>
          </a:extLst>
        </p:spPr>
      </p:pic>
      <p:pic>
        <p:nvPicPr>
          <p:cNvPr id="5130" name="Picture 10" descr="Soubor:Terezin10K.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51314"/>
          <a:stretch/>
        </p:blipFill>
        <p:spPr bwMode="auto">
          <a:xfrm>
            <a:off x="2987824" y="4931604"/>
            <a:ext cx="1854926" cy="1009650"/>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4935890" y="5776548"/>
            <a:ext cx="3096344" cy="646331"/>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cs-CZ" dirty="0" smtClean="0"/>
              <a:t>peníze pro ghetto, které byly vydány při zkrášlovací akci</a:t>
            </a:r>
            <a:endParaRPr lang="cs-CZ" dirty="0"/>
          </a:p>
        </p:txBody>
      </p:sp>
    </p:spTree>
    <p:extLst>
      <p:ext uri="{BB962C8B-B14F-4D97-AF65-F5344CB8AC3E}">
        <p14:creationId xmlns:p14="http://schemas.microsoft.com/office/powerpoint/2010/main" xmlns="" val="7059866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Propagandistická role </a:t>
            </a:r>
            <a:endParaRPr lang="cs-CZ" sz="5400" dirty="0"/>
          </a:p>
        </p:txBody>
      </p:sp>
      <p:sp>
        <p:nvSpPr>
          <p:cNvPr id="6" name="Zástupný symbol pro obsah 5"/>
          <p:cNvSpPr>
            <a:spLocks noGrp="1"/>
          </p:cNvSpPr>
          <p:nvPr>
            <p:ph idx="1"/>
          </p:nvPr>
        </p:nvSpPr>
        <p:spPr/>
        <p:txBody>
          <a:bodyPr>
            <a:normAutofit/>
          </a:bodyPr>
          <a:lstStyle/>
          <a:p>
            <a:r>
              <a:rPr lang="cs-CZ" sz="2800" dirty="0" smtClean="0"/>
              <a:t>Pro </a:t>
            </a:r>
            <a:r>
              <a:rPr lang="cs-CZ" sz="2800" dirty="0"/>
              <a:t>samotnou návštěvu Červeného kříže  (vedl ji Švýcar Maurice </a:t>
            </a:r>
            <a:r>
              <a:rPr lang="cs-CZ" sz="2800" dirty="0" err="1"/>
              <a:t>Rossel</a:t>
            </a:r>
            <a:r>
              <a:rPr lang="cs-CZ" sz="2800" dirty="0"/>
              <a:t>) byl vypracován </a:t>
            </a:r>
            <a:r>
              <a:rPr lang="cs-CZ" sz="2800" dirty="0" smtClean="0"/>
              <a:t/>
            </a:r>
            <a:br>
              <a:rPr lang="cs-CZ" sz="2800" dirty="0" smtClean="0"/>
            </a:br>
            <a:r>
              <a:rPr lang="cs-CZ" sz="2800" dirty="0" smtClean="0"/>
              <a:t>velice </a:t>
            </a:r>
            <a:r>
              <a:rPr lang="cs-CZ" sz="2800" dirty="0"/>
              <a:t>podrobný scénář, byla dopředu </a:t>
            </a:r>
            <a:r>
              <a:rPr lang="cs-CZ" sz="2800" dirty="0" smtClean="0"/>
              <a:t/>
            </a:r>
            <a:br>
              <a:rPr lang="cs-CZ" sz="2800" dirty="0" smtClean="0"/>
            </a:br>
            <a:r>
              <a:rPr lang="cs-CZ" sz="2800" dirty="0" smtClean="0"/>
              <a:t>určena </a:t>
            </a:r>
            <a:r>
              <a:rPr lang="cs-CZ" sz="2800" dirty="0"/>
              <a:t>trasa prohlídky, vše bylo </a:t>
            </a:r>
            <a:r>
              <a:rPr lang="cs-CZ" sz="2800" dirty="0" smtClean="0"/>
              <a:t/>
            </a:r>
            <a:br>
              <a:rPr lang="cs-CZ" sz="2800" dirty="0" smtClean="0"/>
            </a:br>
            <a:r>
              <a:rPr lang="cs-CZ" sz="2800" dirty="0" smtClean="0"/>
              <a:t>naplánováno </a:t>
            </a:r>
            <a:r>
              <a:rPr lang="cs-CZ" sz="2800" dirty="0"/>
              <a:t>minutu po minutě. Vybraní </a:t>
            </a:r>
            <a:r>
              <a:rPr lang="cs-CZ" sz="2800" dirty="0" smtClean="0"/>
              <a:t/>
            </a:r>
            <a:br>
              <a:rPr lang="cs-CZ" sz="2800" dirty="0" smtClean="0"/>
            </a:br>
            <a:r>
              <a:rPr lang="cs-CZ" sz="2800" dirty="0" smtClean="0"/>
              <a:t>vězni </a:t>
            </a:r>
            <a:r>
              <a:rPr lang="cs-CZ" sz="2800" dirty="0"/>
              <a:t>se pečlivě naučili svoje role, vše se několikrát zkoušelo. </a:t>
            </a:r>
            <a:r>
              <a:rPr lang="cs-CZ" sz="2800" dirty="0" err="1"/>
              <a:t>Rosselem</a:t>
            </a:r>
            <a:r>
              <a:rPr lang="cs-CZ" sz="2800" dirty="0"/>
              <a:t> vypracovaná zpráva  tvrdila, že v Terezíně jsou skvělé podmínky pro život. </a:t>
            </a:r>
          </a:p>
          <a:p>
            <a:r>
              <a:rPr lang="cs-CZ" sz="2800" dirty="0"/>
              <a:t>Ve stejném duchu byl natočen i propagandistický film o Terezíně.</a:t>
            </a:r>
          </a:p>
        </p:txBody>
      </p:sp>
      <p:pic>
        <p:nvPicPr>
          <p:cNvPr id="2" name="Obrázek 1"/>
          <p:cNvPicPr>
            <a:picLocks noChangeAspect="1"/>
          </p:cNvPicPr>
          <p:nvPr/>
        </p:nvPicPr>
        <p:blipFill rotWithShape="1">
          <a:blip r:embed="rId3" cstate="print">
            <a:extLst>
              <a:ext uri="{BEBA8EAE-BF5A-486C-A8C5-ECC9F3942E4B}">
                <a14:imgProps xmlns:a14="http://schemas.microsoft.com/office/drawing/2010/main" xmlns="">
                  <a14:imgLayer r:embed="rId4">
                    <a14:imgEffect>
                      <a14:saturation sat="66000"/>
                    </a14:imgEffect>
                  </a14:imgLayer>
                </a14:imgProps>
              </a:ext>
              <a:ext uri="{28A0092B-C50C-407E-A947-70E740481C1C}">
                <a14:useLocalDpi xmlns:a14="http://schemas.microsoft.com/office/drawing/2010/main" xmlns="" val="0"/>
              </a:ext>
            </a:extLst>
          </a:blip>
          <a:srcRect l="10073" t="-325" r="13793" b="37195"/>
          <a:stretch/>
        </p:blipFill>
        <p:spPr>
          <a:xfrm>
            <a:off x="7086600" y="2124866"/>
            <a:ext cx="1589856" cy="1547604"/>
          </a:xfrm>
          <a:prstGeom prst="rect">
            <a:avLst/>
          </a:prstGeom>
        </p:spPr>
      </p:pic>
      <p:sp>
        <p:nvSpPr>
          <p:cNvPr id="3" name="TextovéPole 2"/>
          <p:cNvSpPr txBox="1"/>
          <p:nvPr/>
        </p:nvSpPr>
        <p:spPr>
          <a:xfrm>
            <a:off x="3563888" y="5877272"/>
            <a:ext cx="4896544" cy="646331"/>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cs-CZ" dirty="0" smtClean="0"/>
              <a:t>odkaz na nacistický propagační </a:t>
            </a:r>
            <a:r>
              <a:rPr lang="cs-CZ" dirty="0"/>
              <a:t>snímek zde: </a:t>
            </a:r>
            <a:r>
              <a:rPr lang="cs-CZ" dirty="0">
                <a:hlinkClick r:id="rId5"/>
              </a:rPr>
              <a:t>https://www.youtube.com/watch?v=OlIMAJF3kic</a:t>
            </a:r>
            <a:endParaRPr lang="cs-CZ" dirty="0"/>
          </a:p>
        </p:txBody>
      </p:sp>
    </p:spTree>
    <p:extLst>
      <p:ext uri="{BB962C8B-B14F-4D97-AF65-F5344CB8AC3E}">
        <p14:creationId xmlns:p14="http://schemas.microsoft.com/office/powerpoint/2010/main" xmlns="" val="9443135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Ghetto Terezín</a:t>
            </a:r>
            <a:endParaRPr lang="cs-CZ" sz="5400" dirty="0"/>
          </a:p>
        </p:txBody>
      </p:sp>
      <p:sp>
        <p:nvSpPr>
          <p:cNvPr id="6" name="Zástupný symbol pro obsah 5"/>
          <p:cNvSpPr>
            <a:spLocks noGrp="1"/>
          </p:cNvSpPr>
          <p:nvPr>
            <p:ph idx="1"/>
          </p:nvPr>
        </p:nvSpPr>
        <p:spPr>
          <a:xfrm>
            <a:off x="457200" y="1600201"/>
            <a:ext cx="2098576" cy="1612776"/>
          </a:xfrm>
        </p:spPr>
        <p:txBody>
          <a:bodyPr>
            <a:normAutofit/>
          </a:bodyPr>
          <a:lstStyle/>
          <a:p>
            <a:pPr marL="0" indent="0">
              <a:buNone/>
            </a:pPr>
            <a:r>
              <a:rPr lang="cs-CZ" sz="2400" b="1" dirty="0" smtClean="0">
                <a:effectLst>
                  <a:outerShdw blurRad="38100" dist="38100" dir="2700000" algn="tl">
                    <a:srgbClr val="000000">
                      <a:alpha val="43137"/>
                    </a:srgbClr>
                  </a:outerShdw>
                </a:effectLst>
              </a:rPr>
              <a:t>Přehled </a:t>
            </a:r>
            <a:r>
              <a:rPr lang="cs-CZ" sz="2400" b="1" dirty="0">
                <a:effectLst>
                  <a:outerShdw blurRad="38100" dist="38100" dir="2700000" algn="tl">
                    <a:srgbClr val="000000">
                      <a:alpha val="43137"/>
                    </a:srgbClr>
                  </a:outerShdw>
                </a:effectLst>
              </a:rPr>
              <a:t>národností deportovaných do </a:t>
            </a:r>
            <a:r>
              <a:rPr lang="cs-CZ" sz="2400" b="1" dirty="0" smtClean="0">
                <a:effectLst>
                  <a:outerShdw blurRad="38100" dist="38100" dir="2700000" algn="tl">
                    <a:srgbClr val="000000">
                      <a:alpha val="43137"/>
                    </a:srgbClr>
                  </a:outerShdw>
                </a:effectLst>
              </a:rPr>
              <a:t>Terezína</a:t>
            </a:r>
            <a:endParaRPr lang="cs-CZ" sz="2400" b="1" dirty="0">
              <a:effectLst>
                <a:outerShdw blurRad="38100" dist="38100" dir="2700000" algn="tl">
                  <a:srgbClr val="000000">
                    <a:alpha val="43137"/>
                  </a:srgbClr>
                </a:outerShdw>
              </a:effectLst>
            </a:endParaRPr>
          </a:p>
        </p:txBody>
      </p:sp>
      <p:graphicFrame>
        <p:nvGraphicFramePr>
          <p:cNvPr id="2" name="Tabulka 1"/>
          <p:cNvGraphicFramePr>
            <a:graphicFrameLocks noGrp="1"/>
          </p:cNvGraphicFramePr>
          <p:nvPr>
            <p:extLst>
              <p:ext uri="{D42A27DB-BD31-4B8C-83A1-F6EECF244321}">
                <p14:modId xmlns:p14="http://schemas.microsoft.com/office/powerpoint/2010/main" xmlns="" val="1517819476"/>
              </p:ext>
            </p:extLst>
          </p:nvPr>
        </p:nvGraphicFramePr>
        <p:xfrm>
          <a:off x="2915816" y="1700808"/>
          <a:ext cx="5616624" cy="4663440"/>
        </p:xfrm>
        <a:graphic>
          <a:graphicData uri="http://schemas.openxmlformats.org/drawingml/2006/table">
            <a:tbl>
              <a:tblPr firstRow="1" bandRow="1">
                <a:tableStyleId>{5C22544A-7EE6-4342-B048-85BDC9FD1C3A}</a:tableStyleId>
              </a:tblPr>
              <a:tblGrid>
                <a:gridCol w="4104456"/>
                <a:gridCol w="1512168"/>
              </a:tblGrid>
              <a:tr h="208652">
                <a:tc>
                  <a:txBody>
                    <a:bodyPr/>
                    <a:lstStyle/>
                    <a:p>
                      <a:r>
                        <a:rPr lang="cs-CZ" dirty="0" smtClean="0"/>
                        <a:t>Země původu</a:t>
                      </a:r>
                      <a:endParaRPr lang="cs-CZ" dirty="0"/>
                    </a:p>
                  </a:txBody>
                  <a:tcPr/>
                </a:tc>
                <a:tc>
                  <a:txBody>
                    <a:bodyPr/>
                    <a:lstStyle/>
                    <a:p>
                      <a:r>
                        <a:rPr lang="cs-CZ" dirty="0" smtClean="0"/>
                        <a:t>Počet zaokrouhlen</a:t>
                      </a:r>
                      <a:endParaRPr lang="cs-CZ" dirty="0"/>
                    </a:p>
                  </a:txBody>
                  <a:tcPr/>
                </a:tc>
              </a:tr>
              <a:tr h="208652">
                <a:tc>
                  <a:txBody>
                    <a:bodyPr/>
                    <a:lstStyle/>
                    <a:p>
                      <a:r>
                        <a:rPr lang="cs-CZ" dirty="0" smtClean="0"/>
                        <a:t>Protektorát Čechy a Morava</a:t>
                      </a:r>
                      <a:endParaRPr lang="cs-CZ" dirty="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cs-CZ" dirty="0" smtClean="0"/>
                        <a:t>74 000</a:t>
                      </a:r>
                    </a:p>
                  </a:txBody>
                  <a:tcPr/>
                </a:tc>
              </a:tr>
              <a:tr h="208652">
                <a:tc>
                  <a:txBody>
                    <a:bodyPr/>
                    <a:lstStyle/>
                    <a:p>
                      <a:r>
                        <a:rPr lang="cs-CZ" dirty="0" smtClean="0"/>
                        <a:t>Německá Říše</a:t>
                      </a:r>
                      <a:endParaRPr lang="cs-CZ" dirty="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cs-CZ" dirty="0" smtClean="0"/>
                        <a:t>43 000</a:t>
                      </a:r>
                    </a:p>
                  </a:txBody>
                  <a:tcPr/>
                </a:tc>
              </a:tr>
              <a:tr h="208652">
                <a:tc>
                  <a:txBody>
                    <a:bodyPr/>
                    <a:lstStyle/>
                    <a:p>
                      <a:r>
                        <a:rPr lang="cs-CZ" dirty="0" smtClean="0"/>
                        <a:t>Rakousko</a:t>
                      </a:r>
                      <a:endParaRPr lang="cs-CZ" dirty="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cs-CZ" dirty="0" smtClean="0"/>
                        <a:t>15 000</a:t>
                      </a:r>
                    </a:p>
                  </a:txBody>
                  <a:tcPr/>
                </a:tc>
              </a:tr>
              <a:tr h="208652">
                <a:tc>
                  <a:txBody>
                    <a:bodyPr/>
                    <a:lstStyle/>
                    <a:p>
                      <a:r>
                        <a:rPr lang="cs-CZ" dirty="0" smtClean="0"/>
                        <a:t>Nizozemí</a:t>
                      </a:r>
                      <a:endParaRPr lang="cs-CZ" dirty="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cs-CZ" dirty="0" smtClean="0"/>
                        <a:t>5 000</a:t>
                      </a:r>
                    </a:p>
                  </a:txBody>
                  <a:tcPr/>
                </a:tc>
              </a:tr>
              <a:tr h="208652">
                <a:tc>
                  <a:txBody>
                    <a:bodyPr/>
                    <a:lstStyle/>
                    <a:p>
                      <a:r>
                        <a:rPr lang="cs-CZ" dirty="0" smtClean="0"/>
                        <a:t>Slovensko</a:t>
                      </a:r>
                      <a:endParaRPr lang="cs-CZ" dirty="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cs-CZ" dirty="0" smtClean="0"/>
                        <a:t>1 400</a:t>
                      </a:r>
                    </a:p>
                  </a:txBody>
                  <a:tcPr/>
                </a:tc>
              </a:tr>
              <a:tr h="208652">
                <a:tc>
                  <a:txBody>
                    <a:bodyPr/>
                    <a:lstStyle/>
                    <a:p>
                      <a:r>
                        <a:rPr lang="cs-CZ" dirty="0" smtClean="0"/>
                        <a:t>Maďarsko</a:t>
                      </a:r>
                      <a:endParaRPr lang="cs-CZ" dirty="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cs-CZ" dirty="0" smtClean="0"/>
                        <a:t>1 100</a:t>
                      </a:r>
                      <a:endParaRPr lang="cs-CZ" dirty="0"/>
                    </a:p>
                  </a:txBody>
                  <a:tcPr/>
                </a:tc>
              </a:tr>
              <a:tr h="208652">
                <a:tc>
                  <a:txBody>
                    <a:bodyPr/>
                    <a:lstStyle/>
                    <a:p>
                      <a:r>
                        <a:rPr lang="cs-CZ" dirty="0" smtClean="0"/>
                        <a:t>Dánsko</a:t>
                      </a:r>
                      <a:endParaRPr lang="cs-CZ" dirty="0"/>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cs-CZ" dirty="0" smtClean="0"/>
                        <a:t>500</a:t>
                      </a:r>
                      <a:endParaRPr lang="cs-CZ" dirty="0"/>
                    </a:p>
                  </a:txBody>
                  <a:tcPr/>
                </a:tc>
              </a:tr>
              <a:tr h="208652">
                <a:tc>
                  <a:txBody>
                    <a:bodyPr/>
                    <a:lstStyle/>
                    <a:p>
                      <a:r>
                        <a:rPr lang="cs-CZ" dirty="0" smtClean="0"/>
                        <a:t>+</a:t>
                      </a:r>
                      <a:r>
                        <a:rPr lang="cs-CZ" baseline="0" dirty="0" smtClean="0"/>
                        <a:t> děti narozené v ghettu</a:t>
                      </a:r>
                      <a:endParaRPr lang="cs-CZ" dirty="0"/>
                    </a:p>
                  </a:txBody>
                  <a:tcPr/>
                </a:tc>
                <a:tc>
                  <a:txBody>
                    <a:bodyPr/>
                    <a:lstStyle/>
                    <a:p>
                      <a:pPr algn="r"/>
                      <a:r>
                        <a:rPr lang="cs-CZ" dirty="0" smtClean="0"/>
                        <a:t>250</a:t>
                      </a:r>
                      <a:endParaRPr lang="cs-CZ" dirty="0"/>
                    </a:p>
                  </a:txBody>
                  <a:tcPr/>
                </a:tc>
              </a:tr>
              <a:tr h="208652">
                <a:tc>
                  <a:txBody>
                    <a:bodyPr/>
                    <a:lstStyle/>
                    <a:p>
                      <a:r>
                        <a:rPr lang="cs-CZ" dirty="0" smtClean="0"/>
                        <a:t>+ </a:t>
                      </a:r>
                      <a:r>
                        <a:rPr lang="cs-CZ" dirty="0" err="1" smtClean="0"/>
                        <a:t>Bialystocké</a:t>
                      </a:r>
                      <a:r>
                        <a:rPr lang="cs-CZ" dirty="0" smtClean="0"/>
                        <a:t> děti (Polsko</a:t>
                      </a:r>
                      <a:endParaRPr lang="cs-CZ" dirty="0"/>
                    </a:p>
                  </a:txBody>
                  <a:tcPr/>
                </a:tc>
                <a:tc>
                  <a:txBody>
                    <a:bodyPr/>
                    <a:lstStyle/>
                    <a:p>
                      <a:pPr algn="r"/>
                      <a:r>
                        <a:rPr lang="cs-CZ" dirty="0" smtClean="0"/>
                        <a:t>1260</a:t>
                      </a:r>
                    </a:p>
                  </a:txBody>
                  <a:tcPr/>
                </a:tc>
              </a:tr>
              <a:tr h="365140">
                <a:tc>
                  <a:txBody>
                    <a:bodyPr/>
                    <a:lstStyle/>
                    <a:p>
                      <a:r>
                        <a:rPr lang="cs-CZ" dirty="0" smtClean="0"/>
                        <a:t>+ evakuační</a:t>
                      </a:r>
                      <a:r>
                        <a:rPr lang="cs-CZ" baseline="0" dirty="0" smtClean="0"/>
                        <a:t> transporty a pochody smrti</a:t>
                      </a:r>
                    </a:p>
                  </a:txBody>
                  <a:tcPr/>
                </a:tc>
                <a:tc>
                  <a:txBody>
                    <a:bodyPr/>
                    <a:lstStyle/>
                    <a:p>
                      <a:pPr algn="r"/>
                      <a:r>
                        <a:rPr lang="cs-CZ" dirty="0" smtClean="0"/>
                        <a:t>15 000</a:t>
                      </a:r>
                    </a:p>
                  </a:txBody>
                  <a:tcPr/>
                </a:tc>
              </a:tr>
              <a:tr h="208652">
                <a:tc>
                  <a:txBody>
                    <a:bodyPr/>
                    <a:lstStyle/>
                    <a:p>
                      <a:r>
                        <a:rPr lang="cs-CZ" baseline="0" dirty="0" smtClean="0"/>
                        <a:t>Dohromady</a:t>
                      </a:r>
                    </a:p>
                  </a:txBody>
                  <a:tcPr/>
                </a:tc>
                <a:tc>
                  <a:txBody>
                    <a:bodyPr/>
                    <a:lstStyle/>
                    <a:p>
                      <a:pPr algn="r"/>
                      <a:r>
                        <a:rPr lang="cs-CZ" dirty="0" smtClean="0"/>
                        <a:t>156 500</a:t>
                      </a:r>
                    </a:p>
                  </a:txBody>
                  <a:tcPr/>
                </a:tc>
              </a:tr>
            </a:tbl>
          </a:graphicData>
        </a:graphic>
      </p:graphicFrame>
    </p:spTree>
    <p:extLst>
      <p:ext uri="{BB962C8B-B14F-4D97-AF65-F5344CB8AC3E}">
        <p14:creationId xmlns:p14="http://schemas.microsoft.com/office/powerpoint/2010/main" xmlns="" val="8025251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Kulturní život v ghettu</a:t>
            </a:r>
            <a:endParaRPr lang="cs-CZ" sz="5400" dirty="0"/>
          </a:p>
        </p:txBody>
      </p:sp>
      <p:sp>
        <p:nvSpPr>
          <p:cNvPr id="6" name="Zástupný symbol pro obsah 5"/>
          <p:cNvSpPr>
            <a:spLocks noGrp="1"/>
          </p:cNvSpPr>
          <p:nvPr>
            <p:ph idx="1"/>
          </p:nvPr>
        </p:nvSpPr>
        <p:spPr>
          <a:xfrm>
            <a:off x="457200" y="1600200"/>
            <a:ext cx="8229600" cy="4997152"/>
          </a:xfrm>
        </p:spPr>
        <p:txBody>
          <a:bodyPr>
            <a:normAutofit fontScale="85000" lnSpcReduction="20000"/>
          </a:bodyPr>
          <a:lstStyle/>
          <a:p>
            <a:r>
              <a:rPr lang="cs-CZ" dirty="0" smtClean="0"/>
              <a:t>kultura </a:t>
            </a:r>
            <a:r>
              <a:rPr lang="cs-CZ" dirty="0"/>
              <a:t>byla nejprve zakázána </a:t>
            </a:r>
          </a:p>
          <a:p>
            <a:r>
              <a:rPr lang="cs-CZ" dirty="0"/>
              <a:t>Mezi vězněnými byli vynikající umělci, vědci, politici, pedagogové  z předválečné éry</a:t>
            </a:r>
          </a:p>
          <a:p>
            <a:r>
              <a:rPr lang="cs-CZ" dirty="0"/>
              <a:t>divadlo, opery, </a:t>
            </a:r>
            <a:r>
              <a:rPr lang="cs-CZ" dirty="0" smtClean="0"/>
              <a:t>koncerty,</a:t>
            </a:r>
            <a:br>
              <a:rPr lang="cs-CZ" dirty="0" smtClean="0"/>
            </a:br>
            <a:r>
              <a:rPr lang="cs-CZ" dirty="0" smtClean="0"/>
              <a:t>přednášky </a:t>
            </a:r>
            <a:r>
              <a:rPr lang="cs-CZ" dirty="0"/>
              <a:t>ulehčovaly </a:t>
            </a:r>
            <a:r>
              <a:rPr lang="cs-CZ" dirty="0" smtClean="0"/>
              <a:t/>
            </a:r>
            <a:br>
              <a:rPr lang="cs-CZ" dirty="0" smtClean="0"/>
            </a:br>
            <a:r>
              <a:rPr lang="cs-CZ" dirty="0" smtClean="0"/>
              <a:t>život </a:t>
            </a:r>
            <a:r>
              <a:rPr lang="cs-CZ" dirty="0"/>
              <a:t>v ghettu a </a:t>
            </a:r>
            <a:r>
              <a:rPr lang="cs-CZ" dirty="0" smtClean="0"/>
              <a:t>pomáhaly</a:t>
            </a:r>
            <a:br>
              <a:rPr lang="cs-CZ" dirty="0" smtClean="0"/>
            </a:br>
            <a:r>
              <a:rPr lang="cs-CZ" dirty="0" smtClean="0"/>
              <a:t>vězňům </a:t>
            </a:r>
            <a:r>
              <a:rPr lang="cs-CZ" dirty="0"/>
              <a:t>uchovat si </a:t>
            </a:r>
            <a:r>
              <a:rPr lang="cs-CZ" dirty="0" smtClean="0"/>
              <a:t>naději</a:t>
            </a:r>
            <a:br>
              <a:rPr lang="cs-CZ" dirty="0" smtClean="0"/>
            </a:br>
            <a:r>
              <a:rPr lang="cs-CZ" dirty="0" smtClean="0"/>
              <a:t>lidskost </a:t>
            </a:r>
            <a:r>
              <a:rPr lang="cs-CZ" dirty="0"/>
              <a:t>v těžkých </a:t>
            </a:r>
            <a:r>
              <a:rPr lang="cs-CZ" dirty="0" smtClean="0"/>
              <a:t/>
            </a:r>
            <a:br>
              <a:rPr lang="cs-CZ" dirty="0" smtClean="0"/>
            </a:br>
            <a:r>
              <a:rPr lang="cs-CZ" dirty="0" smtClean="0"/>
              <a:t>podmínkách</a:t>
            </a:r>
            <a:endParaRPr lang="cs-CZ" dirty="0"/>
          </a:p>
          <a:p>
            <a:r>
              <a:rPr lang="cs-CZ" dirty="0"/>
              <a:t>umělecká činnost byla </a:t>
            </a:r>
            <a:r>
              <a:rPr lang="cs-CZ" dirty="0" smtClean="0"/>
              <a:t/>
            </a:r>
            <a:br>
              <a:rPr lang="cs-CZ" dirty="0" smtClean="0"/>
            </a:br>
            <a:r>
              <a:rPr lang="cs-CZ" dirty="0" smtClean="0"/>
              <a:t>omezována </a:t>
            </a:r>
            <a:r>
              <a:rPr lang="cs-CZ" dirty="0"/>
              <a:t>transporty </a:t>
            </a:r>
            <a:r>
              <a:rPr lang="cs-CZ" dirty="0" smtClean="0"/>
              <a:t/>
            </a:r>
            <a:br>
              <a:rPr lang="cs-CZ" dirty="0" smtClean="0"/>
            </a:br>
            <a:r>
              <a:rPr lang="cs-CZ" dirty="0" smtClean="0"/>
              <a:t>na </a:t>
            </a:r>
            <a:r>
              <a:rPr lang="cs-CZ" dirty="0"/>
              <a:t>východ, kdy bylo nutné </a:t>
            </a:r>
            <a:r>
              <a:rPr lang="cs-CZ" dirty="0" smtClean="0"/>
              <a:t/>
            </a:r>
            <a:br>
              <a:rPr lang="cs-CZ" dirty="0" smtClean="0"/>
            </a:br>
            <a:r>
              <a:rPr lang="cs-CZ" dirty="0" smtClean="0"/>
              <a:t>stále </a:t>
            </a:r>
            <a:r>
              <a:rPr lang="cs-CZ" dirty="0"/>
              <a:t>hledat náhradu, za ty, </a:t>
            </a:r>
            <a:r>
              <a:rPr lang="cs-CZ" dirty="0" smtClean="0"/>
              <a:t/>
            </a:r>
            <a:br>
              <a:rPr lang="cs-CZ" dirty="0" smtClean="0"/>
            </a:br>
            <a:r>
              <a:rPr lang="cs-CZ" dirty="0" smtClean="0"/>
              <a:t>kteří </a:t>
            </a:r>
            <a:r>
              <a:rPr lang="cs-CZ" dirty="0"/>
              <a:t>odešli</a:t>
            </a:r>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716016" y="2852936"/>
            <a:ext cx="4211382" cy="3199663"/>
          </a:xfrm>
          <a:prstGeom prst="rect">
            <a:avLst/>
          </a:prstGeom>
          <a:ln>
            <a:noFill/>
          </a:ln>
          <a:effectLst>
            <a:outerShdw blurRad="292100" dist="139700" dir="2700000" algn="tl" rotWithShape="0">
              <a:srgbClr val="333333">
                <a:alpha val="65000"/>
              </a:srgbClr>
            </a:outerShdw>
          </a:effectLst>
        </p:spPr>
      </p:pic>
      <p:sp>
        <p:nvSpPr>
          <p:cNvPr id="5" name="TextovéPole 4"/>
          <p:cNvSpPr txBox="1"/>
          <p:nvPr/>
        </p:nvSpPr>
        <p:spPr>
          <a:xfrm>
            <a:off x="5021507" y="6320214"/>
            <a:ext cx="3600400" cy="36933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cs-CZ" dirty="0" smtClean="0"/>
              <a:t>koláž z děl umělců tvořících v ghettu</a:t>
            </a:r>
            <a:endParaRPr lang="cs-CZ" dirty="0"/>
          </a:p>
        </p:txBody>
      </p:sp>
    </p:spTree>
    <p:extLst>
      <p:ext uri="{BB962C8B-B14F-4D97-AF65-F5344CB8AC3E}">
        <p14:creationId xmlns:p14="http://schemas.microsoft.com/office/powerpoint/2010/main" xmlns="" val="42631801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Ghetto Terezín</a:t>
            </a:r>
            <a:endParaRPr lang="cs-CZ" sz="5400" dirty="0"/>
          </a:p>
        </p:txBody>
      </p:sp>
      <p:sp>
        <p:nvSpPr>
          <p:cNvPr id="6" name="Zástupný symbol pro obsah 5"/>
          <p:cNvSpPr>
            <a:spLocks noGrp="1"/>
          </p:cNvSpPr>
          <p:nvPr>
            <p:ph idx="1"/>
          </p:nvPr>
        </p:nvSpPr>
        <p:spPr>
          <a:xfrm>
            <a:off x="457200" y="1600200"/>
            <a:ext cx="8229600" cy="4997152"/>
          </a:xfrm>
        </p:spPr>
        <p:txBody>
          <a:bodyPr>
            <a:normAutofit fontScale="92500" lnSpcReduction="20000"/>
          </a:bodyPr>
          <a:lstStyle/>
          <a:p>
            <a:r>
              <a:rPr lang="cs-CZ" dirty="0"/>
              <a:t>Terezínem prošlo za 2. světové války více než 155 000 lidí, 35 000 zemřelo přímo v Terezíně, dalších 83 000 zemřelo vy vyhlazovacích táborech. koncentračních táborech či při pochodech smrti. na sklonku války byly do </a:t>
            </a:r>
            <a:r>
              <a:rPr lang="cs-CZ" dirty="0" smtClean="0"/>
              <a:t>města </a:t>
            </a:r>
            <a:r>
              <a:rPr lang="cs-CZ" dirty="0"/>
              <a:t>směrovány </a:t>
            </a:r>
            <a:r>
              <a:rPr lang="cs-CZ" dirty="0" smtClean="0"/>
              <a:t>					evakuační </a:t>
            </a:r>
            <a:r>
              <a:rPr lang="cs-CZ" dirty="0"/>
              <a:t>transporty z </a:t>
            </a:r>
            <a:r>
              <a:rPr lang="cs-CZ" dirty="0" smtClean="0"/>
              <a:t>					koncentračních </a:t>
            </a:r>
            <a:r>
              <a:rPr lang="cs-CZ" dirty="0"/>
              <a:t>táborů, ke </a:t>
            </a:r>
            <a:r>
              <a:rPr lang="cs-CZ" dirty="0" smtClean="0"/>
              <a:t>				kterým </a:t>
            </a:r>
            <a:r>
              <a:rPr lang="cs-CZ" dirty="0"/>
              <a:t>se blížily spojenecké </a:t>
            </a:r>
            <a:r>
              <a:rPr lang="cs-CZ" dirty="0" smtClean="0"/>
              <a:t>				armády</a:t>
            </a:r>
            <a:r>
              <a:rPr lang="cs-CZ" dirty="0"/>
              <a:t>. Vězni s sebou </a:t>
            </a:r>
            <a:r>
              <a:rPr lang="cs-CZ" dirty="0" smtClean="0"/>
              <a:t>					přivezli </a:t>
            </a:r>
            <a:r>
              <a:rPr lang="cs-CZ" dirty="0"/>
              <a:t>nákazu skvrnitého  </a:t>
            </a:r>
            <a:r>
              <a:rPr lang="cs-CZ" dirty="0" smtClean="0"/>
              <a:t>				tyfu</a:t>
            </a:r>
            <a:r>
              <a:rPr lang="cs-CZ" dirty="0"/>
              <a:t>, na kterou v samém </a:t>
            </a:r>
            <a:r>
              <a:rPr lang="cs-CZ" dirty="0" smtClean="0"/>
              <a:t>				konci </a:t>
            </a:r>
            <a:r>
              <a:rPr lang="cs-CZ" dirty="0"/>
              <a:t>války a po ní zemřelo </a:t>
            </a:r>
            <a:r>
              <a:rPr lang="cs-CZ" dirty="0" smtClean="0"/>
              <a:t>				asi 1500 osob.</a:t>
            </a:r>
            <a:endParaRPr lang="cs-CZ" dirty="0"/>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55576" y="3501008"/>
            <a:ext cx="3105016" cy="2328762"/>
          </a:xfrm>
          <a:prstGeom prst="rect">
            <a:avLst/>
          </a:prstGeom>
          <a:ln>
            <a:noFill/>
          </a:ln>
          <a:effectLst>
            <a:outerShdw blurRad="190500" algn="tl" rotWithShape="0">
              <a:srgbClr val="000000">
                <a:alpha val="70000"/>
              </a:srgbClr>
            </a:outerShdw>
          </a:effectLst>
        </p:spPr>
      </p:pic>
      <p:sp>
        <p:nvSpPr>
          <p:cNvPr id="3" name="TextovéPole 2"/>
          <p:cNvSpPr txBox="1"/>
          <p:nvPr/>
        </p:nvSpPr>
        <p:spPr>
          <a:xfrm>
            <a:off x="611560" y="5949280"/>
            <a:ext cx="3393048" cy="646331"/>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cs-CZ" dirty="0" smtClean="0"/>
              <a:t>Tajná synagoga zřízená v ve sklepě jednoho z terezínských domů</a:t>
            </a:r>
            <a:endParaRPr lang="cs-CZ" dirty="0"/>
          </a:p>
        </p:txBody>
      </p:sp>
    </p:spTree>
    <p:extLst>
      <p:ext uri="{BB962C8B-B14F-4D97-AF65-F5344CB8AC3E}">
        <p14:creationId xmlns:p14="http://schemas.microsoft.com/office/powerpoint/2010/main" xmlns="" val="32731024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Děti v Terezíně</a:t>
            </a:r>
            <a:endParaRPr lang="cs-CZ" sz="5400" dirty="0"/>
          </a:p>
        </p:txBody>
      </p:sp>
      <p:sp>
        <p:nvSpPr>
          <p:cNvPr id="6" name="Zástupný symbol pro obsah 5"/>
          <p:cNvSpPr>
            <a:spLocks noGrp="1"/>
          </p:cNvSpPr>
          <p:nvPr>
            <p:ph idx="1"/>
          </p:nvPr>
        </p:nvSpPr>
        <p:spPr>
          <a:xfrm>
            <a:off x="457200" y="1600200"/>
            <a:ext cx="4978896" cy="4925144"/>
          </a:xfrm>
        </p:spPr>
        <p:txBody>
          <a:bodyPr>
            <a:normAutofit fontScale="92500"/>
          </a:bodyPr>
          <a:lstStyle/>
          <a:p>
            <a:r>
              <a:rPr lang="cs-CZ" sz="2200" dirty="0"/>
              <a:t>děti, které dovršily 14 let, musely pracovat, někdy byly na práci přidělovány i mladší děti. Svým způsobem to bylo výhodné ( pokud se nejednalo o nějakou fyzicky náročnou práci). Práce totiž neznamenala jen větší příděly jídla, ale také dočasnou ochranu před transporty na východ.</a:t>
            </a:r>
          </a:p>
          <a:p>
            <a:r>
              <a:rPr lang="cs-CZ" sz="2200" dirty="0"/>
              <a:t> bydlely ve společných ubikacích (tzv. </a:t>
            </a:r>
            <a:r>
              <a:rPr lang="cs-CZ" sz="2200" dirty="0" err="1"/>
              <a:t>heimy</a:t>
            </a:r>
            <a:r>
              <a:rPr lang="cs-CZ" sz="2200" dirty="0"/>
              <a:t>), kde se jim židovští vychovatelé snažili co </a:t>
            </a:r>
            <a:r>
              <a:rPr lang="cs-CZ" sz="2200" dirty="0" err="1"/>
              <a:t>nejcvíce</a:t>
            </a:r>
            <a:r>
              <a:rPr lang="cs-CZ" sz="2200" dirty="0"/>
              <a:t> zlepšit jejich úděl. </a:t>
            </a:r>
            <a:r>
              <a:rPr lang="cs-CZ" sz="2200" dirty="0" smtClean="0"/>
              <a:t>Na </a:t>
            </a:r>
            <a:r>
              <a:rPr lang="cs-CZ" sz="2200" dirty="0" err="1"/>
              <a:t>heimech</a:t>
            </a:r>
            <a:r>
              <a:rPr lang="cs-CZ" sz="2200" dirty="0"/>
              <a:t> probíhalo tajné vyučování, děti kreslily, zpívaly, hrály divadlo.  </a:t>
            </a:r>
          </a:p>
          <a:p>
            <a:r>
              <a:rPr lang="cs-CZ" sz="2200" dirty="0"/>
              <a:t>chlapci na ubikaci č. 1 vydávali časopis </a:t>
            </a:r>
            <a:r>
              <a:rPr lang="cs-CZ" sz="2200" dirty="0" err="1"/>
              <a:t>Vedem</a:t>
            </a:r>
            <a:r>
              <a:rPr lang="cs-CZ" sz="2200" dirty="0"/>
              <a:t>. Jedním z hlavních vydavatelů byl Petr </a:t>
            </a:r>
            <a:r>
              <a:rPr lang="cs-CZ" sz="2200" dirty="0" err="1"/>
              <a:t>Ginz</a:t>
            </a:r>
            <a:r>
              <a:rPr lang="cs-CZ" sz="2200" dirty="0"/>
              <a:t>.</a:t>
            </a:r>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436096" y="1916832"/>
            <a:ext cx="3469640" cy="390144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xmlns="" val="26696507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Děti v Terezíně</a:t>
            </a:r>
            <a:endParaRPr lang="cs-CZ" sz="5400" dirty="0"/>
          </a:p>
        </p:txBody>
      </p:sp>
      <p:sp>
        <p:nvSpPr>
          <p:cNvPr id="6" name="Zástupný symbol pro obsah 5"/>
          <p:cNvSpPr>
            <a:spLocks noGrp="1"/>
          </p:cNvSpPr>
          <p:nvPr>
            <p:ph idx="1"/>
          </p:nvPr>
        </p:nvSpPr>
        <p:spPr>
          <a:xfrm>
            <a:off x="457200" y="1600200"/>
            <a:ext cx="8380616" cy="4781128"/>
          </a:xfrm>
        </p:spPr>
        <p:txBody>
          <a:bodyPr>
            <a:normAutofit fontScale="92500" lnSpcReduction="10000"/>
          </a:bodyPr>
          <a:lstStyle/>
          <a:p>
            <a:r>
              <a:rPr lang="cs-CZ" dirty="0"/>
              <a:t>Děti také pod vedením Rudolfa </a:t>
            </a:r>
            <a:r>
              <a:rPr lang="cs-CZ" dirty="0" err="1"/>
              <a:t>Freudenfelda</a:t>
            </a:r>
            <a:r>
              <a:rPr lang="cs-CZ" dirty="0"/>
              <a:t> nastudovaly dětskou operu Hanse </a:t>
            </a:r>
            <a:r>
              <a:rPr lang="cs-CZ" dirty="0" smtClean="0"/>
              <a:t>Krásy </a:t>
            </a:r>
            <a:r>
              <a:rPr lang="cs-CZ" dirty="0" smtClean="0"/>
              <a:t>Brundibár</a:t>
            </a:r>
            <a:endParaRPr lang="cs-CZ" dirty="0"/>
          </a:p>
          <a:p>
            <a:r>
              <a:rPr lang="cs-CZ" dirty="0"/>
              <a:t>Opera měla </a:t>
            </a:r>
            <a:r>
              <a:rPr lang="cs-CZ" dirty="0" smtClean="0"/>
              <a:t>premiéru</a:t>
            </a:r>
            <a:br>
              <a:rPr lang="cs-CZ" dirty="0" smtClean="0"/>
            </a:br>
            <a:r>
              <a:rPr lang="cs-CZ" dirty="0" smtClean="0"/>
              <a:t>v </a:t>
            </a:r>
            <a:r>
              <a:rPr lang="cs-CZ" dirty="0"/>
              <a:t>září 1943 v </a:t>
            </a:r>
            <a:r>
              <a:rPr lang="cs-CZ" dirty="0" smtClean="0"/>
              <a:t/>
            </a:r>
            <a:br>
              <a:rPr lang="cs-CZ" dirty="0" smtClean="0"/>
            </a:br>
            <a:r>
              <a:rPr lang="cs-CZ" dirty="0" smtClean="0"/>
              <a:t>Magdeburských </a:t>
            </a:r>
            <a:br>
              <a:rPr lang="cs-CZ" dirty="0" smtClean="0"/>
            </a:br>
            <a:r>
              <a:rPr lang="cs-CZ" dirty="0" smtClean="0"/>
              <a:t>kasárnách</a:t>
            </a:r>
            <a:r>
              <a:rPr lang="cs-CZ" dirty="0"/>
              <a:t>. Dočkala </a:t>
            </a:r>
            <a:r>
              <a:rPr lang="cs-CZ" dirty="0" smtClean="0"/>
              <a:t/>
            </a:r>
            <a:br>
              <a:rPr lang="cs-CZ" dirty="0" smtClean="0"/>
            </a:br>
            <a:r>
              <a:rPr lang="cs-CZ" dirty="0" smtClean="0"/>
              <a:t>se </a:t>
            </a:r>
            <a:r>
              <a:rPr lang="cs-CZ" dirty="0"/>
              <a:t>55 repríz, kvůli </a:t>
            </a:r>
            <a:r>
              <a:rPr lang="cs-CZ" dirty="0" smtClean="0"/>
              <a:t/>
            </a:r>
            <a:br>
              <a:rPr lang="cs-CZ" dirty="0" smtClean="0"/>
            </a:br>
            <a:r>
              <a:rPr lang="cs-CZ" dirty="0" smtClean="0"/>
              <a:t>stále </a:t>
            </a:r>
            <a:r>
              <a:rPr lang="cs-CZ" dirty="0"/>
              <a:t>odjíždějícím </a:t>
            </a:r>
            <a:r>
              <a:rPr lang="cs-CZ" dirty="0" smtClean="0"/>
              <a:t/>
            </a:r>
            <a:br>
              <a:rPr lang="cs-CZ" dirty="0" smtClean="0"/>
            </a:br>
            <a:r>
              <a:rPr lang="cs-CZ" dirty="0" smtClean="0"/>
              <a:t>transportům </a:t>
            </a:r>
            <a:r>
              <a:rPr lang="cs-CZ" dirty="0"/>
              <a:t>se ale </a:t>
            </a:r>
            <a:r>
              <a:rPr lang="cs-CZ" dirty="0" smtClean="0"/>
              <a:t/>
            </a:r>
            <a:br>
              <a:rPr lang="cs-CZ" dirty="0" smtClean="0"/>
            </a:br>
            <a:r>
              <a:rPr lang="cs-CZ" dirty="0" smtClean="0"/>
              <a:t>neustále </a:t>
            </a:r>
            <a:r>
              <a:rPr lang="cs-CZ" dirty="0"/>
              <a:t>měnilo </a:t>
            </a:r>
            <a:r>
              <a:rPr lang="cs-CZ" dirty="0" smtClean="0"/>
              <a:t/>
            </a:r>
            <a:br>
              <a:rPr lang="cs-CZ" dirty="0" smtClean="0"/>
            </a:br>
            <a:r>
              <a:rPr lang="cs-CZ" dirty="0" smtClean="0"/>
              <a:t>obsazení</a:t>
            </a:r>
            <a:r>
              <a:rPr lang="cs-CZ" dirty="0" smtClean="0"/>
              <a:t>.</a:t>
            </a:r>
          </a:p>
          <a:p>
            <a:endParaRPr lang="cs-CZ" dirty="0"/>
          </a:p>
          <a:p>
            <a:endParaRPr lang="cs-CZ" dirty="0"/>
          </a:p>
        </p:txBody>
      </p:sp>
      <p:pic>
        <p:nvPicPr>
          <p:cNvPr id="2" name="Obrázek 1"/>
          <p:cNvPicPr>
            <a:picLocks noChangeAspect="1"/>
          </p:cNvPicPr>
          <p:nvPr/>
        </p:nvPicPr>
        <p:blipFill>
          <a:blip r:embed="rId2" cstate="print">
            <a:extLst>
              <a:ext uri="{BEBA8EAE-BF5A-486C-A8C5-ECC9F3942E4B}">
                <a14:imgProps xmlns:a14="http://schemas.microsoft.com/office/drawing/2010/main" xmlns="">
                  <a14:imgLayer r:embed="rId3">
                    <a14:imgEffect>
                      <a14:artisticCutout/>
                    </a14:imgEffect>
                  </a14:imgLayer>
                </a14:imgProps>
              </a:ext>
              <a:ext uri="{28A0092B-C50C-407E-A947-70E740481C1C}">
                <a14:useLocalDpi xmlns:a14="http://schemas.microsoft.com/office/drawing/2010/main" xmlns="" val="0"/>
              </a:ext>
            </a:extLst>
          </a:blip>
          <a:stretch>
            <a:fillRect/>
          </a:stretch>
        </p:blipFill>
        <p:spPr>
          <a:xfrm>
            <a:off x="4048956" y="2933700"/>
            <a:ext cx="4788859" cy="3591644"/>
          </a:xfrm>
          <a:prstGeom prst="rect">
            <a:avLst/>
          </a:prstGeom>
          <a:ln>
            <a:noFill/>
          </a:ln>
          <a:effectLst>
            <a:softEdge rad="112500"/>
          </a:effectLst>
        </p:spPr>
      </p:pic>
      <p:sp>
        <p:nvSpPr>
          <p:cNvPr id="3" name="TextovéPole 2"/>
          <p:cNvSpPr txBox="1"/>
          <p:nvPr/>
        </p:nvSpPr>
        <p:spPr>
          <a:xfrm>
            <a:off x="1331640" y="6211669"/>
            <a:ext cx="3797436" cy="646331"/>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cs-CZ" dirty="0" smtClean="0"/>
              <a:t>koleje po kterých odjížděly terezínské transporty na východ</a:t>
            </a:r>
            <a:endParaRPr lang="cs-CZ" dirty="0"/>
          </a:p>
        </p:txBody>
      </p:sp>
    </p:spTree>
    <p:extLst>
      <p:ext uri="{BB962C8B-B14F-4D97-AF65-F5344CB8AC3E}">
        <p14:creationId xmlns:p14="http://schemas.microsoft.com/office/powerpoint/2010/main" xmlns="" val="36078443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Brundibár - ukázka</a:t>
            </a:r>
            <a:endParaRPr lang="cs-CZ" sz="5400" dirty="0"/>
          </a:p>
        </p:txBody>
      </p:sp>
      <p:sp>
        <p:nvSpPr>
          <p:cNvPr id="6" name="Zástupný symbol pro obsah 5"/>
          <p:cNvSpPr>
            <a:spLocks noGrp="1"/>
          </p:cNvSpPr>
          <p:nvPr>
            <p:ph idx="1"/>
          </p:nvPr>
        </p:nvSpPr>
        <p:spPr>
          <a:xfrm>
            <a:off x="457200" y="1600200"/>
            <a:ext cx="8229600" cy="4781127"/>
          </a:xfrm>
        </p:spPr>
        <p:txBody>
          <a:bodyPr>
            <a:noAutofit/>
          </a:bodyPr>
          <a:lstStyle/>
          <a:p>
            <a:pPr marL="2628900" lvl="6" indent="0">
              <a:buNone/>
            </a:pPr>
            <a:r>
              <a:rPr lang="cs-CZ" sz="2600" i="1" dirty="0"/>
              <a:t>Brundibár poražen,</a:t>
            </a:r>
          </a:p>
          <a:p>
            <a:pPr marL="2628900" lvl="6" indent="0">
              <a:buNone/>
            </a:pPr>
            <a:r>
              <a:rPr lang="cs-CZ" sz="2600" i="1" dirty="0"/>
              <a:t>už jsme ho dostali, </a:t>
            </a:r>
          </a:p>
          <a:p>
            <a:pPr marL="2628900" lvl="6" indent="0">
              <a:buNone/>
            </a:pPr>
            <a:r>
              <a:rPr lang="cs-CZ" sz="2600" i="1" dirty="0"/>
              <a:t>zaviřte na buben, </a:t>
            </a:r>
          </a:p>
          <a:p>
            <a:pPr marL="2628900" lvl="6" indent="0">
              <a:buNone/>
            </a:pPr>
            <a:r>
              <a:rPr lang="cs-CZ" sz="2600" i="1" dirty="0"/>
              <a:t>my jsme to vyhráli. </a:t>
            </a:r>
          </a:p>
          <a:p>
            <a:pPr marL="2628900" lvl="6" indent="0">
              <a:buNone/>
            </a:pPr>
            <a:r>
              <a:rPr lang="cs-CZ" sz="2600" i="1" dirty="0"/>
              <a:t>Vyhráli proto jsme, </a:t>
            </a:r>
          </a:p>
          <a:p>
            <a:pPr marL="2628900" lvl="6" indent="0">
              <a:buNone/>
            </a:pPr>
            <a:r>
              <a:rPr lang="cs-CZ" sz="2600" i="1" dirty="0"/>
              <a:t>že jsme se nebáli,</a:t>
            </a:r>
          </a:p>
          <a:p>
            <a:pPr marL="2628900" lvl="6" indent="0">
              <a:buNone/>
            </a:pPr>
            <a:r>
              <a:rPr lang="cs-CZ" sz="2600" i="1" dirty="0"/>
              <a:t>že jsme se nedali,</a:t>
            </a:r>
          </a:p>
          <a:p>
            <a:pPr marL="2628900" lvl="6" indent="0">
              <a:buNone/>
            </a:pPr>
            <a:r>
              <a:rPr lang="cs-CZ" sz="2600" i="1" dirty="0"/>
              <a:t>že jsme si všichni svou</a:t>
            </a:r>
          </a:p>
          <a:p>
            <a:pPr marL="2628900" lvl="6" indent="0">
              <a:buNone/>
            </a:pPr>
            <a:r>
              <a:rPr lang="cs-CZ" sz="2600" i="1" dirty="0"/>
              <a:t>písničku veselou</a:t>
            </a:r>
          </a:p>
          <a:p>
            <a:pPr marL="2628900" lvl="6" indent="0">
              <a:buNone/>
            </a:pPr>
            <a:r>
              <a:rPr lang="cs-CZ" sz="2600" i="1" dirty="0"/>
              <a:t>do kroku zpívali</a:t>
            </a:r>
            <a:r>
              <a:rPr lang="cs-CZ" sz="2600" i="1" dirty="0" smtClean="0"/>
              <a:t>.</a:t>
            </a:r>
            <a:endParaRPr lang="cs-CZ" sz="2600" i="1" dirty="0"/>
          </a:p>
        </p:txBody>
      </p:sp>
      <p:sp>
        <p:nvSpPr>
          <p:cNvPr id="2" name="TextovéPole 1"/>
          <p:cNvSpPr txBox="1"/>
          <p:nvPr/>
        </p:nvSpPr>
        <p:spPr>
          <a:xfrm>
            <a:off x="6516216" y="4509120"/>
            <a:ext cx="2304256" cy="1754326"/>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cs-CZ" dirty="0" smtClean="0"/>
              <a:t>dobový záznam opery Brundibár na tomto odkazu:</a:t>
            </a:r>
          </a:p>
          <a:p>
            <a:r>
              <a:rPr lang="cs-CZ" dirty="0" smtClean="0">
                <a:hlinkClick r:id="rId2"/>
              </a:rPr>
              <a:t>https</a:t>
            </a:r>
            <a:r>
              <a:rPr lang="cs-CZ" dirty="0">
                <a:hlinkClick r:id="rId2"/>
              </a:rPr>
              <a:t>://www.youtube.com/watch?v=nXvFKAtTa_k</a:t>
            </a:r>
            <a:endParaRPr lang="cs-CZ" dirty="0"/>
          </a:p>
        </p:txBody>
      </p:sp>
    </p:spTree>
    <p:extLst>
      <p:ext uri="{BB962C8B-B14F-4D97-AF65-F5344CB8AC3E}">
        <p14:creationId xmlns:p14="http://schemas.microsoft.com/office/powerpoint/2010/main" xmlns="" val="14648311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611560" y="316692"/>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dirty="0" smtClean="0"/>
              <a:t>Otázky</a:t>
            </a:r>
            <a:endParaRPr lang="cs-CZ" sz="5400" dirty="0"/>
          </a:p>
        </p:txBody>
      </p:sp>
      <p:sp>
        <p:nvSpPr>
          <p:cNvPr id="6" name="Zástupný symbol pro obsah 5"/>
          <p:cNvSpPr>
            <a:spLocks noGrp="1"/>
          </p:cNvSpPr>
          <p:nvPr>
            <p:ph idx="1"/>
          </p:nvPr>
        </p:nvSpPr>
        <p:spPr>
          <a:xfrm>
            <a:off x="611560" y="1628790"/>
            <a:ext cx="8064896" cy="4637112"/>
          </a:xfrm>
        </p:spPr>
        <p:txBody>
          <a:bodyPr>
            <a:noAutofit/>
          </a:bodyPr>
          <a:lstStyle/>
          <a:p>
            <a:pPr marL="0" indent="0"/>
            <a:r>
              <a:rPr lang="cs-CZ" sz="2500" dirty="0" smtClean="0"/>
              <a:t>Jak nacisté využili Terezín ve své propagandě?</a:t>
            </a:r>
          </a:p>
          <a:p>
            <a:pPr marL="0" indent="0"/>
            <a:r>
              <a:rPr lang="cs-CZ" sz="2500" dirty="0" smtClean="0"/>
              <a:t>Co to byla tzv</a:t>
            </a:r>
            <a:r>
              <a:rPr lang="cs-CZ" sz="2500" dirty="0" smtClean="0"/>
              <a:t>. </a:t>
            </a:r>
            <a:r>
              <a:rPr lang="cs-CZ" sz="2500" dirty="0" err="1" smtClean="0"/>
              <a:t>zkrášlovací</a:t>
            </a:r>
            <a:r>
              <a:rPr lang="cs-CZ" sz="2500" dirty="0" smtClean="0"/>
              <a:t> akce?</a:t>
            </a:r>
          </a:p>
          <a:p>
            <a:pPr marL="0" indent="0"/>
            <a:r>
              <a:rPr lang="cs-CZ" sz="2500" dirty="0" smtClean="0"/>
              <a:t>Co víte o Brundibárovi?</a:t>
            </a:r>
          </a:p>
          <a:p>
            <a:pPr marL="0" indent="0"/>
            <a:r>
              <a:rPr lang="cs-CZ" sz="2500" dirty="0" smtClean="0"/>
              <a:t>Kdo vydával časopis </a:t>
            </a:r>
            <a:r>
              <a:rPr lang="cs-CZ" sz="2500" dirty="0" err="1" smtClean="0"/>
              <a:t>Vedem</a:t>
            </a:r>
            <a:r>
              <a:rPr lang="cs-CZ" sz="2500" dirty="0" smtClean="0"/>
              <a:t>?</a:t>
            </a:r>
          </a:p>
          <a:p>
            <a:pPr marL="0" indent="0"/>
            <a:r>
              <a:rPr lang="cs-CZ" sz="2500" dirty="0" smtClean="0"/>
              <a:t>Kolik lidí prošlo </a:t>
            </a:r>
            <a:r>
              <a:rPr lang="cs-CZ" sz="2500" smtClean="0"/>
              <a:t>ghettem Terezín</a:t>
            </a:r>
            <a:r>
              <a:rPr lang="cs-CZ" sz="2500" dirty="0" smtClean="0"/>
              <a:t>?</a:t>
            </a:r>
            <a:endParaRPr lang="cs-CZ" sz="2200" i="1" dirty="0" smtClean="0"/>
          </a:p>
        </p:txBody>
      </p:sp>
    </p:spTree>
    <p:extLst>
      <p:ext uri="{BB962C8B-B14F-4D97-AF65-F5344CB8AC3E}">
        <p14:creationId xmlns:p14="http://schemas.microsoft.com/office/powerpoint/2010/main" xmlns="" val="35707389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Zástupný symbol pro obsah 2"/>
          <p:cNvSpPr txBox="1">
            <a:spLocks/>
          </p:cNvSpPr>
          <p:nvPr/>
        </p:nvSpPr>
        <p:spPr>
          <a:xfrm>
            <a:off x="452437" y="1700808"/>
            <a:ext cx="8229600" cy="4525963"/>
          </a:xfrm>
          <a:prstGeom prst="rect">
            <a:avLst/>
          </a:prstGeom>
        </p:spPr>
        <p:txBody>
          <a:bodyPr>
            <a:normAutofit fontScale="85000" lnSpcReduction="20000"/>
          </a:bodyPr>
          <a:lstStyle/>
          <a:p>
            <a:pPr marL="457200" lvl="0" indent="-457200">
              <a:spcBef>
                <a:spcPct val="20000"/>
              </a:spcBef>
              <a:buFont typeface="Arial" pitchFamily="34" charset="0"/>
              <a:buChar char="•"/>
            </a:pPr>
            <a:endParaRPr lang="cs-CZ" sz="3200" dirty="0" smtClean="0"/>
          </a:p>
          <a:p>
            <a:pPr marL="457200" lvl="0" indent="-457200">
              <a:spcBef>
                <a:spcPct val="20000"/>
              </a:spcBef>
              <a:buFont typeface="Arial" pitchFamily="34" charset="0"/>
              <a:buChar char="•"/>
            </a:pPr>
            <a:r>
              <a:rPr lang="cs-CZ" sz="3200" dirty="0" smtClean="0"/>
              <a:t>http://commons.wikimedia.org/wiki/</a:t>
            </a:r>
          </a:p>
          <a:p>
            <a:pPr marL="457200" indent="-457200">
              <a:spcBef>
                <a:spcPct val="20000"/>
              </a:spcBef>
              <a:buFont typeface="Arial" pitchFamily="34" charset="0"/>
              <a:buChar char="•"/>
            </a:pPr>
            <a:r>
              <a:rPr lang="cs-CZ" sz="3200" dirty="0" smtClean="0"/>
              <a:t>Všechny použité obrázky jsou z databáze autorky</a:t>
            </a:r>
          </a:p>
          <a:p>
            <a:pPr marL="457200" indent="-457200">
              <a:spcBef>
                <a:spcPct val="20000"/>
              </a:spcBef>
              <a:buFont typeface="Arial" pitchFamily="34" charset="0"/>
              <a:buChar char="•"/>
            </a:pPr>
            <a:r>
              <a:rPr lang="cs-CZ" sz="3200" dirty="0" smtClean="0"/>
              <a:t>Informace jsem čerpala ze vzdělávacích seminářů pořádaných Památníkem Terezín a Židovským muzeem v Praze</a:t>
            </a:r>
          </a:p>
          <a:p>
            <a:pPr marL="457200" indent="-457200">
              <a:spcBef>
                <a:spcPct val="20000"/>
              </a:spcBef>
              <a:buFont typeface="Arial" pitchFamily="34" charset="0"/>
              <a:buChar char="•"/>
            </a:pPr>
            <a:r>
              <a:rPr lang="cs-CZ" sz="3200" dirty="0" smtClean="0"/>
              <a:t>LUDMILA CHLÁDKOVÁ. </a:t>
            </a:r>
            <a:r>
              <a:rPr lang="cs-CZ" sz="3200" i="1" dirty="0" smtClean="0"/>
              <a:t>Terezínské ghetto</a:t>
            </a:r>
            <a:r>
              <a:rPr lang="cs-CZ" sz="3200" dirty="0" smtClean="0"/>
              <a:t>. 1. </a:t>
            </a:r>
            <a:r>
              <a:rPr lang="cs-CZ" sz="3200" dirty="0" err="1" smtClean="0"/>
              <a:t>vyd</a:t>
            </a:r>
            <a:r>
              <a:rPr lang="cs-CZ" sz="3200" dirty="0" smtClean="0"/>
              <a:t>. Praha: V Ráji, 2005. ISBN 80-86758-18-4. </a:t>
            </a:r>
          </a:p>
          <a:p>
            <a:pPr marL="457200" indent="-457200">
              <a:spcBef>
                <a:spcPct val="20000"/>
              </a:spcBef>
              <a:buFont typeface="Arial" pitchFamily="34" charset="0"/>
              <a:buChar char="•"/>
            </a:pPr>
            <a:r>
              <a:rPr lang="cs-CZ" sz="3200" dirty="0" smtClean="0"/>
              <a:t>VOJTĚCH BLODIG A KOL. </a:t>
            </a:r>
            <a:r>
              <a:rPr lang="cs-CZ" sz="3200" i="1" dirty="0" smtClean="0"/>
              <a:t>Terezín. Litoměřice: Místa utrpení a hrdinství</a:t>
            </a:r>
            <a:r>
              <a:rPr lang="cs-CZ" sz="3200" dirty="0" smtClean="0"/>
              <a:t>. 1. </a:t>
            </a:r>
            <a:r>
              <a:rPr lang="cs-CZ" sz="3200" dirty="0" err="1" smtClean="0"/>
              <a:t>vyd</a:t>
            </a:r>
            <a:r>
              <a:rPr lang="cs-CZ" sz="3200" dirty="0" smtClean="0"/>
              <a:t>. Praha: V Ráji, 2003. ISBN 80-85894-16-5. </a:t>
            </a:r>
          </a:p>
          <a:p>
            <a:pPr marL="457200" lvl="0" indent="-457200">
              <a:spcBef>
                <a:spcPct val="20000"/>
              </a:spcBef>
              <a:buFont typeface="Arial" pitchFamily="34" charset="0"/>
              <a:buChar char="•"/>
            </a:pPr>
            <a:endParaRPr lang="cs-CZ" sz="3200" dirty="0" smtClean="0"/>
          </a:p>
          <a:p>
            <a:pPr marL="457200" lvl="0" indent="-457200">
              <a:spcBef>
                <a:spcPct val="20000"/>
              </a:spcBef>
              <a:buFont typeface="Arial" pitchFamily="34" charset="0"/>
              <a:buChar cha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457200" marR="0" lvl="0" indent="-4572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9" name="Rectangle 2"/>
          <p:cNvSpPr txBox="1">
            <a:spLocks noChangeArrowheads="1"/>
          </p:cNvSpPr>
          <p:nvPr/>
        </p:nvSpPr>
        <p:spPr>
          <a:xfrm>
            <a:off x="539552" y="692696"/>
            <a:ext cx="8229600" cy="13716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3400" b="1" dirty="0" smtClean="0"/>
              <a:t>Zdroje:</a:t>
            </a:r>
          </a:p>
        </p:txBody>
      </p:sp>
      <p:pic>
        <p:nvPicPr>
          <p:cNvPr id="1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525" y="0"/>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 name="Picture 46" descr="logo_pruhl"/>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969398" y="256721"/>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602255374"/>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384</TotalTime>
  <Words>707</Words>
  <Application>Microsoft Office PowerPoint</Application>
  <PresentationFormat>Předvádění na obrazovce (4:3)</PresentationFormat>
  <Paragraphs>114</Paragraphs>
  <Slides>11</Slides>
  <Notes>1</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systému Office</vt:lpstr>
      <vt:lpstr>Snímek 1</vt:lpstr>
      <vt:lpstr>Snímek 2</vt:lpstr>
      <vt:lpstr>Snímek 3</vt:lpstr>
      <vt:lpstr>Snímek 4</vt:lpstr>
      <vt:lpstr>Snímek 5</vt:lpstr>
      <vt:lpstr>Snímek 6</vt:lpstr>
      <vt:lpstr>Snímek 7</vt:lpstr>
      <vt:lpstr>Snímek 8</vt:lpstr>
      <vt:lpstr>Snímek 9</vt:lpstr>
      <vt:lpstr>Snímek 10</vt:lpstr>
      <vt:lpstr>Snímek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David</dc:creator>
  <cp:lastModifiedBy>Lenka</cp:lastModifiedBy>
  <cp:revision>36</cp:revision>
  <dcterms:created xsi:type="dcterms:W3CDTF">2012-11-28T21:53:21Z</dcterms:created>
  <dcterms:modified xsi:type="dcterms:W3CDTF">2013-01-06T15:54:58Z</dcterms:modified>
</cp:coreProperties>
</file>