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4"/>
  </p:notesMasterIdLst>
  <p:sldIdLst>
    <p:sldId id="265" r:id="rId2"/>
    <p:sldId id="257" r:id="rId3"/>
    <p:sldId id="279" r:id="rId4"/>
    <p:sldId id="280" r:id="rId5"/>
    <p:sldId id="281" r:id="rId6"/>
    <p:sldId id="282" r:id="rId7"/>
    <p:sldId id="283" r:id="rId8"/>
    <p:sldId id="284" r:id="rId9"/>
    <p:sldId id="285" r:id="rId10"/>
    <p:sldId id="294" r:id="rId11"/>
    <p:sldId id="293" r:id="rId12"/>
    <p:sldId id="268" r:id="rId13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0000"/>
  </p:clrMru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5" d="100"/>
          <a:sy n="65" d="100"/>
        </p:scale>
        <p:origin x="-462" y="-10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3C3BE81-9931-4019-ACA6-59A3457C8281}" type="datetimeFigureOut">
              <a:rPr lang="cs-CZ" smtClean="0"/>
              <a:pPr/>
              <a:t>6.1.2013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9D0E69D0-E793-4DD4-B4CE-7A28CD70C811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310494533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4B7A77-1F39-4EFB-AEB3-49D0FA5DA006}" type="datetimeFigureOut">
              <a:rPr lang="cs-CZ" smtClean="0"/>
              <a:pPr/>
              <a:t>6.1.2013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E42E72-B9F3-46E2-80AD-F4D2EE075663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224378989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4B7A77-1F39-4EFB-AEB3-49D0FA5DA006}" type="datetimeFigureOut">
              <a:rPr lang="cs-CZ" smtClean="0"/>
              <a:pPr/>
              <a:t>6.1.2013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E42E72-B9F3-46E2-80AD-F4D2EE075663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100582585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4B7A77-1F39-4EFB-AEB3-49D0FA5DA006}" type="datetimeFigureOut">
              <a:rPr lang="cs-CZ" smtClean="0"/>
              <a:pPr/>
              <a:t>6.1.2013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E42E72-B9F3-46E2-80AD-F4D2EE075663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119338894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4B7A77-1F39-4EFB-AEB3-49D0FA5DA006}" type="datetimeFigureOut">
              <a:rPr lang="cs-CZ" smtClean="0"/>
              <a:pPr/>
              <a:t>6.1.2013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E42E72-B9F3-46E2-80AD-F4D2EE075663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1966900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4B7A77-1F39-4EFB-AEB3-49D0FA5DA006}" type="datetimeFigureOut">
              <a:rPr lang="cs-CZ" smtClean="0"/>
              <a:pPr/>
              <a:t>6.1.2013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E42E72-B9F3-46E2-80AD-F4D2EE075663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97964204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4B7A77-1F39-4EFB-AEB3-49D0FA5DA006}" type="datetimeFigureOut">
              <a:rPr lang="cs-CZ" smtClean="0"/>
              <a:pPr/>
              <a:t>6.1.2013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E42E72-B9F3-46E2-80AD-F4D2EE075663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132295986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4B7A77-1F39-4EFB-AEB3-49D0FA5DA006}" type="datetimeFigureOut">
              <a:rPr lang="cs-CZ" smtClean="0"/>
              <a:pPr/>
              <a:t>6.1.2013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E42E72-B9F3-46E2-80AD-F4D2EE075663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8686315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4B7A77-1F39-4EFB-AEB3-49D0FA5DA006}" type="datetimeFigureOut">
              <a:rPr lang="cs-CZ" smtClean="0"/>
              <a:pPr/>
              <a:t>6.1.2013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E42E72-B9F3-46E2-80AD-F4D2EE075663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307959121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4B7A77-1F39-4EFB-AEB3-49D0FA5DA006}" type="datetimeFigureOut">
              <a:rPr lang="cs-CZ" smtClean="0"/>
              <a:pPr/>
              <a:t>6.1.2013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E42E72-B9F3-46E2-80AD-F4D2EE075663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320695392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4B7A77-1F39-4EFB-AEB3-49D0FA5DA006}" type="datetimeFigureOut">
              <a:rPr lang="cs-CZ" smtClean="0"/>
              <a:pPr/>
              <a:t>6.1.2013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E42E72-B9F3-46E2-80AD-F4D2EE075663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334593824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4B7A77-1F39-4EFB-AEB3-49D0FA5DA006}" type="datetimeFigureOut">
              <a:rPr lang="cs-CZ" smtClean="0"/>
              <a:pPr/>
              <a:t>6.1.2013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E42E72-B9F3-46E2-80AD-F4D2EE075663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113969921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 cstate="print">
            <a:alphaModFix amt="49000"/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24B7A77-1F39-4EFB-AEB3-49D0FA5DA006}" type="datetimeFigureOut">
              <a:rPr lang="cs-CZ" smtClean="0"/>
              <a:pPr/>
              <a:t>6.1.2013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DE42E72-B9F3-46E2-80AD-F4D2EE075663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120013566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8.jpeg"/><Relationship Id="rId4" Type="http://schemas.openxmlformats.org/officeDocument/2006/relationships/image" Target="../media/image17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3.png"/><Relationship Id="rId5" Type="http://schemas.openxmlformats.org/officeDocument/2006/relationships/image" Target="../media/image22.jpeg"/><Relationship Id="rId4" Type="http://schemas.openxmlformats.org/officeDocument/2006/relationships/image" Target="../media/image21.jpeg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Group 40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xmlns="" val="721002777"/>
              </p:ext>
            </p:extLst>
          </p:nvPr>
        </p:nvGraphicFramePr>
        <p:xfrm>
          <a:off x="468313" y="1268413"/>
          <a:ext cx="8229600" cy="4080196"/>
        </p:xfrm>
        <a:graphic>
          <a:graphicData uri="http://schemas.openxmlformats.org/drawingml/2006/table">
            <a:tbl>
              <a:tblPr/>
              <a:tblGrid>
                <a:gridCol w="2016125"/>
                <a:gridCol w="6213475"/>
              </a:tblGrid>
              <a:tr h="36671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Arial" charset="0"/>
                          <a:cs typeface="Arial" charset="0"/>
                        </a:rPr>
                        <a:t>Číslo projektu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CZ.1.07/1.5.00/34.0969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</a:tr>
              <a:tr h="41592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cs typeface="Arial" charset="0"/>
                        </a:rPr>
                        <a:t>Název školy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EE3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Gymnázium Česká a Olympijských nadějí, České Budějovice, Česká 64</a:t>
                      </a:r>
                      <a:endParaRPr kumimoji="0" lang="cs-CZ" sz="18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EE3FF"/>
                    </a:solidFill>
                  </a:tcPr>
                </a:tc>
              </a:tr>
              <a:tr h="36671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cs typeface="Arial" charset="0"/>
                        </a:rPr>
                        <a:t>Název materiálu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8F2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cs-CZ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cs typeface="Arial" charset="0"/>
                        </a:rPr>
                        <a:t>INOVACE_32_Dějiny Židů v Čechách a na Moravě I.</a:t>
                      </a:r>
                      <a:endParaRPr kumimoji="0" lang="cs-CZ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8F2FF"/>
                    </a:solidFill>
                  </a:tcPr>
                </a:tc>
              </a:tr>
              <a:tr h="36671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cs typeface="Arial" charset="0"/>
                        </a:rPr>
                        <a:t>Autor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EE3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cs typeface="Arial" charset="0"/>
                        </a:rPr>
                        <a:t>Mgr. Lenka </a:t>
                      </a:r>
                      <a:r>
                        <a:rPr kumimoji="0" lang="cs-CZ" sz="18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cs typeface="Arial" charset="0"/>
                        </a:rPr>
                        <a:t>Nečilová</a:t>
                      </a:r>
                      <a:endParaRPr kumimoji="0" lang="cs-CZ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EE3FF"/>
                    </a:solidFill>
                  </a:tcPr>
                </a:tc>
              </a:tr>
              <a:tr h="36671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cs typeface="Arial" charset="0"/>
                        </a:rPr>
                        <a:t>Tematický okruh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8F2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cs-CZ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cs typeface="Arial" charset="0"/>
                        </a:rPr>
                        <a:t>Antisemitismus a holocaust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8F2FF"/>
                    </a:solidFill>
                  </a:tcPr>
                </a:tc>
              </a:tr>
              <a:tr h="36671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cs typeface="Arial" charset="0"/>
                        </a:rPr>
                        <a:t>Ročník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EE3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cs typeface="Arial" charset="0"/>
                        </a:rPr>
                        <a:t>třetí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EE3FF"/>
                    </a:solidFill>
                  </a:tcPr>
                </a:tc>
              </a:tr>
              <a:tr h="36671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cs typeface="Arial" charset="0"/>
                        </a:rPr>
                        <a:t>Datum tvorby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8F2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cs typeface="Arial" charset="0"/>
                        </a:rPr>
                        <a:t>20. </a:t>
                      </a:r>
                      <a:r>
                        <a:rPr kumimoji="0" lang="cs-CZ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cs typeface="Arial" charset="0"/>
                        </a:rPr>
                        <a:t>12.2012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8F2FF"/>
                    </a:solidFill>
                  </a:tcPr>
                </a:tc>
              </a:tr>
              <a:tr h="36671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cs typeface="Arial" charset="0"/>
                        </a:rPr>
                        <a:t>Anotace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EE3FF"/>
                    </a:soli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 antisemitismus, zákony a omezení, pogromy</a:t>
                      </a:r>
                      <a:endParaRPr kumimoji="0" lang="cs-CZ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EE3FF"/>
                    </a:solidFill>
                  </a:tcPr>
                </a:tc>
              </a:tr>
              <a:tr h="4572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cs typeface="Arial" charset="0"/>
                        </a:rPr>
                        <a:t>Metodický pokyn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8F2FF"/>
                    </a:soli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Prezentace je určena jako výklad do hodiny i jako materiál k samostudiu. Procvičovací cvičení lze použít jako test .</a:t>
                      </a:r>
                    </a:p>
                    <a:p>
                      <a:pPr marL="342900" marR="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Možnosti využití: promítání ve třídě</a:t>
                      </a: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při </a:t>
                      </a: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výkladu na interaktivní tabuli</a:t>
                      </a:r>
                      <a:endParaRPr kumimoji="0" lang="cs-CZ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8F2FF"/>
                    </a:solidFill>
                  </a:tcPr>
                </a:tc>
              </a:tr>
              <a:tr h="457200">
                <a:tc gridSpan="2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Pokud není uvedeno jinak, použitý materiál je z vlastních zdrojů autora</a:t>
                      </a:r>
                      <a:endParaRPr kumimoji="0" lang="cs-CZ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cs-CZ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EE3FF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5" name="Rectangle 45"/>
          <p:cNvSpPr>
            <a:spLocks noChangeArrowheads="1"/>
          </p:cNvSpPr>
          <p:nvPr/>
        </p:nvSpPr>
        <p:spPr bwMode="auto">
          <a:xfrm>
            <a:off x="1979613" y="620713"/>
            <a:ext cx="5040312" cy="369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defRPr/>
            </a:pPr>
            <a:r>
              <a:rPr lang="cs-CZ" b="1" dirty="0">
                <a:latin typeface="+mj-lt"/>
              </a:rPr>
              <a:t>DIGITÁLNÍ UČEBNÍ MATERIÁL</a:t>
            </a:r>
          </a:p>
        </p:txBody>
      </p:sp>
      <p:pic>
        <p:nvPicPr>
          <p:cNvPr id="6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768297" y="5384646"/>
            <a:ext cx="6081712" cy="1485900"/>
          </a:xfrm>
          <a:prstGeom prst="rect">
            <a:avLst/>
          </a:pr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" name="Picture 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0" y="-15875"/>
            <a:ext cx="9153525" cy="5524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8" name="Picture 46" descr="logo_pruhl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7956550" y="260350"/>
            <a:ext cx="857250" cy="857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xmlns="" val="72253984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Zaoblený obdélník 3"/>
          <p:cNvSpPr/>
          <p:nvPr/>
        </p:nvSpPr>
        <p:spPr>
          <a:xfrm>
            <a:off x="467544" y="221814"/>
            <a:ext cx="8208912" cy="1152128"/>
          </a:xfrm>
          <a:prstGeom prst="roundRect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3100" b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Antisemitismus – Židé v Čechách a na Moravě I.</a:t>
            </a:r>
            <a:endParaRPr lang="cs-CZ" sz="3100" dirty="0"/>
          </a:p>
        </p:txBody>
      </p:sp>
      <p:sp>
        <p:nvSpPr>
          <p:cNvPr id="6" name="Zástupný symbol pro obsah 5"/>
          <p:cNvSpPr>
            <a:spLocks noGrp="1"/>
          </p:cNvSpPr>
          <p:nvPr>
            <p:ph idx="1"/>
          </p:nvPr>
        </p:nvSpPr>
        <p:spPr>
          <a:xfrm>
            <a:off x="467544" y="1591299"/>
            <a:ext cx="8208912" cy="4525963"/>
          </a:xfrm>
        </p:spPr>
        <p:txBody>
          <a:bodyPr numCol="2">
            <a:noAutofit/>
          </a:bodyPr>
          <a:lstStyle/>
          <a:p>
            <a:r>
              <a:rPr lang="cs-CZ" sz="2200" dirty="0" smtClean="0"/>
              <a:t>na </a:t>
            </a:r>
            <a:r>
              <a:rPr lang="cs-CZ" sz="2200" dirty="0"/>
              <a:t>naše území přišli Židé asi před 2000 lety spolu s Římany</a:t>
            </a:r>
          </a:p>
          <a:p>
            <a:r>
              <a:rPr lang="cs-CZ" sz="2200" dirty="0"/>
              <a:t>první písemný doklad o jejich životě pochází z 9. století, spolehlivé zprávy máme z 10. </a:t>
            </a:r>
            <a:r>
              <a:rPr lang="cs-CZ" sz="2200" dirty="0" smtClean="0"/>
              <a:t>století</a:t>
            </a:r>
            <a:br>
              <a:rPr lang="cs-CZ" sz="2200" dirty="0" smtClean="0"/>
            </a:br>
            <a:r>
              <a:rPr lang="cs-CZ" sz="2200" dirty="0" smtClean="0"/>
              <a:t/>
            </a:r>
            <a:br>
              <a:rPr lang="cs-CZ" sz="2200" dirty="0" smtClean="0"/>
            </a:br>
            <a:r>
              <a:rPr lang="cs-CZ" sz="2200" dirty="0" smtClean="0"/>
              <a:t/>
            </a:r>
            <a:br>
              <a:rPr lang="cs-CZ" sz="2200" dirty="0" smtClean="0"/>
            </a:br>
            <a:r>
              <a:rPr lang="cs-CZ" sz="2200" dirty="0" smtClean="0"/>
              <a:t/>
            </a:r>
            <a:br>
              <a:rPr lang="cs-CZ" sz="2200" dirty="0" smtClean="0"/>
            </a:br>
            <a:r>
              <a:rPr lang="cs-CZ" sz="2200" dirty="0" smtClean="0"/>
              <a:t/>
            </a:r>
            <a:br>
              <a:rPr lang="cs-CZ" sz="2200" dirty="0" smtClean="0"/>
            </a:br>
            <a:r>
              <a:rPr lang="cs-CZ" sz="2200" dirty="0" smtClean="0"/>
              <a:t/>
            </a:r>
            <a:br>
              <a:rPr lang="cs-CZ" sz="2200" dirty="0" smtClean="0"/>
            </a:br>
            <a:r>
              <a:rPr lang="cs-CZ" sz="2200" dirty="0" smtClean="0"/>
              <a:t/>
            </a:r>
            <a:br>
              <a:rPr lang="cs-CZ" sz="2200" dirty="0" smtClean="0"/>
            </a:br>
            <a:r>
              <a:rPr lang="cs-CZ" sz="2200" dirty="0" smtClean="0"/>
              <a:t/>
            </a:r>
            <a:br>
              <a:rPr lang="cs-CZ" sz="2200" dirty="0" smtClean="0"/>
            </a:br>
            <a:r>
              <a:rPr lang="cs-CZ" sz="2200" dirty="0" smtClean="0"/>
              <a:t/>
            </a:r>
            <a:br>
              <a:rPr lang="cs-CZ" sz="2200" dirty="0" smtClean="0"/>
            </a:br>
            <a:r>
              <a:rPr lang="cs-CZ" sz="2200" dirty="0" smtClean="0"/>
              <a:t/>
            </a:r>
            <a:br>
              <a:rPr lang="cs-CZ" sz="2200" dirty="0" smtClean="0"/>
            </a:br>
            <a:r>
              <a:rPr lang="cs-CZ" sz="2200" dirty="0" smtClean="0"/>
              <a:t/>
            </a:r>
            <a:br>
              <a:rPr lang="cs-CZ" sz="2200" dirty="0" smtClean="0"/>
            </a:br>
            <a:r>
              <a:rPr lang="cs-CZ" sz="2200" dirty="0" smtClean="0"/>
              <a:t/>
            </a:r>
            <a:br>
              <a:rPr lang="cs-CZ" sz="2200" dirty="0" smtClean="0"/>
            </a:br>
            <a:r>
              <a:rPr lang="cs-CZ" sz="2200" dirty="0" smtClean="0"/>
              <a:t/>
            </a:r>
            <a:br>
              <a:rPr lang="cs-CZ" sz="2200" dirty="0" smtClean="0"/>
            </a:br>
            <a:r>
              <a:rPr lang="cs-CZ" sz="2200" dirty="0" smtClean="0"/>
              <a:t/>
            </a:r>
            <a:br>
              <a:rPr lang="cs-CZ" sz="2200" dirty="0" smtClean="0"/>
            </a:br>
            <a:r>
              <a:rPr lang="cs-CZ" sz="2200" dirty="0" smtClean="0"/>
              <a:t/>
            </a:r>
            <a:br>
              <a:rPr lang="cs-CZ" sz="2200" dirty="0" smtClean="0"/>
            </a:br>
            <a:r>
              <a:rPr lang="cs-CZ" sz="2200" dirty="0" smtClean="0"/>
              <a:t/>
            </a:r>
            <a:br>
              <a:rPr lang="cs-CZ" sz="2200" dirty="0" smtClean="0"/>
            </a:br>
            <a:r>
              <a:rPr lang="cs-CZ" sz="1800" dirty="0" smtClean="0"/>
              <a:t/>
            </a:r>
            <a:br>
              <a:rPr lang="cs-CZ" sz="1800" dirty="0" smtClean="0"/>
            </a:br>
            <a:r>
              <a:rPr lang="cs-CZ" sz="1800" dirty="0" smtClean="0"/>
              <a:t/>
            </a:r>
            <a:br>
              <a:rPr lang="cs-CZ" sz="1800" dirty="0" smtClean="0"/>
            </a:br>
            <a:endParaRPr lang="cs-CZ" sz="2200" dirty="0"/>
          </a:p>
          <a:p>
            <a:r>
              <a:rPr lang="cs-CZ" sz="2200" dirty="0"/>
              <a:t>Židé se usazují v obchodních centrech a nejprve mají stejná práva jako ostatní obyvatelstvo. To se mění na konci 11. století pod vlivem křižáckých válek. Dochází k útokům na </a:t>
            </a:r>
            <a:r>
              <a:rPr lang="cs-CZ" sz="2200" dirty="0" smtClean="0"/>
              <a:t>Židy</a:t>
            </a:r>
            <a:endParaRPr lang="cs-CZ" sz="2200" dirty="0"/>
          </a:p>
        </p:txBody>
      </p:sp>
      <p:pic>
        <p:nvPicPr>
          <p:cNvPr id="1026" name="Picture 2" descr="Soubor:Crusader cavalry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187624" y="3997474"/>
            <a:ext cx="3240360" cy="259229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Obdélník 4"/>
          <p:cNvSpPr/>
          <p:nvPr/>
        </p:nvSpPr>
        <p:spPr>
          <a:xfrm>
            <a:off x="1484784" y="3812808"/>
            <a:ext cx="2646040" cy="18466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sz="600" dirty="0"/>
              <a:t>http://upload.wikimedia.org/wikipedia/commons/7/7f/Crusader_cavalry.jpg</a:t>
            </a:r>
          </a:p>
        </p:txBody>
      </p:sp>
      <p:pic>
        <p:nvPicPr>
          <p:cNvPr id="1028" name="Picture 4" descr="File:Jewish man - worms - 16th century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5358202" y="1589014"/>
            <a:ext cx="2027996" cy="283919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Obdélník 6"/>
          <p:cNvSpPr/>
          <p:nvPr/>
        </p:nvSpPr>
        <p:spPr>
          <a:xfrm>
            <a:off x="7386198" y="1589014"/>
            <a:ext cx="1061864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sz="600" dirty="0"/>
              <a:t>http://upload.wikimedia.org/wikipedia/commons/2/2e/Jewish_man_-_worms_-_16th_century.jpg</a:t>
            </a:r>
          </a:p>
        </p:txBody>
      </p:sp>
    </p:spTree>
    <p:extLst>
      <p:ext uri="{BB962C8B-B14F-4D97-AF65-F5344CB8AC3E}">
        <p14:creationId xmlns:p14="http://schemas.microsoft.com/office/powerpoint/2010/main" xmlns="" val="349190869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Zaoblený obdélník 3"/>
          <p:cNvSpPr/>
          <p:nvPr/>
        </p:nvSpPr>
        <p:spPr>
          <a:xfrm>
            <a:off x="467544" y="221814"/>
            <a:ext cx="8208912" cy="1152128"/>
          </a:xfrm>
          <a:prstGeom prst="roundRect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3100" b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Antisemitismus – Židé v Čechách a na Moravě I.</a:t>
            </a:r>
            <a:endParaRPr lang="cs-CZ" sz="3100" dirty="0"/>
          </a:p>
        </p:txBody>
      </p:sp>
      <p:sp>
        <p:nvSpPr>
          <p:cNvPr id="6" name="Zástupný symbol pro obsah 5"/>
          <p:cNvSpPr>
            <a:spLocks noGrp="1"/>
          </p:cNvSpPr>
          <p:nvPr>
            <p:ph idx="1"/>
          </p:nvPr>
        </p:nvSpPr>
        <p:spPr>
          <a:xfrm>
            <a:off x="395536" y="1628800"/>
            <a:ext cx="8276316" cy="4896544"/>
          </a:xfrm>
        </p:spPr>
        <p:txBody>
          <a:bodyPr numCol="2">
            <a:normAutofit fontScale="70000" lnSpcReduction="20000"/>
          </a:bodyPr>
          <a:lstStyle/>
          <a:p>
            <a:r>
              <a:rPr lang="cs-CZ" dirty="0" smtClean="0"/>
              <a:t/>
            </a:r>
            <a:br>
              <a:rPr lang="cs-CZ" dirty="0" smtClean="0"/>
            </a:br>
            <a:r>
              <a:rPr lang="cs-CZ" dirty="0" smtClean="0"/>
              <a:t/>
            </a:r>
            <a:br>
              <a:rPr lang="cs-CZ" dirty="0" smtClean="0"/>
            </a:br>
            <a:r>
              <a:rPr lang="cs-CZ" dirty="0" smtClean="0"/>
              <a:t/>
            </a:r>
            <a:br>
              <a:rPr lang="cs-CZ" dirty="0" smtClean="0"/>
            </a:br>
            <a:endParaRPr lang="cs-CZ" dirty="0" smtClean="0"/>
          </a:p>
          <a:p>
            <a:endParaRPr lang="cs-CZ" dirty="0"/>
          </a:p>
          <a:p>
            <a:endParaRPr lang="cs-CZ" dirty="0" smtClean="0"/>
          </a:p>
          <a:p>
            <a:r>
              <a:rPr lang="cs-CZ" dirty="0" smtClean="0"/>
              <a:t/>
            </a:r>
            <a:br>
              <a:rPr lang="cs-CZ" dirty="0" smtClean="0"/>
            </a:br>
            <a:r>
              <a:rPr lang="cs-CZ" dirty="0" smtClean="0"/>
              <a:t/>
            </a:r>
            <a:br>
              <a:rPr lang="cs-CZ" dirty="0" smtClean="0"/>
            </a:br>
            <a:r>
              <a:rPr lang="cs-CZ" dirty="0" smtClean="0"/>
              <a:t/>
            </a:r>
            <a:br>
              <a:rPr lang="cs-CZ" dirty="0" smtClean="0"/>
            </a:br>
            <a:r>
              <a:rPr lang="cs-CZ" dirty="0" smtClean="0"/>
              <a:t/>
            </a:r>
            <a:br>
              <a:rPr lang="cs-CZ" dirty="0" smtClean="0"/>
            </a:br>
            <a:r>
              <a:rPr lang="cs-CZ" dirty="0" smtClean="0"/>
              <a:t/>
            </a:r>
            <a:br>
              <a:rPr lang="cs-CZ" dirty="0" smtClean="0"/>
            </a:br>
            <a:endParaRPr lang="cs-CZ" sz="600" dirty="0" smtClean="0"/>
          </a:p>
          <a:p>
            <a:r>
              <a:rPr lang="cs-CZ" dirty="0" smtClean="0"/>
              <a:t>po </a:t>
            </a:r>
            <a:r>
              <a:rPr lang="cs-CZ" dirty="0"/>
              <a:t>2. a 4. lateránském koncilu se postavení židovského obyvatelstva zhoršilo. Vznikají tzv. ghetta a musí se viditelně odlišovat od křesťanů. Židé na našem území nosí v době středověku žlutý klobouk, později žluté kolečko a žluté pásky na oblečení</a:t>
            </a:r>
          </a:p>
          <a:p>
            <a:r>
              <a:rPr lang="cs-CZ" dirty="0"/>
              <a:t>nesmí provozovat některá řemesla či vlastnit půdu. Mohou obchodovat a půjčovat peníze</a:t>
            </a:r>
            <a:r>
              <a:rPr lang="cs-CZ" dirty="0" smtClean="0"/>
              <a:t>.</a:t>
            </a:r>
            <a:br>
              <a:rPr lang="cs-CZ" dirty="0" smtClean="0"/>
            </a:br>
            <a:r>
              <a:rPr lang="cs-CZ" dirty="0" smtClean="0"/>
              <a:t/>
            </a:r>
            <a:br>
              <a:rPr lang="cs-CZ" dirty="0" smtClean="0"/>
            </a:br>
            <a:r>
              <a:rPr lang="cs-CZ" dirty="0" smtClean="0"/>
              <a:t/>
            </a:r>
            <a:br>
              <a:rPr lang="cs-CZ" dirty="0" smtClean="0"/>
            </a:br>
            <a:r>
              <a:rPr lang="cs-CZ" dirty="0" smtClean="0"/>
              <a:t/>
            </a:r>
            <a:br>
              <a:rPr lang="cs-CZ" dirty="0" smtClean="0"/>
            </a:br>
            <a:r>
              <a:rPr lang="cs-CZ" dirty="0" smtClean="0"/>
              <a:t/>
            </a:r>
            <a:br>
              <a:rPr lang="cs-CZ" dirty="0" smtClean="0"/>
            </a:br>
            <a:r>
              <a:rPr lang="cs-CZ" dirty="0" smtClean="0"/>
              <a:t/>
            </a:r>
            <a:br>
              <a:rPr lang="cs-CZ" dirty="0" smtClean="0"/>
            </a:br>
            <a:r>
              <a:rPr lang="cs-CZ" dirty="0" smtClean="0"/>
              <a:t/>
            </a:r>
            <a:br>
              <a:rPr lang="cs-CZ" dirty="0" smtClean="0"/>
            </a:br>
            <a:endParaRPr lang="cs-CZ" dirty="0"/>
          </a:p>
        </p:txBody>
      </p:sp>
      <p:sp>
        <p:nvSpPr>
          <p:cNvPr id="2" name="Obdélník 1"/>
          <p:cNvSpPr/>
          <p:nvPr/>
        </p:nvSpPr>
        <p:spPr>
          <a:xfrm>
            <a:off x="434420" y="1444407"/>
            <a:ext cx="3922632" cy="27699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sz="600" dirty="0"/>
              <a:t>http://upload.wikimedia.org/wikipedia/commons/thumb/1/1e/Eriskirch_Pfarrkirche_Kreuzlegendenfenster_5.jpg/771px-Eriskirch_Pfarrkirche_Kreuzlegendenfenster_5.jpg</a:t>
            </a:r>
          </a:p>
        </p:txBody>
      </p:sp>
      <p:pic>
        <p:nvPicPr>
          <p:cNvPr id="2050" name="Picture 2" descr="File:Eriskirch Pfarrkirche Kreuzlegendenfenster 5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467545" y="1844824"/>
            <a:ext cx="3672408" cy="285790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4572000" y="3789040"/>
            <a:ext cx="4267200" cy="26479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" name="TextovéPole 2"/>
          <p:cNvSpPr txBox="1"/>
          <p:nvPr/>
        </p:nvSpPr>
        <p:spPr>
          <a:xfrm>
            <a:off x="5526832" y="6436990"/>
            <a:ext cx="3312368" cy="338554"/>
          </a:xfrm>
          <a:prstGeom prst="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cs-CZ" sz="1600" dirty="0" smtClean="0"/>
              <a:t>Židé v Čechách – z Bible Veleslavínovy</a:t>
            </a:r>
            <a:endParaRPr lang="cs-CZ" sz="1600" dirty="0"/>
          </a:p>
        </p:txBody>
      </p:sp>
      <p:sp>
        <p:nvSpPr>
          <p:cNvPr id="5" name="Obdélník 4"/>
          <p:cNvSpPr/>
          <p:nvPr/>
        </p:nvSpPr>
        <p:spPr>
          <a:xfrm>
            <a:off x="3753036" y="6406212"/>
            <a:ext cx="1637928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sz="600" dirty="0"/>
              <a:t>http://upload.wikimedia.org/wikipedia/commons/9/94/Velislai_biblia_picta%2C_fol._121r-2.jpg</a:t>
            </a:r>
          </a:p>
        </p:txBody>
      </p:sp>
    </p:spTree>
    <p:extLst>
      <p:ext uri="{BB962C8B-B14F-4D97-AF65-F5344CB8AC3E}">
        <p14:creationId xmlns:p14="http://schemas.microsoft.com/office/powerpoint/2010/main" xmlns="" val="174268718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Zaoblený obdélník 3"/>
          <p:cNvSpPr/>
          <p:nvPr/>
        </p:nvSpPr>
        <p:spPr>
          <a:xfrm>
            <a:off x="467544" y="221814"/>
            <a:ext cx="8208912" cy="1152128"/>
          </a:xfrm>
          <a:prstGeom prst="roundRect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3100" b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Antisemitismus – Židé v Čechách a na Moravě I.</a:t>
            </a:r>
            <a:endParaRPr lang="cs-CZ" sz="3100" dirty="0"/>
          </a:p>
        </p:txBody>
      </p:sp>
      <p:sp>
        <p:nvSpPr>
          <p:cNvPr id="6" name="Zástupný symbol pro obsah 5"/>
          <p:cNvSpPr>
            <a:spLocks noGrp="1"/>
          </p:cNvSpPr>
          <p:nvPr>
            <p:ph idx="1"/>
          </p:nvPr>
        </p:nvSpPr>
        <p:spPr>
          <a:xfrm>
            <a:off x="481296" y="1750204"/>
            <a:ext cx="4762872" cy="4525963"/>
          </a:xfrm>
        </p:spPr>
        <p:txBody>
          <a:bodyPr>
            <a:normAutofit fontScale="70000" lnSpcReduction="20000"/>
          </a:bodyPr>
          <a:lstStyle/>
          <a:p>
            <a:pPr marL="0" indent="0">
              <a:buNone/>
            </a:pPr>
            <a:r>
              <a:rPr lang="cs-CZ" b="1" dirty="0"/>
              <a:t>Statuta </a:t>
            </a:r>
            <a:r>
              <a:rPr lang="cs-CZ" b="1" dirty="0" err="1"/>
              <a:t>Judaeorum</a:t>
            </a:r>
            <a:endParaRPr lang="cs-CZ" b="1" dirty="0"/>
          </a:p>
          <a:p>
            <a:r>
              <a:rPr lang="cs-CZ" dirty="0"/>
              <a:t>privilegia vydaná v polovině 13. století králem Přemyslem Otakarem II. a potvrzená dalšími panovníky. Prakticky platila až do 19. století.</a:t>
            </a:r>
          </a:p>
          <a:p>
            <a:r>
              <a:rPr lang="cs-CZ" dirty="0"/>
              <a:t>vymezovala práva </a:t>
            </a:r>
            <a:r>
              <a:rPr lang="cs-CZ" dirty="0" smtClean="0"/>
              <a:t>Židů </a:t>
            </a:r>
            <a:r>
              <a:rPr lang="cs-CZ" dirty="0"/>
              <a:t>a upravovat zásadním způsobem postavení židovského obyvatelstva na našem území</a:t>
            </a:r>
          </a:p>
          <a:p>
            <a:r>
              <a:rPr lang="cs-CZ" dirty="0"/>
              <a:t>Ž</a:t>
            </a:r>
            <a:r>
              <a:rPr lang="cs-CZ" dirty="0" smtClean="0"/>
              <a:t>idé </a:t>
            </a:r>
            <a:r>
              <a:rPr lang="cs-CZ" dirty="0"/>
              <a:t>po vydání tohoto právního předpisu spadali pod pravomoc panovníka, který jim poskytoval právní ochranu. Jejich povinností bylo platit daně.</a:t>
            </a:r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5292080" y="1674530"/>
            <a:ext cx="3111719" cy="458093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Obdélník 1"/>
          <p:cNvSpPr/>
          <p:nvPr/>
        </p:nvSpPr>
        <p:spPr>
          <a:xfrm>
            <a:off x="5812951" y="6273855"/>
            <a:ext cx="2069976" cy="27699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sz="600" dirty="0"/>
              <a:t>http://upload.wikimedia.org/wikipedia/commons/thumb/3/37/Statuta_judaeorum.jpg/407px-Statuta_judaeorum.jpg</a:t>
            </a:r>
          </a:p>
        </p:txBody>
      </p:sp>
    </p:spTree>
    <p:extLst>
      <p:ext uri="{BB962C8B-B14F-4D97-AF65-F5344CB8AC3E}">
        <p14:creationId xmlns:p14="http://schemas.microsoft.com/office/powerpoint/2010/main" xmlns="" val="33341167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Zaoblený obdélník 3"/>
          <p:cNvSpPr/>
          <p:nvPr/>
        </p:nvSpPr>
        <p:spPr>
          <a:xfrm>
            <a:off x="467544" y="221814"/>
            <a:ext cx="8208912" cy="1152128"/>
          </a:xfrm>
          <a:prstGeom prst="roundRect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3100" b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Antisemitismus – Židé v Čechách a na Moravě I.</a:t>
            </a:r>
            <a:endParaRPr lang="cs-CZ" sz="3100" dirty="0"/>
          </a:p>
        </p:txBody>
      </p:sp>
      <p:sp>
        <p:nvSpPr>
          <p:cNvPr id="6" name="Zástupný symbol pro obsah 5"/>
          <p:cNvSpPr>
            <a:spLocks noGrp="1"/>
          </p:cNvSpPr>
          <p:nvPr>
            <p:ph idx="1"/>
          </p:nvPr>
        </p:nvSpPr>
        <p:spPr>
          <a:xfrm>
            <a:off x="467544" y="1628800"/>
            <a:ext cx="8208912" cy="4896544"/>
          </a:xfrm>
        </p:spPr>
        <p:txBody>
          <a:bodyPr>
            <a:noAutofit/>
          </a:bodyPr>
          <a:lstStyle/>
          <a:p>
            <a:pPr marL="0" indent="0">
              <a:buNone/>
            </a:pPr>
            <a:r>
              <a:rPr lang="cs-CZ" sz="1900" b="1" dirty="0" smtClean="0"/>
              <a:t>Statuta </a:t>
            </a:r>
            <a:r>
              <a:rPr lang="cs-CZ" sz="1900" b="1" dirty="0" err="1"/>
              <a:t>Judaeorum</a:t>
            </a:r>
            <a:r>
              <a:rPr lang="cs-CZ" sz="1900" b="1" dirty="0"/>
              <a:t> - ukázka</a:t>
            </a:r>
          </a:p>
          <a:p>
            <a:r>
              <a:rPr lang="cs-CZ" sz="1900" dirty="0"/>
              <a:t>§ 8. Spory mezi židy nemá řešit městský rychtář, nýbrž samotný král, kníže nebo nejvyšší zemský komoří.</a:t>
            </a:r>
          </a:p>
          <a:p>
            <a:r>
              <a:rPr lang="cs-CZ" sz="1900" dirty="0"/>
              <a:t>§ 9. Za zranění žida musí křesťan zaplatit panovnické komoře 12 hřiven ve zlatě a zraněnému židovi 12 hřiven ve stříbře a náklady na léčení.</a:t>
            </a:r>
          </a:p>
          <a:p>
            <a:r>
              <a:rPr lang="cs-CZ" sz="1900" dirty="0"/>
              <a:t>§ 10. Zabije-li křesťan žida, bude křesťan souzen </a:t>
            </a:r>
            <a:r>
              <a:rPr lang="cs-CZ" sz="1900" dirty="0" smtClean="0"/>
              <a:t>příslušným </a:t>
            </a:r>
            <a:r>
              <a:rPr lang="cs-CZ" sz="1900" dirty="0"/>
              <a:t>soudem a navíc veškerý jeho majetek připadne panovníkovi.</a:t>
            </a:r>
          </a:p>
          <a:p>
            <a:r>
              <a:rPr lang="cs-CZ" sz="1900" dirty="0"/>
              <a:t>§ 11. Zbije-li křesťan žida, aniž by židovi tekla krev, zaplatí křesťan 4 hřivny ve zlatě panovnické komoře a 4 hřivny ve stříbře zbitému židovi. Pokud křesťan není schopen zaplatit, bude mu useknuta ruka.</a:t>
            </a:r>
          </a:p>
          <a:p>
            <a:r>
              <a:rPr lang="cs-CZ" sz="1900" dirty="0"/>
              <a:t>§ 12. Židé mají na celém ovládaném území svobodu pohybu a platí cla ve stejné výši jako křesťané.</a:t>
            </a:r>
          </a:p>
          <a:p>
            <a:r>
              <a:rPr lang="cs-CZ" sz="1900" dirty="0"/>
              <a:t>§ 14. Jakékoli poškození židovského hřbitova se trestá smrtí a </a:t>
            </a:r>
            <a:r>
              <a:rPr lang="cs-CZ" sz="1900" dirty="0" err="1"/>
              <a:t>připadnutím</a:t>
            </a:r>
            <a:r>
              <a:rPr lang="cs-CZ" sz="1900" dirty="0"/>
              <a:t> veškerého majetku provinilého panovnické komoře.</a:t>
            </a:r>
          </a:p>
          <a:p>
            <a:r>
              <a:rPr lang="cs-CZ" sz="1900" dirty="0"/>
              <a:t>§ 15. Poškození synagogy se trestá pokutou 2 talentů.</a:t>
            </a:r>
          </a:p>
        </p:txBody>
      </p:sp>
    </p:spTree>
    <p:extLst>
      <p:ext uri="{BB962C8B-B14F-4D97-AF65-F5344CB8AC3E}">
        <p14:creationId xmlns:p14="http://schemas.microsoft.com/office/powerpoint/2010/main" xmlns="" val="144697976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Zaoblený obdélník 3"/>
          <p:cNvSpPr/>
          <p:nvPr/>
        </p:nvSpPr>
        <p:spPr>
          <a:xfrm>
            <a:off x="467544" y="221814"/>
            <a:ext cx="8208912" cy="1152128"/>
          </a:xfrm>
          <a:prstGeom prst="roundRect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3100" b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Antisemitismus – Židé v Čechách a na Moravě I.</a:t>
            </a:r>
            <a:endParaRPr lang="cs-CZ" sz="3100" dirty="0"/>
          </a:p>
        </p:txBody>
      </p:sp>
      <p:sp>
        <p:nvSpPr>
          <p:cNvPr id="6" name="Zástupný symbol pro obsah 5"/>
          <p:cNvSpPr>
            <a:spLocks noGrp="1"/>
          </p:cNvSpPr>
          <p:nvPr>
            <p:ph idx="1"/>
          </p:nvPr>
        </p:nvSpPr>
        <p:spPr>
          <a:xfrm>
            <a:off x="467544" y="1529821"/>
            <a:ext cx="8352928" cy="5078061"/>
          </a:xfrm>
        </p:spPr>
        <p:txBody>
          <a:bodyPr>
            <a:noAutofit/>
          </a:bodyPr>
          <a:lstStyle/>
          <a:p>
            <a:pPr marL="0" indent="0">
              <a:buNone/>
            </a:pPr>
            <a:r>
              <a:rPr lang="cs-CZ" sz="1900" b="1" dirty="0"/>
              <a:t>Pogromy</a:t>
            </a:r>
          </a:p>
          <a:p>
            <a:r>
              <a:rPr lang="cs-CZ" sz="1900" dirty="0"/>
              <a:t>k násilí na </a:t>
            </a:r>
            <a:r>
              <a:rPr lang="cs-CZ" sz="1900" dirty="0" smtClean="0"/>
              <a:t>Židech </a:t>
            </a:r>
            <a:r>
              <a:rPr lang="cs-CZ" sz="1900" dirty="0"/>
              <a:t>docházelo zcela běžně</a:t>
            </a:r>
          </a:p>
          <a:p>
            <a:r>
              <a:rPr lang="cs-CZ" sz="1900" dirty="0"/>
              <a:t>k největším útokům došlo v roce 1848, kdy byli Židé po morové epidemii obviněni z otrávení studen. Na mnoha místech došlo k vydrancování synagog a pobití Židů</a:t>
            </a:r>
          </a:p>
          <a:p>
            <a:r>
              <a:rPr lang="cs-CZ" sz="1900" dirty="0"/>
              <a:t>K nejhoršímu pogromu došlo za </a:t>
            </a:r>
            <a:r>
              <a:rPr lang="cs-CZ" sz="1900" dirty="0" smtClean="0"/>
              <a:t/>
            </a:r>
            <a:br>
              <a:rPr lang="cs-CZ" sz="1900" dirty="0" smtClean="0"/>
            </a:br>
            <a:r>
              <a:rPr lang="cs-CZ" sz="1900" dirty="0" smtClean="0"/>
              <a:t>Václava </a:t>
            </a:r>
            <a:r>
              <a:rPr lang="cs-CZ" sz="1900" dirty="0"/>
              <a:t>IV., kdy v roce 1489 byl </a:t>
            </a:r>
            <a:r>
              <a:rPr lang="cs-CZ" sz="1900" dirty="0" smtClean="0"/>
              <a:t/>
            </a:r>
            <a:br>
              <a:rPr lang="cs-CZ" sz="1900" dirty="0" smtClean="0"/>
            </a:br>
            <a:r>
              <a:rPr lang="cs-CZ" sz="1900" dirty="0" smtClean="0"/>
              <a:t>v </a:t>
            </a:r>
            <a:r>
              <a:rPr lang="cs-CZ" sz="1900" dirty="0"/>
              <a:t>Praze údajně napaden kněz </a:t>
            </a:r>
            <a:r>
              <a:rPr lang="cs-CZ" sz="1900" dirty="0" smtClean="0"/>
              <a:t/>
            </a:r>
            <a:br>
              <a:rPr lang="cs-CZ" sz="1900" dirty="0" smtClean="0"/>
            </a:br>
            <a:r>
              <a:rPr lang="cs-CZ" sz="1900" dirty="0" smtClean="0"/>
              <a:t>nesoucí </a:t>
            </a:r>
            <a:r>
              <a:rPr lang="cs-CZ" sz="1900" dirty="0" smtClean="0"/>
              <a:t>hostii. </a:t>
            </a:r>
            <a:r>
              <a:rPr lang="cs-CZ" sz="1900" dirty="0"/>
              <a:t>Za tento čin </a:t>
            </a:r>
            <a:r>
              <a:rPr lang="cs-CZ" sz="1900" dirty="0" smtClean="0"/>
              <a:t/>
            </a:r>
            <a:br>
              <a:rPr lang="cs-CZ" sz="1900" dirty="0" smtClean="0"/>
            </a:br>
            <a:r>
              <a:rPr lang="cs-CZ" sz="1900" dirty="0" smtClean="0"/>
              <a:t>zaplatilo </a:t>
            </a:r>
            <a:r>
              <a:rPr lang="cs-CZ" sz="1900" dirty="0"/>
              <a:t>životem 3000 </a:t>
            </a:r>
            <a:r>
              <a:rPr lang="cs-CZ" sz="1900" dirty="0" smtClean="0"/>
              <a:t>Židů</a:t>
            </a:r>
            <a:r>
              <a:rPr lang="cs-CZ" sz="1900" dirty="0"/>
              <a:t>. Ve </a:t>
            </a:r>
            <a:r>
              <a:rPr lang="cs-CZ" sz="1900" dirty="0" smtClean="0"/>
              <a:t/>
            </a:r>
            <a:br>
              <a:rPr lang="cs-CZ" sz="1900" dirty="0" smtClean="0"/>
            </a:br>
            <a:r>
              <a:rPr lang="cs-CZ" sz="1900" dirty="0" smtClean="0"/>
              <a:t>své básni </a:t>
            </a:r>
            <a:r>
              <a:rPr lang="cs-CZ" sz="1900" dirty="0"/>
              <a:t>tento pogrom vylíčil </a:t>
            </a:r>
            <a:r>
              <a:rPr lang="cs-CZ" sz="1900" dirty="0" smtClean="0"/>
              <a:t/>
            </a:r>
            <a:br>
              <a:rPr lang="cs-CZ" sz="1900" dirty="0" smtClean="0"/>
            </a:br>
            <a:r>
              <a:rPr lang="cs-CZ" sz="1900" dirty="0" smtClean="0"/>
              <a:t>básník a pražský </a:t>
            </a:r>
            <a:r>
              <a:rPr lang="cs-CZ" sz="1900" dirty="0"/>
              <a:t>rabín </a:t>
            </a:r>
            <a:r>
              <a:rPr lang="cs-CZ" sz="1900" b="1" dirty="0" err="1" smtClean="0"/>
              <a:t>Avigdor</a:t>
            </a:r>
            <a:r>
              <a:rPr lang="cs-CZ" sz="1900" b="1" dirty="0" smtClean="0"/>
              <a:t> </a:t>
            </a:r>
            <a:br>
              <a:rPr lang="cs-CZ" sz="1900" b="1" dirty="0" smtClean="0"/>
            </a:br>
            <a:r>
              <a:rPr lang="cs-CZ" sz="1900" b="1" dirty="0" err="1" smtClean="0"/>
              <a:t>Kara</a:t>
            </a:r>
            <a:r>
              <a:rPr lang="cs-CZ" sz="1900" dirty="0" smtClean="0"/>
              <a:t> </a:t>
            </a:r>
            <a:r>
              <a:rPr lang="cs-CZ" sz="1900" dirty="0"/>
              <a:t>. </a:t>
            </a:r>
            <a:endParaRPr lang="cs-CZ" sz="1900" dirty="0" smtClean="0"/>
          </a:p>
          <a:p>
            <a:r>
              <a:rPr lang="cs-CZ" sz="1900" dirty="0" smtClean="0"/>
              <a:t>K </a:t>
            </a:r>
            <a:r>
              <a:rPr lang="cs-CZ" sz="1900" dirty="0"/>
              <a:t>útokům dochází i v době </a:t>
            </a:r>
            <a:r>
              <a:rPr lang="cs-CZ" sz="1900" dirty="0" smtClean="0"/>
              <a:t/>
            </a:r>
            <a:br>
              <a:rPr lang="cs-CZ" sz="1900" dirty="0" smtClean="0"/>
            </a:br>
            <a:r>
              <a:rPr lang="cs-CZ" sz="1900" dirty="0" smtClean="0"/>
              <a:t>husitství</a:t>
            </a:r>
            <a:endParaRPr lang="cs-CZ" sz="1900" dirty="0"/>
          </a:p>
        </p:txBody>
      </p:sp>
      <p:pic>
        <p:nvPicPr>
          <p:cNvPr id="4098" name="Picture 2" descr="http://www.praguecityline.cz/wp-content/gallery/zidovska-praha-historie-zidu-v-cechach/pogrom-o-velikonocich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4149370" y="2924944"/>
            <a:ext cx="4767182" cy="369205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Obdélník 1"/>
          <p:cNvSpPr/>
          <p:nvPr/>
        </p:nvSpPr>
        <p:spPr>
          <a:xfrm>
            <a:off x="2696624" y="6139439"/>
            <a:ext cx="1421904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sz="600" dirty="0"/>
              <a:t>http://www.praguecityline.cz/wp-content/gallery/zidovska-praha-historie-zidu-v-cechach/pogrom-o-velikonocich.jpg</a:t>
            </a:r>
          </a:p>
        </p:txBody>
      </p:sp>
    </p:spTree>
    <p:extLst>
      <p:ext uri="{BB962C8B-B14F-4D97-AF65-F5344CB8AC3E}">
        <p14:creationId xmlns:p14="http://schemas.microsoft.com/office/powerpoint/2010/main" xmlns="" val="67579294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Zaoblený obdélník 3"/>
          <p:cNvSpPr/>
          <p:nvPr/>
        </p:nvSpPr>
        <p:spPr>
          <a:xfrm>
            <a:off x="467544" y="221814"/>
            <a:ext cx="8208912" cy="1152128"/>
          </a:xfrm>
          <a:prstGeom prst="roundRect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3100" b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Antisemitismus – Židé v Čechách a na Moravě I.</a:t>
            </a:r>
            <a:endParaRPr lang="cs-CZ" sz="3100" dirty="0"/>
          </a:p>
        </p:txBody>
      </p:sp>
      <p:sp>
        <p:nvSpPr>
          <p:cNvPr id="6" name="Zástupný symbol pro obsah 5"/>
          <p:cNvSpPr>
            <a:spLocks noGrp="1"/>
          </p:cNvSpPr>
          <p:nvPr>
            <p:ph idx="1"/>
          </p:nvPr>
        </p:nvSpPr>
        <p:spPr>
          <a:xfrm>
            <a:off x="467544" y="1628800"/>
            <a:ext cx="8204308" cy="4994920"/>
          </a:xfrm>
        </p:spPr>
        <p:txBody>
          <a:bodyPr numCol="2">
            <a:normAutofit fontScale="92500" lnSpcReduction="20000"/>
          </a:bodyPr>
          <a:lstStyle/>
          <a:p>
            <a:pPr marL="0" indent="0">
              <a:buNone/>
            </a:pPr>
            <a:r>
              <a:rPr lang="cs-CZ" dirty="0" smtClean="0"/>
              <a:t/>
            </a:r>
            <a:br>
              <a:rPr lang="cs-CZ" dirty="0" smtClean="0"/>
            </a:br>
            <a:r>
              <a:rPr lang="cs-CZ" dirty="0" smtClean="0"/>
              <a:t/>
            </a:r>
            <a:br>
              <a:rPr lang="cs-CZ" dirty="0" smtClean="0"/>
            </a:br>
            <a:r>
              <a:rPr lang="cs-CZ" dirty="0" smtClean="0"/>
              <a:t/>
            </a:r>
            <a:br>
              <a:rPr lang="cs-CZ" dirty="0" smtClean="0"/>
            </a:br>
            <a:r>
              <a:rPr lang="cs-CZ" dirty="0" smtClean="0"/>
              <a:t/>
            </a:r>
            <a:br>
              <a:rPr lang="cs-CZ" dirty="0" smtClean="0"/>
            </a:br>
            <a:r>
              <a:rPr lang="cs-CZ" dirty="0" smtClean="0"/>
              <a:t/>
            </a:r>
            <a:br>
              <a:rPr lang="cs-CZ" dirty="0" smtClean="0"/>
            </a:br>
            <a:r>
              <a:rPr lang="cs-CZ" dirty="0" smtClean="0"/>
              <a:t/>
            </a:r>
            <a:br>
              <a:rPr lang="cs-CZ" dirty="0" smtClean="0"/>
            </a:br>
            <a:r>
              <a:rPr lang="cs-CZ" dirty="0" smtClean="0"/>
              <a:t/>
            </a:r>
            <a:br>
              <a:rPr lang="cs-CZ" dirty="0" smtClean="0"/>
            </a:br>
            <a:r>
              <a:rPr lang="cs-CZ" dirty="0" smtClean="0"/>
              <a:t/>
            </a:r>
            <a:br>
              <a:rPr lang="cs-CZ" dirty="0" smtClean="0"/>
            </a:br>
            <a:endParaRPr lang="cs-CZ" dirty="0" smtClean="0"/>
          </a:p>
          <a:p>
            <a:r>
              <a:rPr lang="cs-CZ" sz="2600" dirty="0" smtClean="0"/>
              <a:t>poté </a:t>
            </a:r>
            <a:r>
              <a:rPr lang="cs-CZ" sz="2600" dirty="0"/>
              <a:t>co došlo k oslabení moci panovníka, vidí měšťané v Židech konkurenci a utlačují je. Židé jsou vyháněni a usazují se v tzv. poddanských městech a na venkově. Na Moravě byla situace o něco příznivější. dochází zde proto ke vzniku větších ghett - např. Třebíč, Mikulov, Boskovice</a:t>
            </a:r>
            <a:r>
              <a:rPr lang="cs-CZ" sz="2600" dirty="0" smtClean="0"/>
              <a:t>...</a:t>
            </a:r>
            <a:r>
              <a:rPr lang="cs-CZ" dirty="0" smtClean="0"/>
              <a:t/>
            </a:r>
            <a:br>
              <a:rPr lang="cs-CZ" dirty="0" smtClean="0"/>
            </a:br>
            <a:r>
              <a:rPr lang="cs-CZ" dirty="0" smtClean="0"/>
              <a:t/>
            </a:r>
            <a:br>
              <a:rPr lang="cs-CZ" dirty="0" smtClean="0"/>
            </a:br>
            <a:r>
              <a:rPr lang="cs-CZ" dirty="0" smtClean="0"/>
              <a:t/>
            </a:r>
            <a:br>
              <a:rPr lang="cs-CZ" dirty="0" smtClean="0"/>
            </a:br>
            <a:r>
              <a:rPr lang="cs-CZ" dirty="0" smtClean="0"/>
              <a:t/>
            </a:r>
            <a:br>
              <a:rPr lang="cs-CZ" dirty="0" smtClean="0"/>
            </a:br>
            <a:r>
              <a:rPr lang="cs-CZ" dirty="0" smtClean="0"/>
              <a:t/>
            </a:r>
            <a:br>
              <a:rPr lang="cs-CZ" dirty="0" smtClean="0"/>
            </a:br>
            <a:r>
              <a:rPr lang="cs-CZ" dirty="0" smtClean="0"/>
              <a:t/>
            </a:r>
            <a:br>
              <a:rPr lang="cs-CZ" dirty="0" smtClean="0"/>
            </a:br>
            <a:r>
              <a:rPr lang="cs-CZ" dirty="0" smtClean="0"/>
              <a:t/>
            </a:r>
            <a:br>
              <a:rPr lang="cs-CZ" dirty="0" smtClean="0"/>
            </a:br>
            <a:r>
              <a:rPr lang="cs-CZ" dirty="0" smtClean="0"/>
              <a:t/>
            </a:r>
            <a:br>
              <a:rPr lang="cs-CZ" dirty="0" smtClean="0"/>
            </a:br>
            <a:endParaRPr lang="cs-CZ" dirty="0"/>
          </a:p>
        </p:txBody>
      </p:sp>
      <p:pic>
        <p:nvPicPr>
          <p:cNvPr id="5122" name="Picture 2" descr="File:Boskovice- arch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4788024" y="3555014"/>
            <a:ext cx="4091608" cy="306870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Obdélník 1"/>
          <p:cNvSpPr/>
          <p:nvPr/>
        </p:nvSpPr>
        <p:spPr>
          <a:xfrm>
            <a:off x="5546812" y="6658779"/>
            <a:ext cx="2574032" cy="18466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sz="600" dirty="0"/>
              <a:t>http://upload.wikimedia.org/wikipedia/commons/c/cd/Boskovice-_arch.JPG</a:t>
            </a:r>
          </a:p>
        </p:txBody>
      </p:sp>
      <p:pic>
        <p:nvPicPr>
          <p:cNvPr id="3" name="Obrázek 2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4517" t="-1684" r="17126" b="12958"/>
          <a:stretch/>
        </p:blipFill>
        <p:spPr>
          <a:xfrm>
            <a:off x="683567" y="1556792"/>
            <a:ext cx="3718349" cy="2808312"/>
          </a:xfrm>
          <a:prstGeom prst="rect">
            <a:avLst/>
          </a:prstGeom>
        </p:spPr>
      </p:pic>
      <p:sp>
        <p:nvSpPr>
          <p:cNvPr id="5" name="TextovéPole 4"/>
          <p:cNvSpPr txBox="1"/>
          <p:nvPr/>
        </p:nvSpPr>
        <p:spPr>
          <a:xfrm>
            <a:off x="1559148" y="4437112"/>
            <a:ext cx="1967186" cy="369332"/>
          </a:xfrm>
          <a:prstGeom prst="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cs-CZ" dirty="0" smtClean="0"/>
              <a:t>synagoga v Třebíči</a:t>
            </a:r>
            <a:endParaRPr lang="cs-CZ" dirty="0"/>
          </a:p>
        </p:txBody>
      </p:sp>
      <p:sp>
        <p:nvSpPr>
          <p:cNvPr id="8" name="Obdélník 7"/>
          <p:cNvSpPr/>
          <p:nvPr/>
        </p:nvSpPr>
        <p:spPr>
          <a:xfrm>
            <a:off x="183700" y="4088105"/>
            <a:ext cx="435955" cy="27699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sz="600" dirty="0" smtClean="0"/>
              <a:t>archiv autorky</a:t>
            </a:r>
            <a:endParaRPr lang="cs-CZ" sz="600" dirty="0"/>
          </a:p>
        </p:txBody>
      </p:sp>
      <p:sp>
        <p:nvSpPr>
          <p:cNvPr id="9" name="TextovéPole 8"/>
          <p:cNvSpPr txBox="1"/>
          <p:nvPr/>
        </p:nvSpPr>
        <p:spPr>
          <a:xfrm>
            <a:off x="5249652" y="3140968"/>
            <a:ext cx="3168352" cy="369332"/>
          </a:xfrm>
          <a:prstGeom prst="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cs-CZ" dirty="0" smtClean="0"/>
              <a:t>interiér synagogy v Boskovicích 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415179773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Zaoblený obdélník 3"/>
          <p:cNvSpPr/>
          <p:nvPr/>
        </p:nvSpPr>
        <p:spPr>
          <a:xfrm>
            <a:off x="467544" y="221814"/>
            <a:ext cx="8208912" cy="1152128"/>
          </a:xfrm>
          <a:prstGeom prst="roundRect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3100" b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Antisemitismus – Židé v Čechách a na Moravě I.</a:t>
            </a:r>
            <a:endParaRPr lang="cs-CZ" sz="3100" dirty="0"/>
          </a:p>
        </p:txBody>
      </p:sp>
      <p:sp>
        <p:nvSpPr>
          <p:cNvPr id="6" name="Zástupný symbol pro obsah 5"/>
          <p:cNvSpPr>
            <a:spLocks noGrp="1"/>
          </p:cNvSpPr>
          <p:nvPr>
            <p:ph idx="1"/>
          </p:nvPr>
        </p:nvSpPr>
        <p:spPr>
          <a:xfrm>
            <a:off x="3463670" y="1556793"/>
            <a:ext cx="5212786" cy="1872208"/>
          </a:xfrm>
        </p:spPr>
        <p:txBody>
          <a:bodyPr>
            <a:normAutofit fontScale="77500" lnSpcReduction="20000"/>
          </a:bodyPr>
          <a:lstStyle/>
          <a:p>
            <a:r>
              <a:rPr lang="cs-CZ" dirty="0"/>
              <a:t>1526 – vláda Ferdinanda Habsburského – 15 let rozkvětu pražské židovské obce</a:t>
            </a:r>
          </a:p>
          <a:p>
            <a:r>
              <a:rPr lang="cs-CZ" dirty="0"/>
              <a:t>přestavuje se ghetto, je postavena např. Pinkasova synagoga.</a:t>
            </a:r>
          </a:p>
        </p:txBody>
      </p:sp>
      <p:pic>
        <p:nvPicPr>
          <p:cNvPr id="6146" name="Picture 2" descr="File:Pinkasova synagoga (Josefov), Široká 3, Josefov, Praha 1 - pohled z ulice 17. Listopadu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4512840" y="3551684"/>
            <a:ext cx="4163616" cy="3122712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6148" name="Picture 4" descr="File:Pinkasova synagoga, interiér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467543" y="1556792"/>
            <a:ext cx="2981299" cy="4464496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extovéPole 1"/>
          <p:cNvSpPr txBox="1"/>
          <p:nvPr/>
        </p:nvSpPr>
        <p:spPr>
          <a:xfrm>
            <a:off x="467544" y="6304140"/>
            <a:ext cx="3888432" cy="369332"/>
          </a:xfrm>
          <a:prstGeom prst="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cs-CZ" dirty="0" smtClean="0"/>
              <a:t>Pinkasova synagoga v Praze z roku 1535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140654880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Zaoblený obdélník 3"/>
          <p:cNvSpPr/>
          <p:nvPr/>
        </p:nvSpPr>
        <p:spPr>
          <a:xfrm>
            <a:off x="467544" y="221814"/>
            <a:ext cx="8208912" cy="1152128"/>
          </a:xfrm>
          <a:prstGeom prst="roundRect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3100" b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Antisemitismus – Židé v Čechách a na Moravě I.</a:t>
            </a:r>
            <a:endParaRPr lang="cs-CZ" sz="3100" dirty="0"/>
          </a:p>
        </p:txBody>
      </p:sp>
      <p:sp>
        <p:nvSpPr>
          <p:cNvPr id="6" name="Zástupný symbol pro obsah 5"/>
          <p:cNvSpPr>
            <a:spLocks noGrp="1"/>
          </p:cNvSpPr>
          <p:nvPr>
            <p:ph idx="1"/>
          </p:nvPr>
        </p:nvSpPr>
        <p:spPr>
          <a:xfrm>
            <a:off x="467544" y="1628800"/>
            <a:ext cx="8204308" cy="4824536"/>
          </a:xfrm>
        </p:spPr>
        <p:txBody>
          <a:bodyPr numCol="2">
            <a:noAutofit/>
          </a:bodyPr>
          <a:lstStyle/>
          <a:p>
            <a:pPr marL="0" indent="0">
              <a:buNone/>
            </a:pPr>
            <a:r>
              <a:rPr lang="cs-CZ" sz="2400" b="1" dirty="0"/>
              <a:t>vláda Rudolfa II.</a:t>
            </a:r>
          </a:p>
          <a:p>
            <a:r>
              <a:rPr lang="cs-CZ" sz="2400" dirty="0" smtClean="0"/>
              <a:t>nejlepší </a:t>
            </a:r>
            <a:r>
              <a:rPr lang="cs-CZ" sz="2400" dirty="0"/>
              <a:t>podmínky pro židovské obyvatelstvo, zejména v Praze. Praha je dokonce nazývána Jeruzalémem nad Vltavou</a:t>
            </a:r>
            <a:r>
              <a:rPr lang="cs-CZ" sz="2400" dirty="0" smtClean="0"/>
              <a:t>.</a:t>
            </a:r>
            <a:br>
              <a:rPr lang="cs-CZ" sz="2400" dirty="0" smtClean="0"/>
            </a:br>
            <a:r>
              <a:rPr lang="cs-CZ" sz="2400" dirty="0" smtClean="0"/>
              <a:t/>
            </a:r>
            <a:br>
              <a:rPr lang="cs-CZ" sz="2400" dirty="0" smtClean="0"/>
            </a:br>
            <a:r>
              <a:rPr lang="cs-CZ" sz="2400" dirty="0" smtClean="0"/>
              <a:t/>
            </a:r>
            <a:br>
              <a:rPr lang="cs-CZ" sz="2400" dirty="0" smtClean="0"/>
            </a:br>
            <a:r>
              <a:rPr lang="cs-CZ" sz="2400" dirty="0" smtClean="0"/>
              <a:t/>
            </a:r>
            <a:br>
              <a:rPr lang="cs-CZ" sz="2400" dirty="0" smtClean="0"/>
            </a:br>
            <a:r>
              <a:rPr lang="cs-CZ" sz="2400" dirty="0" smtClean="0"/>
              <a:t/>
            </a:r>
            <a:br>
              <a:rPr lang="cs-CZ" sz="2400" dirty="0" smtClean="0"/>
            </a:br>
            <a:r>
              <a:rPr lang="cs-CZ" sz="2400" dirty="0" smtClean="0"/>
              <a:t/>
            </a:r>
            <a:br>
              <a:rPr lang="cs-CZ" sz="2400" dirty="0" smtClean="0"/>
            </a:br>
            <a:r>
              <a:rPr lang="cs-CZ" sz="2400" dirty="0" smtClean="0"/>
              <a:t/>
            </a:r>
            <a:br>
              <a:rPr lang="cs-CZ" sz="2400" dirty="0" smtClean="0"/>
            </a:br>
            <a:r>
              <a:rPr lang="cs-CZ" sz="2400" dirty="0" smtClean="0"/>
              <a:t/>
            </a:r>
            <a:br>
              <a:rPr lang="cs-CZ" sz="2400" dirty="0" smtClean="0"/>
            </a:br>
            <a:r>
              <a:rPr lang="cs-CZ" sz="2400" dirty="0" smtClean="0"/>
              <a:t/>
            </a:r>
            <a:br>
              <a:rPr lang="cs-CZ" sz="2400" dirty="0" smtClean="0"/>
            </a:br>
            <a:r>
              <a:rPr lang="cs-CZ" sz="2400" dirty="0" smtClean="0"/>
              <a:t/>
            </a:r>
            <a:br>
              <a:rPr lang="cs-CZ" sz="2400" dirty="0" smtClean="0"/>
            </a:br>
            <a:r>
              <a:rPr lang="cs-CZ" sz="2400" dirty="0" smtClean="0"/>
              <a:t/>
            </a:r>
            <a:br>
              <a:rPr lang="cs-CZ" sz="2400" dirty="0" smtClean="0"/>
            </a:br>
            <a:endParaRPr lang="cs-CZ" sz="1800" dirty="0" smtClean="0"/>
          </a:p>
          <a:p>
            <a:pPr marL="0" indent="0">
              <a:buNone/>
            </a:pPr>
            <a:r>
              <a:rPr lang="cs-CZ" sz="2400" dirty="0" smtClean="0"/>
              <a:t/>
            </a:r>
            <a:br>
              <a:rPr lang="cs-CZ" sz="2400" dirty="0" smtClean="0"/>
            </a:br>
            <a:endParaRPr lang="cs-CZ" sz="2400" dirty="0" smtClean="0"/>
          </a:p>
          <a:p>
            <a:pPr>
              <a:tabLst>
                <a:tab pos="0" algn="l"/>
              </a:tabLst>
            </a:pPr>
            <a:r>
              <a:rPr lang="cs-CZ" sz="2400" dirty="0" smtClean="0"/>
              <a:t>císař se obklopuje židovskými vzdělanci (tzv. dvorští židé), nejznámější jsou </a:t>
            </a:r>
            <a:r>
              <a:rPr lang="cs-CZ" sz="2400" dirty="0" err="1" smtClean="0"/>
              <a:t>Mordechaj</a:t>
            </a:r>
            <a:r>
              <a:rPr lang="cs-CZ" sz="2400" dirty="0" smtClean="0"/>
              <a:t> </a:t>
            </a:r>
            <a:r>
              <a:rPr lang="cs-CZ" sz="2400" dirty="0" err="1" smtClean="0"/>
              <a:t>Maisel</a:t>
            </a:r>
            <a:r>
              <a:rPr lang="cs-CZ" sz="2400" dirty="0" smtClean="0"/>
              <a:t> – bohatý obchodník a mecenáš, nechal vydláždit ghetto, postavit několik synagog, školu, radnici</a:t>
            </a:r>
            <a:endParaRPr lang="cs-CZ" sz="2400" dirty="0"/>
          </a:p>
        </p:txBody>
      </p:sp>
      <p:pic>
        <p:nvPicPr>
          <p:cNvPr id="7170" name="Picture 2" descr="Soubor:Hans von Aachen 003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4572000" y="1523668"/>
            <a:ext cx="1736626" cy="2203840"/>
          </a:xfrm>
          <a:prstGeom prst="ellipse">
            <a:avLst/>
          </a:prstGeom>
          <a:ln w="63500" cap="rnd">
            <a:solidFill>
              <a:srgbClr val="333333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Obdélník 1"/>
          <p:cNvSpPr/>
          <p:nvPr/>
        </p:nvSpPr>
        <p:spPr>
          <a:xfrm>
            <a:off x="3678138" y="1524815"/>
            <a:ext cx="864096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sz="600" dirty="0"/>
              <a:t>http://upload.wikimedia.org/wikipedia/commons/0/0f/Hans_von_Aachen_003.jpg</a:t>
            </a:r>
          </a:p>
        </p:txBody>
      </p:sp>
      <p:pic>
        <p:nvPicPr>
          <p:cNvPr id="7172" name="Picture 4" descr="File:Maiselsynagoge,Prag271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2462084" y="4005064"/>
            <a:ext cx="1994480" cy="2659307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7174" name="Picture 6" descr="File:Maiselsynagoge,Ausstellg318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364236" y="4437112"/>
            <a:ext cx="2009572" cy="1507179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Obdélník 2"/>
          <p:cNvSpPr/>
          <p:nvPr/>
        </p:nvSpPr>
        <p:spPr>
          <a:xfrm>
            <a:off x="350228" y="5978637"/>
            <a:ext cx="1569298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sz="600" dirty="0"/>
              <a:t>http://upload.wikimedia.org/wikipedia/commons/thumb/6/67/Maiselsynagoge%2CAusstellg318.jpg/800px-Maiselsynagoge%2CAusstellg318.jpg</a:t>
            </a:r>
          </a:p>
        </p:txBody>
      </p:sp>
      <p:sp>
        <p:nvSpPr>
          <p:cNvPr id="5" name="Obdélník 4"/>
          <p:cNvSpPr/>
          <p:nvPr/>
        </p:nvSpPr>
        <p:spPr>
          <a:xfrm>
            <a:off x="2462084" y="6618204"/>
            <a:ext cx="4688572" cy="18466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sz="600" dirty="0"/>
              <a:t>http://upload.wikimedia.org/wikipedia/commons/thumb/f/f0/Maiselsynagoge%2CPrag271.jpg/450px-Maiselsynagoge%2CPrag271.jpg</a:t>
            </a:r>
          </a:p>
        </p:txBody>
      </p:sp>
      <p:sp>
        <p:nvSpPr>
          <p:cNvPr id="7" name="Obdélník 6"/>
          <p:cNvSpPr/>
          <p:nvPr/>
        </p:nvSpPr>
        <p:spPr>
          <a:xfrm>
            <a:off x="6624228" y="1478648"/>
            <a:ext cx="2363414" cy="27699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sz="600" dirty="0"/>
              <a:t>http://upload.wikimedia.org/wikipedia/commons/thumb/7/71/Grab_Mordechai_Maisel.JPG/800px-Grab_Mordechai_Maisel.JPG</a:t>
            </a:r>
          </a:p>
        </p:txBody>
      </p:sp>
      <p:pic>
        <p:nvPicPr>
          <p:cNvPr id="7176" name="Picture 8" descr="File:Grab Mordechai Maisel.JP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6732240" y="2276872"/>
            <a:ext cx="2147391" cy="1610543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TextovéPole 7"/>
          <p:cNvSpPr txBox="1"/>
          <p:nvPr/>
        </p:nvSpPr>
        <p:spPr>
          <a:xfrm>
            <a:off x="7163102" y="1764914"/>
            <a:ext cx="1512168" cy="461665"/>
          </a:xfrm>
          <a:prstGeom prst="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cs-CZ" sz="1200" dirty="0" smtClean="0"/>
              <a:t>Hrob </a:t>
            </a:r>
            <a:r>
              <a:rPr lang="cs-CZ" sz="1200" dirty="0" err="1" smtClean="0"/>
              <a:t>Mordechaje</a:t>
            </a:r>
            <a:r>
              <a:rPr lang="cs-CZ" sz="1200" dirty="0" smtClean="0"/>
              <a:t> </a:t>
            </a:r>
            <a:r>
              <a:rPr lang="cs-CZ" sz="1200" dirty="0" err="1" smtClean="0"/>
              <a:t>Maisela</a:t>
            </a:r>
            <a:r>
              <a:rPr lang="cs-CZ" sz="1200" dirty="0" smtClean="0"/>
              <a:t> – tzv. tumba</a:t>
            </a:r>
            <a:endParaRPr lang="cs-CZ" sz="1200" dirty="0"/>
          </a:p>
        </p:txBody>
      </p:sp>
      <p:sp>
        <p:nvSpPr>
          <p:cNvPr id="13" name="TextovéPole 12"/>
          <p:cNvSpPr txBox="1"/>
          <p:nvPr/>
        </p:nvSpPr>
        <p:spPr>
          <a:xfrm>
            <a:off x="849496" y="4027129"/>
            <a:ext cx="1512168" cy="276999"/>
          </a:xfrm>
          <a:prstGeom prst="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cs-CZ" sz="1200" dirty="0" smtClean="0"/>
              <a:t>Maiselova synagoga</a:t>
            </a:r>
            <a:endParaRPr lang="cs-CZ" sz="1200" dirty="0"/>
          </a:p>
        </p:txBody>
      </p:sp>
    </p:spTree>
    <p:extLst>
      <p:ext uri="{BB962C8B-B14F-4D97-AF65-F5344CB8AC3E}">
        <p14:creationId xmlns:p14="http://schemas.microsoft.com/office/powerpoint/2010/main" xmlns="" val="17486392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Zaoblený obdélník 3"/>
          <p:cNvSpPr/>
          <p:nvPr/>
        </p:nvSpPr>
        <p:spPr>
          <a:xfrm>
            <a:off x="467544" y="221814"/>
            <a:ext cx="8208912" cy="1152128"/>
          </a:xfrm>
          <a:prstGeom prst="roundRect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3100" b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Antisemitismus – Židé v Čechách a na Moravě I.</a:t>
            </a:r>
            <a:endParaRPr lang="cs-CZ" sz="3100" dirty="0"/>
          </a:p>
        </p:txBody>
      </p:sp>
      <p:sp>
        <p:nvSpPr>
          <p:cNvPr id="6" name="Zástupný symbol pro obsah 5"/>
          <p:cNvSpPr>
            <a:spLocks noGrp="1"/>
          </p:cNvSpPr>
          <p:nvPr>
            <p:ph idx="1"/>
          </p:nvPr>
        </p:nvSpPr>
        <p:spPr>
          <a:xfrm>
            <a:off x="2627784" y="1628801"/>
            <a:ext cx="4176464" cy="2808312"/>
          </a:xfrm>
        </p:spPr>
        <p:txBody>
          <a:bodyPr>
            <a:noAutofit/>
          </a:bodyPr>
          <a:lstStyle/>
          <a:p>
            <a:pPr marL="0" indent="0">
              <a:buNone/>
            </a:pPr>
            <a:r>
              <a:rPr lang="cs-CZ" sz="2200" b="1" dirty="0"/>
              <a:t>vláda Rudolfa II.</a:t>
            </a:r>
          </a:p>
          <a:p>
            <a:r>
              <a:rPr lang="cs-CZ" sz="2200" b="1" dirty="0" err="1" smtClean="0"/>
              <a:t>Jehuda</a:t>
            </a:r>
            <a:r>
              <a:rPr lang="cs-CZ" sz="2200" b="1" dirty="0" smtClean="0"/>
              <a:t> </a:t>
            </a:r>
            <a:r>
              <a:rPr lang="cs-CZ" sz="2200" b="1" dirty="0" err="1"/>
              <a:t>Löw</a:t>
            </a:r>
            <a:r>
              <a:rPr lang="cs-CZ" sz="2200" b="1" dirty="0"/>
              <a:t> Ben </a:t>
            </a:r>
            <a:r>
              <a:rPr lang="cs-CZ" sz="2200" b="1" dirty="0" err="1" smtClean="0"/>
              <a:t>Becalel</a:t>
            </a:r>
            <a:r>
              <a:rPr lang="cs-CZ" sz="2200" dirty="0" smtClean="0"/>
              <a:t>, zvaný též </a:t>
            </a:r>
            <a:r>
              <a:rPr lang="cs-CZ" sz="2200" b="1" dirty="0" smtClean="0"/>
              <a:t>pražský </a:t>
            </a:r>
            <a:r>
              <a:rPr lang="cs-CZ" sz="2200" b="1" dirty="0" err="1" smtClean="0"/>
              <a:t>Maharal</a:t>
            </a:r>
            <a:r>
              <a:rPr lang="cs-CZ" sz="2200" dirty="0" smtClean="0"/>
              <a:t>– </a:t>
            </a:r>
            <a:r>
              <a:rPr lang="cs-CZ" sz="2200" dirty="0"/>
              <a:t>významný židovský učenec, který reformoval mj. židovské školství a je spojen se známými pověstmi o </a:t>
            </a:r>
            <a:r>
              <a:rPr lang="cs-CZ" sz="2200" dirty="0" smtClean="0"/>
              <a:t>Golemovi</a:t>
            </a:r>
          </a:p>
        </p:txBody>
      </p:sp>
      <p:pic>
        <p:nvPicPr>
          <p:cNvPr id="8194" name="Picture 2" descr="File:Rabbi Löw Saloun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467544" y="1556792"/>
            <a:ext cx="1988873" cy="265183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8196" name="Picture 4" descr="http://upload.wikimedia.org/wikipedia/commons/thumb/a/a8/Golem_and_Loew.jpg/220px-Golem_and_Loew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6804248" y="1592258"/>
            <a:ext cx="2095500" cy="3648076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8198" name="Picture 6" descr="Fájl:Praha Staronova Synagoga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3779912" y="4653135"/>
            <a:ext cx="2417776" cy="2010533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8200" name="Picture 8" descr="http://upload.wikimedia.org/wikipedia/commons/thumb/d/d8/Loew-rabin-tombstone.jpg/220px-Loew-rabin-tombstone.jp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808126" y="4759530"/>
            <a:ext cx="1296581" cy="1938979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Obdélník 1"/>
          <p:cNvSpPr/>
          <p:nvPr/>
        </p:nvSpPr>
        <p:spPr>
          <a:xfrm>
            <a:off x="442402" y="4365104"/>
            <a:ext cx="2141984" cy="18466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sz="600" dirty="0"/>
              <a:t>http://no.wikipedia.org/wiki/Fil:Rabbi_L%C3%B6w_Saloun.JPG</a:t>
            </a:r>
          </a:p>
        </p:txBody>
      </p:sp>
      <p:sp>
        <p:nvSpPr>
          <p:cNvPr id="3" name="Obdélník 2"/>
          <p:cNvSpPr/>
          <p:nvPr/>
        </p:nvSpPr>
        <p:spPr>
          <a:xfrm>
            <a:off x="562422" y="5959845"/>
            <a:ext cx="917848" cy="7386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sz="600" dirty="0"/>
              <a:t>http://upload.wikimedia.org/wikipedia/commons/thumb/d/d8/Loew-rabin-tombstone.jpg/220px-Loew-rabin-tombstone.jpg</a:t>
            </a:r>
          </a:p>
        </p:txBody>
      </p:sp>
      <p:sp>
        <p:nvSpPr>
          <p:cNvPr id="5" name="TextovéPole 4"/>
          <p:cNvSpPr txBox="1"/>
          <p:nvPr/>
        </p:nvSpPr>
        <p:spPr>
          <a:xfrm>
            <a:off x="179512" y="4549770"/>
            <a:ext cx="1512168" cy="1323439"/>
          </a:xfrm>
          <a:prstGeom prst="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cs-CZ" sz="1000" dirty="0" smtClean="0"/>
              <a:t>nahoře: </a:t>
            </a:r>
          </a:p>
          <a:p>
            <a:r>
              <a:rPr lang="cs-CZ" sz="1000" dirty="0" smtClean="0"/>
              <a:t>socha rabiho </a:t>
            </a:r>
            <a:r>
              <a:rPr lang="cs-CZ" sz="1000" dirty="0" err="1" smtClean="0"/>
              <a:t>Löwa</a:t>
            </a:r>
            <a:r>
              <a:rPr lang="cs-CZ" sz="1000" dirty="0" smtClean="0"/>
              <a:t> od </a:t>
            </a:r>
            <a:br>
              <a:rPr lang="cs-CZ" sz="1000" dirty="0" smtClean="0"/>
            </a:br>
            <a:r>
              <a:rPr lang="cs-CZ" sz="1000" dirty="0" smtClean="0"/>
              <a:t>L. </a:t>
            </a:r>
            <a:r>
              <a:rPr lang="cs-CZ" sz="1000" dirty="0" err="1" smtClean="0"/>
              <a:t>Šalouna</a:t>
            </a:r>
            <a:endParaRPr lang="cs-CZ" sz="1000" dirty="0" smtClean="0"/>
          </a:p>
          <a:p>
            <a:endParaRPr lang="cs-CZ" sz="1000" dirty="0"/>
          </a:p>
          <a:p>
            <a:r>
              <a:rPr lang="cs-CZ" sz="1000" dirty="0" smtClean="0"/>
              <a:t>vpravo:</a:t>
            </a:r>
          </a:p>
          <a:p>
            <a:r>
              <a:rPr lang="cs-CZ" sz="1000" dirty="0" err="1" smtClean="0"/>
              <a:t>Maharalův</a:t>
            </a:r>
            <a:r>
              <a:rPr lang="cs-CZ" sz="1000" dirty="0" smtClean="0"/>
              <a:t> hrob na pražském židovském hřbitově</a:t>
            </a:r>
            <a:endParaRPr lang="cs-CZ" sz="1000" dirty="0"/>
          </a:p>
        </p:txBody>
      </p:sp>
      <p:sp>
        <p:nvSpPr>
          <p:cNvPr id="12" name="TextovéPole 11"/>
          <p:cNvSpPr txBox="1"/>
          <p:nvPr/>
        </p:nvSpPr>
        <p:spPr>
          <a:xfrm>
            <a:off x="6444208" y="5375070"/>
            <a:ext cx="1656184" cy="1323439"/>
          </a:xfrm>
          <a:prstGeom prst="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cs-CZ" sz="1000" dirty="0" smtClean="0"/>
              <a:t>nahoře: </a:t>
            </a:r>
          </a:p>
          <a:p>
            <a:r>
              <a:rPr lang="cs-CZ" sz="1000" dirty="0" smtClean="0"/>
              <a:t>Mikoláš Aleš: </a:t>
            </a:r>
            <a:r>
              <a:rPr lang="en-US" sz="1000" dirty="0" smtClean="0"/>
              <a:t>Rabi </a:t>
            </a:r>
            <a:r>
              <a:rPr lang="en-US" sz="1000" dirty="0" err="1"/>
              <a:t>Loew</a:t>
            </a:r>
            <a:r>
              <a:rPr lang="en-US" sz="1000" dirty="0"/>
              <a:t> and </a:t>
            </a:r>
            <a:r>
              <a:rPr lang="en-US" sz="1000" dirty="0" smtClean="0"/>
              <a:t>Golem</a:t>
            </a:r>
            <a:r>
              <a:rPr lang="cs-CZ" sz="1000" dirty="0" smtClean="0"/>
              <a:t> (1899)</a:t>
            </a:r>
            <a:endParaRPr lang="en-US" sz="1000" dirty="0"/>
          </a:p>
          <a:p>
            <a:endParaRPr lang="cs-CZ" sz="1000" dirty="0"/>
          </a:p>
          <a:p>
            <a:r>
              <a:rPr lang="cs-CZ" sz="1000" dirty="0" smtClean="0"/>
              <a:t>vlevo: </a:t>
            </a:r>
          </a:p>
          <a:p>
            <a:r>
              <a:rPr lang="cs-CZ" sz="1000" dirty="0" smtClean="0"/>
              <a:t>Staronová synagoga na jejíž půdě je golem podle pověsti uložen</a:t>
            </a:r>
            <a:endParaRPr lang="cs-CZ" sz="1000" dirty="0"/>
          </a:p>
        </p:txBody>
      </p:sp>
      <p:pic>
        <p:nvPicPr>
          <p:cNvPr id="9" name="Obrázek 8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8133649" y="5435449"/>
            <a:ext cx="951570" cy="126876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84984791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nodeType="afterEffect">
                                  <p:stCondLst>
                                    <p:cond delay="10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12000"/>
                            </p:stCondLst>
                            <p:childTnLst>
                              <p:par>
                                <p:cTn id="22" presetID="32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23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24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25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26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27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13000"/>
                            </p:stCondLst>
                            <p:childTnLst>
                              <p:par>
                                <p:cTn id="29" presetID="37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05556E-6 -0.00046 L 0.02986 -0.06273 C 0.03664 -0.07685 0.04549 -0.08449 0.05521 -0.08449 C 0.06598 -0.08449 0.07431 -0.07685 0.08125 -0.06273 L 0.10973 -0.00046 " pathEditMode="relative" rAng="-10800000" ptsTypes="FffFF">
                                      <p:cBhvr>
                                        <p:cTn id="30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5486" y="-419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Zaoblený obdélník 3"/>
          <p:cNvSpPr/>
          <p:nvPr/>
        </p:nvSpPr>
        <p:spPr>
          <a:xfrm>
            <a:off x="611560" y="316692"/>
            <a:ext cx="8208912" cy="1152128"/>
          </a:xfrm>
          <a:prstGeom prst="roundRect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5400" dirty="0" smtClean="0"/>
              <a:t>Otázky</a:t>
            </a:r>
            <a:endParaRPr lang="cs-CZ" sz="5400" dirty="0"/>
          </a:p>
        </p:txBody>
      </p:sp>
      <p:sp>
        <p:nvSpPr>
          <p:cNvPr id="6" name="Zástupný symbol pro obsah 5"/>
          <p:cNvSpPr>
            <a:spLocks noGrp="1"/>
          </p:cNvSpPr>
          <p:nvPr>
            <p:ph idx="1"/>
          </p:nvPr>
        </p:nvSpPr>
        <p:spPr>
          <a:xfrm>
            <a:off x="3131840" y="1628790"/>
            <a:ext cx="5544616" cy="4637112"/>
          </a:xfrm>
        </p:spPr>
        <p:txBody>
          <a:bodyPr>
            <a:noAutofit/>
          </a:bodyPr>
          <a:lstStyle/>
          <a:p>
            <a:r>
              <a:rPr lang="cs-CZ" sz="2500" dirty="0" smtClean="0"/>
              <a:t>Kdy </a:t>
            </a:r>
            <a:r>
              <a:rPr lang="cs-CZ" sz="2500" dirty="0" smtClean="0"/>
              <a:t>přišli Židé na naše území?</a:t>
            </a:r>
          </a:p>
          <a:p>
            <a:r>
              <a:rPr lang="cs-CZ" sz="2500" dirty="0" smtClean="0"/>
              <a:t>Co to byla Statuta </a:t>
            </a:r>
            <a:r>
              <a:rPr lang="cs-CZ" sz="2500" dirty="0" err="1" smtClean="0"/>
              <a:t>Judaeorum</a:t>
            </a:r>
            <a:r>
              <a:rPr lang="cs-CZ" sz="2500" dirty="0" smtClean="0"/>
              <a:t>?</a:t>
            </a:r>
          </a:p>
          <a:p>
            <a:r>
              <a:rPr lang="cs-CZ" sz="2500" dirty="0" smtClean="0"/>
              <a:t>Kdy došlo k největšímu pogromu na Židy?</a:t>
            </a:r>
          </a:p>
          <a:p>
            <a:r>
              <a:rPr lang="cs-CZ" sz="2500" dirty="0" smtClean="0"/>
              <a:t>Za kterého panovníka byly v Praze nejlepší podmínky pro život židovské komunity?</a:t>
            </a:r>
          </a:p>
          <a:p>
            <a:r>
              <a:rPr lang="cs-CZ" sz="2500" dirty="0" smtClean="0"/>
              <a:t>Kdo to byl </a:t>
            </a:r>
            <a:r>
              <a:rPr lang="cs-CZ" sz="2800" dirty="0" err="1" smtClean="0"/>
              <a:t>Jehuda</a:t>
            </a:r>
            <a:r>
              <a:rPr lang="cs-CZ" sz="2800" dirty="0" smtClean="0"/>
              <a:t> </a:t>
            </a:r>
            <a:r>
              <a:rPr lang="cs-CZ" sz="2800" dirty="0" err="1" smtClean="0"/>
              <a:t>Löw</a:t>
            </a:r>
            <a:r>
              <a:rPr lang="cs-CZ" sz="2800" dirty="0" smtClean="0"/>
              <a:t> </a:t>
            </a:r>
            <a:r>
              <a:rPr lang="cs-CZ" sz="2800" dirty="0" err="1" smtClean="0"/>
              <a:t>Ben</a:t>
            </a:r>
            <a:r>
              <a:rPr lang="cs-CZ" sz="2800" dirty="0" smtClean="0"/>
              <a:t> </a:t>
            </a:r>
            <a:r>
              <a:rPr lang="cs-CZ" sz="2800" dirty="0" err="1" smtClean="0"/>
              <a:t>Becalel</a:t>
            </a:r>
            <a:r>
              <a:rPr lang="cs-CZ" sz="2800" dirty="0" smtClean="0"/>
              <a:t>?</a:t>
            </a:r>
            <a:endParaRPr lang="cs-CZ" sz="2200" i="1" dirty="0" smtClean="0"/>
          </a:p>
          <a:p>
            <a:pPr marL="0" indent="0">
              <a:buNone/>
            </a:pPr>
            <a:endParaRPr lang="cs-CZ" sz="2200" i="1" dirty="0" smtClean="0"/>
          </a:p>
        </p:txBody>
      </p:sp>
    </p:spTree>
    <p:extLst>
      <p:ext uri="{BB962C8B-B14F-4D97-AF65-F5344CB8AC3E}">
        <p14:creationId xmlns:p14="http://schemas.microsoft.com/office/powerpoint/2010/main" xmlns="" val="105240637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Zástupný symbol pro obsah 2"/>
          <p:cNvSpPr txBox="1">
            <a:spLocks/>
          </p:cNvSpPr>
          <p:nvPr/>
        </p:nvSpPr>
        <p:spPr>
          <a:xfrm>
            <a:off x="452437" y="1700808"/>
            <a:ext cx="8229600" cy="4525963"/>
          </a:xfrm>
          <a:prstGeom prst="rect">
            <a:avLst/>
          </a:prstGeom>
        </p:spPr>
        <p:txBody>
          <a:bodyPr>
            <a:normAutofit/>
          </a:bodyPr>
          <a:lstStyle/>
          <a:p>
            <a:pPr marL="457200" lvl="0" indent="-457200">
              <a:spcBef>
                <a:spcPct val="20000"/>
              </a:spcBef>
              <a:buFont typeface="Arial" pitchFamily="34" charset="0"/>
              <a:buChar char="•"/>
            </a:pPr>
            <a:endParaRPr lang="cs-CZ" sz="3200" dirty="0" smtClean="0"/>
          </a:p>
          <a:p>
            <a:pPr marL="457200" lvl="0" indent="-457200">
              <a:spcBef>
                <a:spcPct val="20000"/>
              </a:spcBef>
              <a:buFont typeface="Arial" pitchFamily="34" charset="0"/>
              <a:buChar char="•"/>
            </a:pPr>
            <a:r>
              <a:rPr lang="cs-CZ" sz="3200" dirty="0" smtClean="0"/>
              <a:t>http://commons.wikimedia.org/wiki/</a:t>
            </a:r>
          </a:p>
          <a:p>
            <a:pPr marL="457200" indent="-457200">
              <a:spcBef>
                <a:spcPct val="20000"/>
              </a:spcBef>
              <a:buFont typeface="Arial" pitchFamily="34" charset="0"/>
              <a:buChar char="•"/>
            </a:pPr>
            <a:r>
              <a:rPr lang="cs-CZ" sz="3200" dirty="0" smtClean="0"/>
              <a:t>Zdroje použitých obrázků citovány přímo v textu</a:t>
            </a:r>
          </a:p>
          <a:p>
            <a:pPr marL="457200" indent="-457200">
              <a:spcBef>
                <a:spcPct val="20000"/>
              </a:spcBef>
              <a:buFont typeface="Arial" pitchFamily="34" charset="0"/>
              <a:buChar char="•"/>
            </a:pPr>
            <a:r>
              <a:rPr lang="cs-CZ" sz="3200" dirty="0" smtClean="0"/>
              <a:t>Informace jsem čerpala ze vzdělávacích seminářů pořádaných Památníkem Terezín a Židovským muzeem v Praze</a:t>
            </a:r>
          </a:p>
          <a:p>
            <a:pPr marL="457200" lvl="0" indent="-457200">
              <a:spcBef>
                <a:spcPct val="20000"/>
              </a:spcBef>
              <a:buFont typeface="Arial" pitchFamily="34" charset="0"/>
              <a:buChar char="•"/>
            </a:pPr>
            <a:r>
              <a:rPr lang="cs-CZ" sz="3200" dirty="0" smtClean="0"/>
              <a:t>Materiál </a:t>
            </a:r>
            <a:r>
              <a:rPr lang="cs-CZ" sz="3200" smtClean="0"/>
              <a:t>stažen </a:t>
            </a:r>
            <a:r>
              <a:rPr lang="cs-CZ" sz="3200" smtClean="0"/>
              <a:t>30.12. </a:t>
            </a:r>
            <a:r>
              <a:rPr lang="cs-CZ" sz="3200" dirty="0" smtClean="0"/>
              <a:t>2012</a:t>
            </a:r>
          </a:p>
          <a:p>
            <a:pPr marL="457200" lvl="0" indent="-457200">
              <a:spcBef>
                <a:spcPct val="20000"/>
              </a:spcBef>
              <a:buFont typeface="Arial" pitchFamily="34" charset="0"/>
              <a:buChar char="•"/>
            </a:pPr>
            <a:endParaRPr kumimoji="0" lang="cs-CZ" sz="3200" b="0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457200" marR="0" lvl="0" indent="-4572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endParaRPr kumimoji="0" lang="cs-CZ" sz="3200" b="0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endParaRPr kumimoji="0" lang="cs-CZ" sz="32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9" name="Rectangle 2"/>
          <p:cNvSpPr txBox="1">
            <a:spLocks noChangeArrowheads="1"/>
          </p:cNvSpPr>
          <p:nvPr/>
        </p:nvSpPr>
        <p:spPr>
          <a:xfrm>
            <a:off x="539552" y="692696"/>
            <a:ext cx="8229600" cy="13716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cs-CZ" sz="3400" b="1" dirty="0" smtClean="0"/>
              <a:t>Zdroje:</a:t>
            </a:r>
          </a:p>
        </p:txBody>
      </p:sp>
      <p:pic>
        <p:nvPicPr>
          <p:cNvPr id="10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-9525" y="0"/>
            <a:ext cx="9153525" cy="5524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1" name="Picture 46" descr="logo_pruhl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7969398" y="256721"/>
            <a:ext cx="857250" cy="857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xmlns="" val="260225537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497</TotalTime>
  <Words>746</Words>
  <Application>Microsoft Office PowerPoint</Application>
  <PresentationFormat>Předvádění na obrazovce (4:3)</PresentationFormat>
  <Paragraphs>109</Paragraphs>
  <Slides>12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12</vt:i4>
      </vt:variant>
    </vt:vector>
  </HeadingPairs>
  <TitlesOfParts>
    <vt:vector size="13" baseType="lpstr">
      <vt:lpstr>Motiv systému Office</vt:lpstr>
      <vt:lpstr>Snímek 1</vt:lpstr>
      <vt:lpstr>Snímek 2</vt:lpstr>
      <vt:lpstr>Snímek 3</vt:lpstr>
      <vt:lpstr>Snímek 4</vt:lpstr>
      <vt:lpstr>Snímek 5</vt:lpstr>
      <vt:lpstr>Snímek 6</vt:lpstr>
      <vt:lpstr>Snímek 7</vt:lpstr>
      <vt:lpstr>Snímek 8</vt:lpstr>
      <vt:lpstr>Snímek 9</vt:lpstr>
      <vt:lpstr>Snímek 10</vt:lpstr>
      <vt:lpstr>Snímek 11</vt:lpstr>
      <vt:lpstr>Snímek 12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David</dc:creator>
  <cp:lastModifiedBy>Lenka</cp:lastModifiedBy>
  <cp:revision>45</cp:revision>
  <dcterms:created xsi:type="dcterms:W3CDTF">2012-11-28T21:53:21Z</dcterms:created>
  <dcterms:modified xsi:type="dcterms:W3CDTF">2013-01-06T16:02:33Z</dcterms:modified>
</cp:coreProperties>
</file>