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051" autoAdjust="0"/>
  </p:normalViewPr>
  <p:slideViewPr>
    <p:cSldViewPr>
      <p:cViewPr varScale="1">
        <p:scale>
          <a:sx n="89" d="100"/>
          <a:sy n="89" d="100"/>
        </p:scale>
        <p:origin x="-6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FB03CC-C72E-4800-8D8A-0A941645AC0C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F885DBF8-A400-4678-B42E-6C15A0AC65D7}">
      <dgm:prSet phldrT="[Text]"/>
      <dgm:spPr/>
      <dgm:t>
        <a:bodyPr/>
        <a:lstStyle/>
        <a:p>
          <a:r>
            <a:rPr lang="cs-CZ" dirty="0" smtClean="0"/>
            <a:t>Seberealizace</a:t>
          </a:r>
          <a:endParaRPr lang="cs-CZ" dirty="0"/>
        </a:p>
      </dgm:t>
    </dgm:pt>
    <dgm:pt modelId="{36FA96AF-33CD-40D3-8D43-428113BB07C2}" type="parTrans" cxnId="{3121A947-368D-4E33-900D-9C0B040FF8D9}">
      <dgm:prSet/>
      <dgm:spPr/>
      <dgm:t>
        <a:bodyPr/>
        <a:lstStyle/>
        <a:p>
          <a:endParaRPr lang="cs-CZ"/>
        </a:p>
      </dgm:t>
    </dgm:pt>
    <dgm:pt modelId="{26470041-8A9F-4913-98F7-98B9745A0210}" type="sibTrans" cxnId="{3121A947-368D-4E33-900D-9C0B040FF8D9}">
      <dgm:prSet/>
      <dgm:spPr/>
      <dgm:t>
        <a:bodyPr/>
        <a:lstStyle/>
        <a:p>
          <a:endParaRPr lang="cs-CZ"/>
        </a:p>
      </dgm:t>
    </dgm:pt>
    <dgm:pt modelId="{ED9D85E0-DC37-4BE1-A659-0A1A96523CA8}">
      <dgm:prSet phldrT="[Text]"/>
      <dgm:spPr/>
      <dgm:t>
        <a:bodyPr/>
        <a:lstStyle/>
        <a:p>
          <a:r>
            <a:rPr lang="cs-CZ" dirty="0" smtClean="0"/>
            <a:t>Uznání a uspokojení </a:t>
          </a:r>
          <a:r>
            <a:rPr lang="cs-CZ" dirty="0" smtClean="0"/>
            <a:t>                    z </a:t>
          </a:r>
          <a:r>
            <a:rPr lang="cs-CZ" dirty="0" smtClean="0"/>
            <a:t>práce</a:t>
          </a:r>
          <a:endParaRPr lang="cs-CZ" dirty="0"/>
        </a:p>
      </dgm:t>
    </dgm:pt>
    <dgm:pt modelId="{098D3535-C242-4BB2-8BAF-D403EFC808CF}" type="parTrans" cxnId="{4969BAF9-4AA1-4D0E-BE85-8A51021AD36B}">
      <dgm:prSet/>
      <dgm:spPr/>
      <dgm:t>
        <a:bodyPr/>
        <a:lstStyle/>
        <a:p>
          <a:endParaRPr lang="cs-CZ"/>
        </a:p>
      </dgm:t>
    </dgm:pt>
    <dgm:pt modelId="{07380456-3719-417F-A874-D3B7222A8A2B}" type="sibTrans" cxnId="{4969BAF9-4AA1-4D0E-BE85-8A51021AD36B}">
      <dgm:prSet/>
      <dgm:spPr/>
      <dgm:t>
        <a:bodyPr/>
        <a:lstStyle/>
        <a:p>
          <a:endParaRPr lang="cs-CZ"/>
        </a:p>
      </dgm:t>
    </dgm:pt>
    <dgm:pt modelId="{62EA0B7F-B38D-4403-BCBE-095F6C1904F9}">
      <dgm:prSet phldrT="[Text]"/>
      <dgm:spPr/>
      <dgm:t>
        <a:bodyPr/>
        <a:lstStyle/>
        <a:p>
          <a:r>
            <a:rPr lang="cs-CZ" dirty="0" smtClean="0"/>
            <a:t>Sociální potřeby</a:t>
          </a:r>
          <a:endParaRPr lang="cs-CZ" dirty="0"/>
        </a:p>
      </dgm:t>
    </dgm:pt>
    <dgm:pt modelId="{6EC54611-0D0E-4965-AEF9-79CC179D3D9D}" type="parTrans" cxnId="{D6EF1BE9-D0F3-46E9-B0EA-D4BC7F480AC9}">
      <dgm:prSet/>
      <dgm:spPr/>
      <dgm:t>
        <a:bodyPr/>
        <a:lstStyle/>
        <a:p>
          <a:endParaRPr lang="cs-CZ"/>
        </a:p>
      </dgm:t>
    </dgm:pt>
    <dgm:pt modelId="{19ED7A57-0BDF-4B4D-B9F5-348E503E3DBA}" type="sibTrans" cxnId="{D6EF1BE9-D0F3-46E9-B0EA-D4BC7F480AC9}">
      <dgm:prSet/>
      <dgm:spPr/>
      <dgm:t>
        <a:bodyPr/>
        <a:lstStyle/>
        <a:p>
          <a:endParaRPr lang="cs-CZ"/>
        </a:p>
      </dgm:t>
    </dgm:pt>
    <dgm:pt modelId="{2EF028E9-07F9-48E5-A702-1458D29105B4}">
      <dgm:prSet/>
      <dgm:spPr/>
      <dgm:t>
        <a:bodyPr/>
        <a:lstStyle/>
        <a:p>
          <a:r>
            <a:rPr lang="cs-CZ" dirty="0" smtClean="0"/>
            <a:t>Potřeby jistoty a bezpečí</a:t>
          </a:r>
          <a:endParaRPr lang="cs-CZ" dirty="0"/>
        </a:p>
      </dgm:t>
    </dgm:pt>
    <dgm:pt modelId="{CA8F0333-C116-4E63-BBE1-D3BE8335CA82}" type="parTrans" cxnId="{E8468511-F77C-4C8E-ABCE-67CD975EB51F}">
      <dgm:prSet/>
      <dgm:spPr/>
      <dgm:t>
        <a:bodyPr/>
        <a:lstStyle/>
        <a:p>
          <a:endParaRPr lang="cs-CZ"/>
        </a:p>
      </dgm:t>
    </dgm:pt>
    <dgm:pt modelId="{84D357CA-8696-4C7A-9EFE-61F4420C8598}" type="sibTrans" cxnId="{E8468511-F77C-4C8E-ABCE-67CD975EB51F}">
      <dgm:prSet/>
      <dgm:spPr/>
      <dgm:t>
        <a:bodyPr/>
        <a:lstStyle/>
        <a:p>
          <a:endParaRPr lang="cs-CZ"/>
        </a:p>
      </dgm:t>
    </dgm:pt>
    <dgm:pt modelId="{47C72398-C4F1-45C3-8A59-40AABA459509}">
      <dgm:prSet/>
      <dgm:spPr/>
      <dgm:t>
        <a:bodyPr/>
        <a:lstStyle/>
        <a:p>
          <a:r>
            <a:rPr lang="cs-CZ" dirty="0" smtClean="0"/>
            <a:t> Fyziologické potřeby</a:t>
          </a:r>
          <a:endParaRPr lang="cs-CZ" dirty="0"/>
        </a:p>
      </dgm:t>
    </dgm:pt>
    <dgm:pt modelId="{6FC7D621-945D-4A69-822A-D0A26292AE19}" type="parTrans" cxnId="{81AD5578-8FB5-4FE7-9F41-7BC6EA65EF46}">
      <dgm:prSet/>
      <dgm:spPr/>
      <dgm:t>
        <a:bodyPr/>
        <a:lstStyle/>
        <a:p>
          <a:endParaRPr lang="cs-CZ"/>
        </a:p>
      </dgm:t>
    </dgm:pt>
    <dgm:pt modelId="{FB750C45-96DC-4DBD-9F8A-8DFA1BFAA7AE}" type="sibTrans" cxnId="{81AD5578-8FB5-4FE7-9F41-7BC6EA65EF46}">
      <dgm:prSet/>
      <dgm:spPr/>
      <dgm:t>
        <a:bodyPr/>
        <a:lstStyle/>
        <a:p>
          <a:endParaRPr lang="cs-CZ"/>
        </a:p>
      </dgm:t>
    </dgm:pt>
    <dgm:pt modelId="{B1562C4E-7F18-4843-B6DF-3854DAA6585E}" type="pres">
      <dgm:prSet presAssocID="{12FB03CC-C72E-4800-8D8A-0A941645AC0C}" presName="Name0" presStyleCnt="0">
        <dgm:presLayoutVars>
          <dgm:dir/>
          <dgm:animLvl val="lvl"/>
          <dgm:resizeHandles val="exact"/>
        </dgm:presLayoutVars>
      </dgm:prSet>
      <dgm:spPr/>
    </dgm:pt>
    <dgm:pt modelId="{E65514B0-CCDE-4135-8E1E-E01DB4BBAECC}" type="pres">
      <dgm:prSet presAssocID="{F885DBF8-A400-4678-B42E-6C15A0AC65D7}" presName="Name8" presStyleCnt="0"/>
      <dgm:spPr/>
    </dgm:pt>
    <dgm:pt modelId="{1C1BE838-37F5-457F-BD9A-AA8B1E435427}" type="pres">
      <dgm:prSet presAssocID="{F885DBF8-A400-4678-B42E-6C15A0AC65D7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43CACC-8FC9-4469-A96F-54AE9057D73A}" type="pres">
      <dgm:prSet presAssocID="{F885DBF8-A400-4678-B42E-6C15A0AC65D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A7DBF-4667-4124-9226-21C4D43CA5CC}" type="pres">
      <dgm:prSet presAssocID="{ED9D85E0-DC37-4BE1-A659-0A1A96523CA8}" presName="Name8" presStyleCnt="0"/>
      <dgm:spPr/>
    </dgm:pt>
    <dgm:pt modelId="{46007EB8-95AB-478E-B139-E796CE7FDD68}" type="pres">
      <dgm:prSet presAssocID="{ED9D85E0-DC37-4BE1-A659-0A1A96523CA8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A7CD18-E3B9-4A3E-A2AC-5E2E68836587}" type="pres">
      <dgm:prSet presAssocID="{ED9D85E0-DC37-4BE1-A659-0A1A96523CA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C99A44-5ABC-4915-A87D-958B0F79DAF5}" type="pres">
      <dgm:prSet presAssocID="{62EA0B7F-B38D-4403-BCBE-095F6C1904F9}" presName="Name8" presStyleCnt="0"/>
      <dgm:spPr/>
    </dgm:pt>
    <dgm:pt modelId="{D3AA4DE4-2DED-43A7-8C6D-30297C96792C}" type="pres">
      <dgm:prSet presAssocID="{62EA0B7F-B38D-4403-BCBE-095F6C1904F9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F9229D-2D3A-48B5-84E2-4E3C077AADFB}" type="pres">
      <dgm:prSet presAssocID="{62EA0B7F-B38D-4403-BCBE-095F6C1904F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951938-D9C0-4373-9436-F057DA3E9C71}" type="pres">
      <dgm:prSet presAssocID="{2EF028E9-07F9-48E5-A702-1458D29105B4}" presName="Name8" presStyleCnt="0"/>
      <dgm:spPr/>
    </dgm:pt>
    <dgm:pt modelId="{949E10B0-EA11-43D4-B815-F85790569912}" type="pres">
      <dgm:prSet presAssocID="{2EF028E9-07F9-48E5-A702-1458D29105B4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FDC7BF-7E06-40BB-9E66-968D4DB2323F}" type="pres">
      <dgm:prSet presAssocID="{2EF028E9-07F9-48E5-A702-1458D29105B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B29F21-FB92-4D30-B662-848728603953}" type="pres">
      <dgm:prSet presAssocID="{47C72398-C4F1-45C3-8A59-40AABA459509}" presName="Name8" presStyleCnt="0"/>
      <dgm:spPr/>
    </dgm:pt>
    <dgm:pt modelId="{991ED79F-F71C-44BE-91BD-A465F8BFD83A}" type="pres">
      <dgm:prSet presAssocID="{47C72398-C4F1-45C3-8A59-40AABA459509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2479BD-C340-4885-A2F5-1963E3AA68A0}" type="pres">
      <dgm:prSet presAssocID="{47C72398-C4F1-45C3-8A59-40AABA45950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69BAF9-4AA1-4D0E-BE85-8A51021AD36B}" srcId="{12FB03CC-C72E-4800-8D8A-0A941645AC0C}" destId="{ED9D85E0-DC37-4BE1-A659-0A1A96523CA8}" srcOrd="1" destOrd="0" parTransId="{098D3535-C242-4BB2-8BAF-D403EFC808CF}" sibTransId="{07380456-3719-417F-A874-D3B7222A8A2B}"/>
    <dgm:cxn modelId="{39443249-EB7C-4D1D-9CFD-931F3A49E7A8}" type="presOf" srcId="{47C72398-C4F1-45C3-8A59-40AABA459509}" destId="{991ED79F-F71C-44BE-91BD-A465F8BFD83A}" srcOrd="0" destOrd="0" presId="urn:microsoft.com/office/officeart/2005/8/layout/pyramid1"/>
    <dgm:cxn modelId="{E8468511-F77C-4C8E-ABCE-67CD975EB51F}" srcId="{12FB03CC-C72E-4800-8D8A-0A941645AC0C}" destId="{2EF028E9-07F9-48E5-A702-1458D29105B4}" srcOrd="3" destOrd="0" parTransId="{CA8F0333-C116-4E63-BBE1-D3BE8335CA82}" sibTransId="{84D357CA-8696-4C7A-9EFE-61F4420C8598}"/>
    <dgm:cxn modelId="{2651C546-D648-466E-9EE5-E8DAB8189B11}" type="presOf" srcId="{ED9D85E0-DC37-4BE1-A659-0A1A96523CA8}" destId="{46007EB8-95AB-478E-B139-E796CE7FDD68}" srcOrd="0" destOrd="0" presId="urn:microsoft.com/office/officeart/2005/8/layout/pyramid1"/>
    <dgm:cxn modelId="{929D802C-45F0-4A40-A077-C2D39EEB2607}" type="presOf" srcId="{F885DBF8-A400-4678-B42E-6C15A0AC65D7}" destId="{1C1BE838-37F5-457F-BD9A-AA8B1E435427}" srcOrd="0" destOrd="0" presId="urn:microsoft.com/office/officeart/2005/8/layout/pyramid1"/>
    <dgm:cxn modelId="{70A631C3-C6C6-4CCB-95F9-08DD7E3D5673}" type="presOf" srcId="{62EA0B7F-B38D-4403-BCBE-095F6C1904F9}" destId="{D4F9229D-2D3A-48B5-84E2-4E3C077AADFB}" srcOrd="1" destOrd="0" presId="urn:microsoft.com/office/officeart/2005/8/layout/pyramid1"/>
    <dgm:cxn modelId="{23589CF5-FBA3-4333-B65B-734414650045}" type="presOf" srcId="{47C72398-C4F1-45C3-8A59-40AABA459509}" destId="{352479BD-C340-4885-A2F5-1963E3AA68A0}" srcOrd="1" destOrd="0" presId="urn:microsoft.com/office/officeart/2005/8/layout/pyramid1"/>
    <dgm:cxn modelId="{B5096F1C-5A8B-45B1-A94E-306D9408D189}" type="presOf" srcId="{2EF028E9-07F9-48E5-A702-1458D29105B4}" destId="{A2FDC7BF-7E06-40BB-9E66-968D4DB2323F}" srcOrd="1" destOrd="0" presId="urn:microsoft.com/office/officeart/2005/8/layout/pyramid1"/>
    <dgm:cxn modelId="{0CE8035E-37D2-45F5-9445-8CF24567AB7A}" type="presOf" srcId="{ED9D85E0-DC37-4BE1-A659-0A1A96523CA8}" destId="{93A7CD18-E3B9-4A3E-A2AC-5E2E68836587}" srcOrd="1" destOrd="0" presId="urn:microsoft.com/office/officeart/2005/8/layout/pyramid1"/>
    <dgm:cxn modelId="{3121A947-368D-4E33-900D-9C0B040FF8D9}" srcId="{12FB03CC-C72E-4800-8D8A-0A941645AC0C}" destId="{F885DBF8-A400-4678-B42E-6C15A0AC65D7}" srcOrd="0" destOrd="0" parTransId="{36FA96AF-33CD-40D3-8D43-428113BB07C2}" sibTransId="{26470041-8A9F-4913-98F7-98B9745A0210}"/>
    <dgm:cxn modelId="{850AC203-7D2F-45F1-933C-A7CFC04F3E80}" type="presOf" srcId="{62EA0B7F-B38D-4403-BCBE-095F6C1904F9}" destId="{D3AA4DE4-2DED-43A7-8C6D-30297C96792C}" srcOrd="0" destOrd="0" presId="urn:microsoft.com/office/officeart/2005/8/layout/pyramid1"/>
    <dgm:cxn modelId="{D6EF1BE9-D0F3-46E9-B0EA-D4BC7F480AC9}" srcId="{12FB03CC-C72E-4800-8D8A-0A941645AC0C}" destId="{62EA0B7F-B38D-4403-BCBE-095F6C1904F9}" srcOrd="2" destOrd="0" parTransId="{6EC54611-0D0E-4965-AEF9-79CC179D3D9D}" sibTransId="{19ED7A57-0BDF-4B4D-B9F5-348E503E3DBA}"/>
    <dgm:cxn modelId="{A62FC564-05FC-4E1B-9E11-7DD5C2B7FFF5}" type="presOf" srcId="{2EF028E9-07F9-48E5-A702-1458D29105B4}" destId="{949E10B0-EA11-43D4-B815-F85790569912}" srcOrd="0" destOrd="0" presId="urn:microsoft.com/office/officeart/2005/8/layout/pyramid1"/>
    <dgm:cxn modelId="{81AD5578-8FB5-4FE7-9F41-7BC6EA65EF46}" srcId="{12FB03CC-C72E-4800-8D8A-0A941645AC0C}" destId="{47C72398-C4F1-45C3-8A59-40AABA459509}" srcOrd="4" destOrd="0" parTransId="{6FC7D621-945D-4A69-822A-D0A26292AE19}" sibTransId="{FB750C45-96DC-4DBD-9F8A-8DFA1BFAA7AE}"/>
    <dgm:cxn modelId="{CE9BFA68-ECE6-4A01-B5E0-7AD009B38A8D}" type="presOf" srcId="{F885DBF8-A400-4678-B42E-6C15A0AC65D7}" destId="{D643CACC-8FC9-4469-A96F-54AE9057D73A}" srcOrd="1" destOrd="0" presId="urn:microsoft.com/office/officeart/2005/8/layout/pyramid1"/>
    <dgm:cxn modelId="{6AC4903B-47A3-4CD6-9133-6AF5A5652E10}" type="presOf" srcId="{12FB03CC-C72E-4800-8D8A-0A941645AC0C}" destId="{B1562C4E-7F18-4843-B6DF-3854DAA6585E}" srcOrd="0" destOrd="0" presId="urn:microsoft.com/office/officeart/2005/8/layout/pyramid1"/>
    <dgm:cxn modelId="{470FEAD4-74B3-475E-AE72-3ACB1B2B1736}" type="presParOf" srcId="{B1562C4E-7F18-4843-B6DF-3854DAA6585E}" destId="{E65514B0-CCDE-4135-8E1E-E01DB4BBAECC}" srcOrd="0" destOrd="0" presId="urn:microsoft.com/office/officeart/2005/8/layout/pyramid1"/>
    <dgm:cxn modelId="{0B30205B-2EDA-4261-97D2-CE21632C1ED6}" type="presParOf" srcId="{E65514B0-CCDE-4135-8E1E-E01DB4BBAECC}" destId="{1C1BE838-37F5-457F-BD9A-AA8B1E435427}" srcOrd="0" destOrd="0" presId="urn:microsoft.com/office/officeart/2005/8/layout/pyramid1"/>
    <dgm:cxn modelId="{18D40125-746D-4F8E-8EC6-EBB280A6ED3D}" type="presParOf" srcId="{E65514B0-CCDE-4135-8E1E-E01DB4BBAECC}" destId="{D643CACC-8FC9-4469-A96F-54AE9057D73A}" srcOrd="1" destOrd="0" presId="urn:microsoft.com/office/officeart/2005/8/layout/pyramid1"/>
    <dgm:cxn modelId="{3A3B4B71-E6D8-4F1C-8927-AF97530FA97C}" type="presParOf" srcId="{B1562C4E-7F18-4843-B6DF-3854DAA6585E}" destId="{B92A7DBF-4667-4124-9226-21C4D43CA5CC}" srcOrd="1" destOrd="0" presId="urn:microsoft.com/office/officeart/2005/8/layout/pyramid1"/>
    <dgm:cxn modelId="{1F308735-C375-4203-B6EC-022D2BE8947A}" type="presParOf" srcId="{B92A7DBF-4667-4124-9226-21C4D43CA5CC}" destId="{46007EB8-95AB-478E-B139-E796CE7FDD68}" srcOrd="0" destOrd="0" presId="urn:microsoft.com/office/officeart/2005/8/layout/pyramid1"/>
    <dgm:cxn modelId="{090D9F37-BDA7-4E43-8872-0D2CB3D17ED4}" type="presParOf" srcId="{B92A7DBF-4667-4124-9226-21C4D43CA5CC}" destId="{93A7CD18-E3B9-4A3E-A2AC-5E2E68836587}" srcOrd="1" destOrd="0" presId="urn:microsoft.com/office/officeart/2005/8/layout/pyramid1"/>
    <dgm:cxn modelId="{FC1F22D3-FAEC-4420-AC31-19FC8D09F974}" type="presParOf" srcId="{B1562C4E-7F18-4843-B6DF-3854DAA6585E}" destId="{50C99A44-5ABC-4915-A87D-958B0F79DAF5}" srcOrd="2" destOrd="0" presId="urn:microsoft.com/office/officeart/2005/8/layout/pyramid1"/>
    <dgm:cxn modelId="{F0BE3266-2104-4A26-B3AD-0A3A83EF36E5}" type="presParOf" srcId="{50C99A44-5ABC-4915-A87D-958B0F79DAF5}" destId="{D3AA4DE4-2DED-43A7-8C6D-30297C96792C}" srcOrd="0" destOrd="0" presId="urn:microsoft.com/office/officeart/2005/8/layout/pyramid1"/>
    <dgm:cxn modelId="{80141033-A4C4-4BD6-B385-12C6F965B637}" type="presParOf" srcId="{50C99A44-5ABC-4915-A87D-958B0F79DAF5}" destId="{D4F9229D-2D3A-48B5-84E2-4E3C077AADFB}" srcOrd="1" destOrd="0" presId="urn:microsoft.com/office/officeart/2005/8/layout/pyramid1"/>
    <dgm:cxn modelId="{BBF888E9-125C-4E91-A2CD-0E2486A9B7B0}" type="presParOf" srcId="{B1562C4E-7F18-4843-B6DF-3854DAA6585E}" destId="{0A951938-D9C0-4373-9436-F057DA3E9C71}" srcOrd="3" destOrd="0" presId="urn:microsoft.com/office/officeart/2005/8/layout/pyramid1"/>
    <dgm:cxn modelId="{01E08333-79B3-4918-8664-11E501415780}" type="presParOf" srcId="{0A951938-D9C0-4373-9436-F057DA3E9C71}" destId="{949E10B0-EA11-43D4-B815-F85790569912}" srcOrd="0" destOrd="0" presId="urn:microsoft.com/office/officeart/2005/8/layout/pyramid1"/>
    <dgm:cxn modelId="{0AF512BF-AE7A-46A3-9DD1-669A9E4BCE02}" type="presParOf" srcId="{0A951938-D9C0-4373-9436-F057DA3E9C71}" destId="{A2FDC7BF-7E06-40BB-9E66-968D4DB2323F}" srcOrd="1" destOrd="0" presId="urn:microsoft.com/office/officeart/2005/8/layout/pyramid1"/>
    <dgm:cxn modelId="{0FDE515A-FB7A-4848-92AA-74F71911A47F}" type="presParOf" srcId="{B1562C4E-7F18-4843-B6DF-3854DAA6585E}" destId="{69B29F21-FB92-4D30-B662-848728603953}" srcOrd="4" destOrd="0" presId="urn:microsoft.com/office/officeart/2005/8/layout/pyramid1"/>
    <dgm:cxn modelId="{3FE2F6A3-3A1C-4929-9EEC-7373FB728F61}" type="presParOf" srcId="{69B29F21-FB92-4D30-B662-848728603953}" destId="{991ED79F-F71C-44BE-91BD-A465F8BFD83A}" srcOrd="0" destOrd="0" presId="urn:microsoft.com/office/officeart/2005/8/layout/pyramid1"/>
    <dgm:cxn modelId="{567FF526-EA71-426D-93ED-440656F80724}" type="presParOf" srcId="{69B29F21-FB92-4D30-B662-848728603953}" destId="{352479BD-C340-4885-A2F5-1963E3AA68A0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1BE838-37F5-457F-BD9A-AA8B1E435427}">
      <dsp:nvSpPr>
        <dsp:cNvPr id="0" name=""/>
        <dsp:cNvSpPr/>
      </dsp:nvSpPr>
      <dsp:spPr>
        <a:xfrm>
          <a:off x="3291840" y="0"/>
          <a:ext cx="1645920" cy="905192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Seberealizace</a:t>
          </a:r>
          <a:endParaRPr lang="cs-CZ" sz="1800" kern="1200" dirty="0"/>
        </a:p>
      </dsp:txBody>
      <dsp:txXfrm>
        <a:off x="3291840" y="0"/>
        <a:ext cx="1645920" cy="905192"/>
      </dsp:txXfrm>
    </dsp:sp>
    <dsp:sp modelId="{46007EB8-95AB-478E-B139-E796CE7FDD68}">
      <dsp:nvSpPr>
        <dsp:cNvPr id="0" name=""/>
        <dsp:cNvSpPr/>
      </dsp:nvSpPr>
      <dsp:spPr>
        <a:xfrm>
          <a:off x="2468880" y="905192"/>
          <a:ext cx="3291840" cy="905192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Uznání a uspokojení </a:t>
          </a:r>
          <a:r>
            <a:rPr lang="cs-CZ" sz="1800" kern="1200" dirty="0" smtClean="0"/>
            <a:t>                    z </a:t>
          </a:r>
          <a:r>
            <a:rPr lang="cs-CZ" sz="1800" kern="1200" dirty="0" smtClean="0"/>
            <a:t>práce</a:t>
          </a:r>
          <a:endParaRPr lang="cs-CZ" sz="1800" kern="1200" dirty="0"/>
        </a:p>
      </dsp:txBody>
      <dsp:txXfrm>
        <a:off x="3044951" y="905192"/>
        <a:ext cx="2139696" cy="905192"/>
      </dsp:txXfrm>
    </dsp:sp>
    <dsp:sp modelId="{D3AA4DE4-2DED-43A7-8C6D-30297C96792C}">
      <dsp:nvSpPr>
        <dsp:cNvPr id="0" name=""/>
        <dsp:cNvSpPr/>
      </dsp:nvSpPr>
      <dsp:spPr>
        <a:xfrm>
          <a:off x="1645920" y="1810385"/>
          <a:ext cx="4937759" cy="905192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Sociální potřeby</a:t>
          </a:r>
          <a:endParaRPr lang="cs-CZ" sz="1800" kern="1200" dirty="0"/>
        </a:p>
      </dsp:txBody>
      <dsp:txXfrm>
        <a:off x="2510028" y="1810385"/>
        <a:ext cx="3209544" cy="905192"/>
      </dsp:txXfrm>
    </dsp:sp>
    <dsp:sp modelId="{949E10B0-EA11-43D4-B815-F85790569912}">
      <dsp:nvSpPr>
        <dsp:cNvPr id="0" name=""/>
        <dsp:cNvSpPr/>
      </dsp:nvSpPr>
      <dsp:spPr>
        <a:xfrm>
          <a:off x="822960" y="2715577"/>
          <a:ext cx="6583680" cy="905192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Potřeby jistoty a bezpečí</a:t>
          </a:r>
          <a:endParaRPr lang="cs-CZ" sz="1800" kern="1200" dirty="0"/>
        </a:p>
      </dsp:txBody>
      <dsp:txXfrm>
        <a:off x="1975103" y="2715577"/>
        <a:ext cx="4279392" cy="905192"/>
      </dsp:txXfrm>
    </dsp:sp>
    <dsp:sp modelId="{991ED79F-F71C-44BE-91BD-A465F8BFD83A}">
      <dsp:nvSpPr>
        <dsp:cNvPr id="0" name=""/>
        <dsp:cNvSpPr/>
      </dsp:nvSpPr>
      <dsp:spPr>
        <a:xfrm>
          <a:off x="0" y="3620770"/>
          <a:ext cx="8229600" cy="905192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 Fyziologické potřeby</a:t>
          </a:r>
          <a:endParaRPr lang="cs-CZ" sz="1800" kern="1200" dirty="0"/>
        </a:p>
      </dsp:txBody>
      <dsp:txXfrm>
        <a:off x="1440179" y="3620770"/>
        <a:ext cx="5349240" cy="9051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0B6E95-EE64-4122-80F3-8A510F86073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AF2017-B0F2-428F-99E0-8FA7A4BBC0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AF2017-B0F2-428F-99E0-8FA7A4BBC032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Klepnutím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BA0B4F2F-E1FA-4FEA-9387-1C567843EF53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B7CDEFCC-C076-4989-A476-8BB78A66A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Dokument_aplikace_Microsoft_Office_Word_97-_20031.doc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kt 13"/>
          <p:cNvGraphicFramePr>
            <a:graphicFrameLocks noChangeAspect="1"/>
          </p:cNvGraphicFramePr>
          <p:nvPr/>
        </p:nvGraphicFramePr>
        <p:xfrm>
          <a:off x="467544" y="0"/>
          <a:ext cx="8676456" cy="6858000"/>
        </p:xfrm>
        <a:graphic>
          <a:graphicData uri="http://schemas.openxmlformats.org/presentationml/2006/ole">
            <p:oleObj spid="_x0000_s1026" name="Document" r:id="rId4" imgW="6478633" imgH="9563485" progId="Word.Document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Motivace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Podstata motivace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Motivace je dána potřebami člověka. Tyto potřeby má každý člověk jiné. O vymezení lidských potřeb se pokusil americký psycholog Abraham </a:t>
            </a:r>
            <a:r>
              <a:rPr lang="cs-CZ" dirty="0" err="1" smtClean="0"/>
              <a:t>Maslow</a:t>
            </a:r>
            <a:r>
              <a:rPr lang="cs-CZ" dirty="0" smtClean="0"/>
              <a:t>. Uspořádal je do pyramidy potřeb.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Pyramida potřeb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Potřeby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Fyziologické </a:t>
            </a:r>
            <a:r>
              <a:rPr lang="cs-CZ" dirty="0" smtClean="0"/>
              <a:t>– nejzákladnější potřeby obživy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Existenční jistota a bezpečí </a:t>
            </a:r>
            <a:r>
              <a:rPr lang="cs-CZ" dirty="0" smtClean="0"/>
              <a:t>– určitá jistota pracovního místa, zdravotního </a:t>
            </a:r>
            <a:r>
              <a:rPr lang="cs-CZ" dirty="0" smtClean="0"/>
              <a:t>                  a </a:t>
            </a:r>
            <a:r>
              <a:rPr lang="cs-CZ" dirty="0" smtClean="0"/>
              <a:t>sociálního pojištění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Sociální</a:t>
            </a:r>
            <a:r>
              <a:rPr lang="cs-CZ" dirty="0" smtClean="0"/>
              <a:t> – mezilidské vztahy na pracovišti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Uznání a uspokojení z práce </a:t>
            </a:r>
            <a:r>
              <a:rPr lang="cs-CZ" dirty="0" smtClean="0"/>
              <a:t>– pochvaly, odměny, povýšení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Seberealizace</a:t>
            </a:r>
            <a:r>
              <a:rPr lang="cs-CZ" dirty="0" smtClean="0"/>
              <a:t> – ztotožnění vykonávané práce s pocitem osobního rozvoje </a:t>
            </a:r>
            <a:r>
              <a:rPr lang="cs-CZ" dirty="0" smtClean="0"/>
              <a:t>                    a </a:t>
            </a:r>
            <a:r>
              <a:rPr lang="cs-CZ" dirty="0" smtClean="0"/>
              <a:t>společenského uplatnění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Motivace x stimulace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motivace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Odráží přání člověka a je dlouhodobou pobídkou </a:t>
            </a:r>
            <a:r>
              <a:rPr lang="cs-CZ" sz="3200" dirty="0" smtClean="0"/>
              <a:t>            k </a:t>
            </a:r>
            <a:r>
              <a:rPr lang="cs-CZ" sz="3200" dirty="0" smtClean="0"/>
              <a:t>pracovnímu úsilí</a:t>
            </a:r>
            <a:endParaRPr lang="cs-CZ" sz="3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stimulace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Je souborem vnějších podnětů </a:t>
            </a:r>
            <a:r>
              <a:rPr lang="cs-CZ" sz="2800" dirty="0" smtClean="0"/>
              <a:t>                   a </a:t>
            </a:r>
            <a:r>
              <a:rPr lang="cs-CZ" sz="2800" dirty="0" smtClean="0"/>
              <a:t>pobídek,  které povzbuzují výkonnost, mohou být pozitivní </a:t>
            </a:r>
            <a:r>
              <a:rPr lang="cs-CZ" sz="2800" dirty="0" smtClean="0"/>
              <a:t>a </a:t>
            </a:r>
            <a:r>
              <a:rPr lang="cs-CZ" sz="2800" dirty="0" smtClean="0"/>
              <a:t>negativní </a:t>
            </a:r>
            <a:r>
              <a:rPr lang="cs-CZ" sz="2800" dirty="0" smtClean="0"/>
              <a:t>a </a:t>
            </a:r>
            <a:r>
              <a:rPr lang="cs-CZ" sz="2800" dirty="0" smtClean="0"/>
              <a:t>mají charakter krátkodobý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stimulů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200" dirty="0" smtClean="0"/>
              <a:t>Hmotné stimuly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Mzda, odměna, prémie</a:t>
            </a:r>
          </a:p>
          <a:p>
            <a:r>
              <a:rPr lang="cs-CZ" sz="2800" dirty="0" smtClean="0"/>
              <a:t>Příspěvky  (finanční </a:t>
            </a:r>
            <a:r>
              <a:rPr lang="cs-CZ" sz="2800" dirty="0" smtClean="0"/>
              <a:t>                     i </a:t>
            </a:r>
            <a:r>
              <a:rPr lang="cs-CZ" sz="2800" dirty="0" smtClean="0"/>
              <a:t>naturální)</a:t>
            </a:r>
          </a:p>
          <a:p>
            <a:r>
              <a:rPr lang="cs-CZ" sz="2800" dirty="0" smtClean="0"/>
              <a:t>Podíly na HV</a:t>
            </a:r>
          </a:p>
          <a:p>
            <a:r>
              <a:rPr lang="cs-CZ" sz="2800" dirty="0" smtClean="0"/>
              <a:t>Zaměstnanecké akcie</a:t>
            </a:r>
          </a:p>
          <a:p>
            <a:r>
              <a:rPr lang="cs-CZ" sz="2800" dirty="0" smtClean="0"/>
              <a:t>Pokuty, </a:t>
            </a:r>
            <a:r>
              <a:rPr lang="cs-CZ" sz="2800" dirty="0" smtClean="0"/>
              <a:t>penále</a:t>
            </a:r>
            <a:endParaRPr lang="cs-CZ" sz="28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3200" dirty="0" smtClean="0"/>
              <a:t>Nehmotné stimuly</a:t>
            </a:r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Pochvaly, veřejná uznání</a:t>
            </a:r>
          </a:p>
          <a:p>
            <a:r>
              <a:rPr lang="cs-CZ" sz="2800" dirty="0" smtClean="0"/>
              <a:t>Dobré sociální a pracovní klima </a:t>
            </a:r>
            <a:r>
              <a:rPr lang="cs-CZ" sz="2800" dirty="0" smtClean="0"/>
              <a:t>                      v </a:t>
            </a:r>
            <a:r>
              <a:rPr lang="cs-CZ" sz="2800" dirty="0" smtClean="0"/>
              <a:t>podniku</a:t>
            </a:r>
          </a:p>
          <a:p>
            <a:r>
              <a:rPr lang="cs-CZ" sz="2800" dirty="0" smtClean="0"/>
              <a:t>Napomenutí, </a:t>
            </a:r>
            <a:r>
              <a:rPr lang="cs-CZ" sz="2800" dirty="0" smtClean="0"/>
              <a:t>výpověď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 příklady zaměstnaneckých </a:t>
            </a:r>
            <a:r>
              <a:rPr lang="cs-CZ" dirty="0" err="1" smtClean="0"/>
              <a:t>benefitů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 3 příklady kladných motivačních stimulů.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 3 příklady záporných motivačních stimulů.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následujícím přehledu je vyjmenováno 10 nejvýraznějších faktorů pracovní motivace zaměstnanců. Vžij se do role zaměstnance a rozděl mezi faktory </a:t>
            </a:r>
            <a:r>
              <a:rPr lang="cs-CZ" dirty="0" smtClean="0"/>
              <a:t>               100 </a:t>
            </a:r>
            <a:r>
              <a:rPr lang="cs-CZ" dirty="0" smtClean="0"/>
              <a:t>bodů podle významu: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531912"/>
          </a:xfrm>
        </p:spPr>
        <p:txBody>
          <a:bodyPr>
            <a:noAutofit/>
          </a:bodyPr>
          <a:lstStyle/>
          <a:p>
            <a:r>
              <a:rPr lang="cs-CZ" sz="3600" dirty="0" smtClean="0"/>
              <a:t> 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404664"/>
          <a:ext cx="8229600" cy="6004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2432"/>
                <a:gridCol w="5688632"/>
                <a:gridCol w="1738536"/>
              </a:tblGrid>
              <a:tr h="79208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Faktory pracovní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dirty="0" smtClean="0"/>
                        <a:t>motivace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body</a:t>
                      </a:r>
                      <a:endParaRPr lang="cs-CZ" sz="2400" dirty="0"/>
                    </a:p>
                  </a:txBody>
                  <a:tcPr/>
                </a:tc>
              </a:tr>
              <a:tr h="5004687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</a:p>
                    <a:p>
                      <a:pPr algn="ctr"/>
                      <a:r>
                        <a:rPr lang="cs-CZ" sz="2800" dirty="0" smtClean="0"/>
                        <a:t>B</a:t>
                      </a:r>
                    </a:p>
                    <a:p>
                      <a:pPr algn="ctr"/>
                      <a:r>
                        <a:rPr lang="cs-CZ" sz="2800" dirty="0" smtClean="0"/>
                        <a:t>C</a:t>
                      </a:r>
                    </a:p>
                    <a:p>
                      <a:pPr algn="ctr"/>
                      <a:r>
                        <a:rPr lang="cs-CZ" sz="2800" dirty="0" smtClean="0"/>
                        <a:t>D</a:t>
                      </a:r>
                    </a:p>
                    <a:p>
                      <a:pPr algn="ctr"/>
                      <a:r>
                        <a:rPr lang="cs-CZ" sz="2800" dirty="0" smtClean="0"/>
                        <a:t>E</a:t>
                      </a:r>
                    </a:p>
                    <a:p>
                      <a:pPr algn="ctr"/>
                      <a:r>
                        <a:rPr lang="cs-CZ" sz="2800" dirty="0" smtClean="0"/>
                        <a:t>F</a:t>
                      </a:r>
                    </a:p>
                    <a:p>
                      <a:pPr algn="ctr"/>
                      <a:r>
                        <a:rPr lang="cs-CZ" sz="2800" dirty="0" smtClean="0"/>
                        <a:t>G</a:t>
                      </a:r>
                    </a:p>
                    <a:p>
                      <a:pPr algn="ctr"/>
                      <a:r>
                        <a:rPr lang="cs-CZ" sz="2800" dirty="0" smtClean="0"/>
                        <a:t>H</a:t>
                      </a:r>
                    </a:p>
                    <a:p>
                      <a:pPr algn="ctr"/>
                      <a:r>
                        <a:rPr lang="cs-CZ" sz="2800" dirty="0" smtClean="0"/>
                        <a:t>I</a:t>
                      </a:r>
                    </a:p>
                    <a:p>
                      <a:pPr algn="ctr"/>
                      <a:r>
                        <a:rPr lang="cs-CZ" sz="2800" dirty="0" smtClean="0"/>
                        <a:t>J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Ocenění vykonané práce</a:t>
                      </a:r>
                    </a:p>
                    <a:p>
                      <a:r>
                        <a:rPr lang="cs-CZ" sz="2800" dirty="0" smtClean="0"/>
                        <a:t>Dobré pracovní podmínky</a:t>
                      </a:r>
                    </a:p>
                    <a:p>
                      <a:r>
                        <a:rPr lang="cs-CZ" sz="2800" dirty="0" smtClean="0"/>
                        <a:t>Možnost postupu</a:t>
                      </a:r>
                    </a:p>
                    <a:p>
                      <a:r>
                        <a:rPr lang="cs-CZ" sz="2800" dirty="0" smtClean="0"/>
                        <a:t>Loajalita manažerů</a:t>
                      </a:r>
                    </a:p>
                    <a:p>
                      <a:r>
                        <a:rPr lang="cs-CZ" sz="2800" dirty="0" smtClean="0"/>
                        <a:t>Pracovní jistota</a:t>
                      </a:r>
                    </a:p>
                    <a:p>
                      <a:r>
                        <a:rPr lang="cs-CZ" sz="2800" dirty="0" smtClean="0"/>
                        <a:t>Taktní</a:t>
                      </a:r>
                      <a:r>
                        <a:rPr lang="cs-CZ" sz="2800" baseline="0" dirty="0" smtClean="0"/>
                        <a:t> jednání nadřízených</a:t>
                      </a:r>
                    </a:p>
                    <a:p>
                      <a:r>
                        <a:rPr lang="cs-CZ" sz="2800" baseline="0" dirty="0" smtClean="0"/>
                        <a:t>Pocit „být u věci“</a:t>
                      </a:r>
                    </a:p>
                    <a:p>
                      <a:r>
                        <a:rPr lang="cs-CZ" sz="2800" baseline="0" dirty="0" smtClean="0"/>
                        <a:t>Zajímavost práce</a:t>
                      </a:r>
                    </a:p>
                    <a:p>
                      <a:r>
                        <a:rPr lang="cs-CZ" sz="2800" baseline="0" dirty="0" smtClean="0"/>
                        <a:t>Vysoký výdělek</a:t>
                      </a:r>
                    </a:p>
                    <a:p>
                      <a:r>
                        <a:rPr lang="cs-CZ" sz="2800" baseline="0" dirty="0" smtClean="0"/>
                        <a:t>Pomoc při řešení osobních problémů</a:t>
                      </a:r>
                    </a:p>
                    <a:p>
                      <a:r>
                        <a:rPr lang="cs-CZ" sz="2800" b="1" baseline="0" dirty="0" smtClean="0"/>
                        <a:t>Celkem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sz="2800" dirty="0" smtClean="0"/>
                    </a:p>
                    <a:p>
                      <a:pPr algn="ctr"/>
                      <a:r>
                        <a:rPr lang="cs-CZ" sz="2800" dirty="0" smtClean="0"/>
                        <a:t>100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Petr </a:t>
            </a:r>
            <a:r>
              <a:rPr lang="cs-CZ" dirty="0" err="1" smtClean="0"/>
              <a:t>Klínský</a:t>
            </a:r>
            <a:r>
              <a:rPr lang="cs-CZ" dirty="0" smtClean="0"/>
              <a:t>, Otto M</a:t>
            </a:r>
            <a:r>
              <a:rPr lang="hu-HU" dirty="0" smtClean="0"/>
              <a:t>űnch, Ekonomika pro obchodní akademie a ostatní střední školy 4, nakladatelství Fortuna, Praha 2007, ISBN 978-80-7373-003-1</a:t>
            </a:r>
          </a:p>
          <a:p>
            <a:r>
              <a:rPr lang="hu-HU" dirty="0" smtClean="0"/>
              <a:t>Ing. Zdeněk Novotný a kol., Podniková ekonomika 4, Moraviapress, ISBN 80-86181-57-X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Carnival</Template>
  <TotalTime>197</TotalTime>
  <Words>310</Words>
  <Application>Microsoft Office PowerPoint</Application>
  <PresentationFormat>Předvádění na obrazovce (4:3)</PresentationFormat>
  <Paragraphs>81</Paragraphs>
  <Slides>10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Carnival</vt:lpstr>
      <vt:lpstr>Document</vt:lpstr>
      <vt:lpstr>Snímek 1</vt:lpstr>
      <vt:lpstr>Motivace</vt:lpstr>
      <vt:lpstr>Podstata motivace</vt:lpstr>
      <vt:lpstr>Pyramida potřeb</vt:lpstr>
      <vt:lpstr>Potřeby</vt:lpstr>
      <vt:lpstr>Motivace x stimulace</vt:lpstr>
      <vt:lpstr>Druhy stimulů</vt:lpstr>
      <vt:lpstr>Procvičení</vt:lpstr>
      <vt:lpstr>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Leska</dc:creator>
  <cp:lastModifiedBy>Dum</cp:lastModifiedBy>
  <cp:revision>21</cp:revision>
  <dcterms:created xsi:type="dcterms:W3CDTF">2012-12-09T18:20:48Z</dcterms:created>
  <dcterms:modified xsi:type="dcterms:W3CDTF">2013-01-06T16:18:51Z</dcterms:modified>
</cp:coreProperties>
</file>