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179" autoAdjust="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3929993-86BE-46D2-8583-EF57D69E8D50}" type="datetimeFigureOut">
              <a:rPr lang="cs-CZ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7A5ACB86-9EB9-49FD-AF68-9D52375C97E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11D40D-CD3F-424D-A23D-98244C1E8CBD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515944E-2385-4ADC-9BCC-4AC5923E67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57375"/>
            <a:ext cx="7772400" cy="1470025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62163" y="3357563"/>
            <a:ext cx="6400800" cy="1752600"/>
          </a:xfrm>
        </p:spPr>
        <p:txBody>
          <a:bodyPr rtlCol="0"/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  <p:graphicFrame>
        <p:nvGraphicFramePr>
          <p:cNvPr id="1026" name="Objekt 13"/>
          <p:cNvGraphicFramePr>
            <a:graphicFrameLocks noChangeAspect="1"/>
          </p:cNvGraphicFramePr>
          <p:nvPr/>
        </p:nvGraphicFramePr>
        <p:xfrm>
          <a:off x="1835696" y="0"/>
          <a:ext cx="6991350" cy="7245424"/>
        </p:xfrm>
        <a:graphic>
          <a:graphicData uri="http://schemas.openxmlformats.org/presentationml/2006/ole">
            <p:oleObj spid="_x0000_s1026" name="Document" r:id="rId3" imgW="6478633" imgH="9634661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2. P marketingového mixu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Cena (</a:t>
            </a:r>
            <a:r>
              <a:rPr lang="cs-CZ" dirty="0" err="1" smtClean="0"/>
              <a:t>Price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= nevýznamnější marketingový nástroj, protože jako jediné P přináší podniku finanční prostředky. Vyjadřuje hodnotu výrobku nebo služby.</a:t>
            </a:r>
          </a:p>
          <a:p>
            <a:pPr>
              <a:buNone/>
            </a:pPr>
            <a:endParaRPr lang="cs-CZ" dirty="0" smtClean="0"/>
          </a:p>
          <a:p>
            <a:pPr algn="ctr">
              <a:spcBef>
                <a:spcPct val="0"/>
              </a:spcBef>
              <a:buFont typeface="Wingdings" pitchFamily="2" charset="2"/>
              <a:buNone/>
            </a:pPr>
            <a:r>
              <a:rPr lang="cs-CZ" sz="2400" dirty="0" smtClean="0"/>
              <a:t>Kromě samotné výše ceny sem patří i </a:t>
            </a:r>
            <a:r>
              <a:rPr lang="cs-CZ" sz="2400" b="1" dirty="0" smtClean="0"/>
              <a:t>platební podmínky</a:t>
            </a:r>
            <a:r>
              <a:rPr lang="cs-CZ" sz="2400" dirty="0" smtClean="0"/>
              <a:t>, např.: </a:t>
            </a:r>
          </a:p>
          <a:p>
            <a:pPr marL="400050" lvl="1" indent="0">
              <a:spcBef>
                <a:spcPct val="0"/>
              </a:spcBef>
            </a:pPr>
            <a:r>
              <a:rPr lang="cs-CZ" dirty="0" smtClean="0"/>
              <a:t> možnost bezhotovostního placení,</a:t>
            </a:r>
          </a:p>
          <a:p>
            <a:pPr marL="400050" lvl="1" indent="0">
              <a:spcBef>
                <a:spcPct val="0"/>
              </a:spcBef>
            </a:pPr>
            <a:r>
              <a:rPr lang="cs-CZ" dirty="0" smtClean="0"/>
              <a:t> možnost postupných splátek,</a:t>
            </a:r>
          </a:p>
          <a:p>
            <a:pPr marL="400050" lvl="1" indent="0">
              <a:spcBef>
                <a:spcPct val="0"/>
              </a:spcBef>
            </a:pPr>
            <a:r>
              <a:rPr lang="cs-CZ" dirty="0" smtClean="0"/>
              <a:t> možnost slevy, atd.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Faktory ovlivňující cenu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Interní </a:t>
            </a:r>
            <a:r>
              <a:rPr lang="cs-CZ" dirty="0" smtClean="0"/>
              <a:t>– náklady na vývoj, výrobu, distribuci, prodej a propagaci. Náklady musí určovat spodní hranici ceny. Čím nižší náklady, tím nižší cena (1920 - Tomáš Baťa – pásová výroba bot)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Externí </a:t>
            </a:r>
            <a:r>
              <a:rPr lang="cs-CZ" dirty="0" smtClean="0"/>
              <a:t>– poptávka a konkurence, které vymezují horní hranici ceny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Cíle podniku při stanovování ceny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Maximalizace zisku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Tržní podíl – dominantní postavení na trhu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Likvidace konkurence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Přežití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Rychlá návratnost investic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Prestiž, jedinečnost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Věrný zákazník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Metody stanovení ceny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Metody tvorby ceny závisí na firemní strategii a na prostředí, ve kterém se firma nachází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Cena orientovaná na náklady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spcBef>
                <a:spcPct val="0"/>
              </a:spcBef>
              <a:buNone/>
            </a:pPr>
            <a:r>
              <a:rPr lang="cs-CZ" dirty="0" smtClean="0"/>
              <a:t>      nejjednodušší způsob stanovení ceny. Firma zjistí velikost celkových nákladů </a:t>
            </a:r>
            <a:r>
              <a:rPr lang="cs-CZ" dirty="0" smtClean="0"/>
              <a:t>               na </a:t>
            </a:r>
            <a:r>
              <a:rPr lang="cs-CZ" dirty="0" smtClean="0"/>
              <a:t>výrobek (na tzv. kalkulační jednici), </a:t>
            </a:r>
            <a:r>
              <a:rPr lang="cs-CZ" dirty="0" smtClean="0"/>
              <a:t>                  k </a:t>
            </a:r>
            <a:r>
              <a:rPr lang="cs-CZ" dirty="0" smtClean="0"/>
              <a:t>tomu připočítá požadovaný zisk z jednoho výrobku a dostane výslednou cenu</a:t>
            </a:r>
          </a:p>
          <a:p>
            <a:pPr marL="609600" indent="-609600">
              <a:spcBef>
                <a:spcPct val="0"/>
              </a:spcBef>
              <a:buFont typeface="Wingdings" pitchFamily="2" charset="2"/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Line 2"/>
          <p:cNvSpPr>
            <a:spLocks noChangeShapeType="1"/>
          </p:cNvSpPr>
          <p:nvPr/>
        </p:nvSpPr>
        <p:spPr bwMode="auto">
          <a:xfrm>
            <a:off x="1908175" y="5661025"/>
            <a:ext cx="68405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4140200" y="3429000"/>
            <a:ext cx="1873250" cy="2232025"/>
          </a:xfrm>
          <a:prstGeom prst="rect">
            <a:avLst/>
          </a:prstGeom>
          <a:solidFill>
            <a:srgbClr val="002060">
              <a:alpha val="67058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CCFF33"/>
                </a:solidFill>
                <a:latin typeface="Arial" pitchFamily="34" charset="0"/>
              </a:rPr>
              <a:t>náklady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4140200" y="2349500"/>
            <a:ext cx="1873250" cy="1079500"/>
          </a:xfrm>
          <a:prstGeom prst="rect">
            <a:avLst/>
          </a:prstGeom>
          <a:solidFill>
            <a:srgbClr val="FF0000">
              <a:alpha val="67842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800000"/>
                </a:solidFill>
                <a:latin typeface="Arial" pitchFamily="34" charset="0"/>
              </a:rPr>
              <a:t>zisk</a:t>
            </a:r>
          </a:p>
        </p:txBody>
      </p:sp>
      <p:sp>
        <p:nvSpPr>
          <p:cNvPr id="30725" name="Line 5"/>
          <p:cNvSpPr>
            <a:spLocks noChangeShapeType="1"/>
          </p:cNvSpPr>
          <p:nvPr/>
        </p:nvSpPr>
        <p:spPr bwMode="auto">
          <a:xfrm>
            <a:off x="2051050" y="2349500"/>
            <a:ext cx="41767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6372225" y="1989138"/>
            <a:ext cx="135731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Arial" pitchFamily="34" charset="0"/>
              </a:rPr>
              <a:t>? </a:t>
            </a:r>
            <a:r>
              <a:rPr lang="cs-CZ" sz="2800" b="1">
                <a:latin typeface="Arial" pitchFamily="34" charset="0"/>
              </a:rPr>
              <a:t>cena</a:t>
            </a:r>
          </a:p>
        </p:txBody>
      </p:sp>
      <p:sp>
        <p:nvSpPr>
          <p:cNvPr id="11271" name="Line 7"/>
          <p:cNvSpPr>
            <a:spLocks noChangeShapeType="1"/>
          </p:cNvSpPr>
          <p:nvPr/>
        </p:nvSpPr>
        <p:spPr bwMode="auto">
          <a:xfrm flipV="1">
            <a:off x="2051050" y="908050"/>
            <a:ext cx="0" cy="4897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250825" y="476250"/>
            <a:ext cx="170431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800" dirty="0">
              <a:latin typeface="Arial" pitchFamily="34" charset="0"/>
            </a:endParaRPr>
          </a:p>
          <a:p>
            <a:r>
              <a:rPr lang="cs-CZ" sz="2800" dirty="0">
                <a:latin typeface="Arial" pitchFamily="34" charset="0"/>
              </a:rPr>
              <a:t>Cena/kus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6588224" y="2852936"/>
            <a:ext cx="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07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animBg="1"/>
      <p:bldP spid="30724" grpId="0" animBg="1"/>
      <p:bldP spid="307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Cena orientovaná na poptávku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spcBef>
                <a:spcPct val="0"/>
              </a:spcBef>
              <a:buFont typeface="Wingdings" pitchFamily="2" charset="2"/>
              <a:buNone/>
            </a:pPr>
            <a:r>
              <a:rPr lang="cs-CZ" dirty="0" smtClean="0"/>
              <a:t>Na základě odhadu velikosti poptávky firma zjistí, kolik jsou zákazníci ochotni za výrobek zaplatit. </a:t>
            </a:r>
            <a:br>
              <a:rPr lang="cs-CZ" dirty="0" smtClean="0"/>
            </a:br>
            <a:r>
              <a:rPr lang="cs-CZ" dirty="0" smtClean="0"/>
              <a:t>Od takto zjištěné ceny je odečten požadovaný zisk </a:t>
            </a:r>
          </a:p>
          <a:p>
            <a:pPr marL="514350" indent="-514350">
              <a:spcBef>
                <a:spcPct val="0"/>
              </a:spcBef>
              <a:buFont typeface="Wingdings" pitchFamily="2" charset="2"/>
              <a:buNone/>
            </a:pPr>
            <a:r>
              <a:rPr lang="cs-CZ" dirty="0" smtClean="0"/>
              <a:t>a výsledek pak představuje náklady připadající </a:t>
            </a:r>
            <a:r>
              <a:rPr lang="cs-CZ" dirty="0" smtClean="0"/>
              <a:t>            na </a:t>
            </a:r>
            <a:r>
              <a:rPr lang="cs-CZ" dirty="0" smtClean="0"/>
              <a:t>výrobek.</a:t>
            </a:r>
          </a:p>
          <a:p>
            <a:pPr marL="514350" indent="-514350">
              <a:spcBef>
                <a:spcPct val="0"/>
              </a:spcBef>
              <a:buFont typeface="Wingdings" pitchFamily="2" charset="2"/>
              <a:buNone/>
            </a:pPr>
            <a:r>
              <a:rPr lang="cs-CZ" dirty="0" smtClean="0"/>
              <a:t>Těmto nákladům se firma musí přizpůsobit. Pokud by náklady na výrobek byly vyšší, je nutné přijmout nějaká opatření, např.: zvýšit produktivitu práce zaměstnanců, změnit technologii výroby, změnit dodavatele…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Line 2"/>
          <p:cNvSpPr>
            <a:spLocks noChangeShapeType="1"/>
          </p:cNvSpPr>
          <p:nvPr/>
        </p:nvSpPr>
        <p:spPr bwMode="auto">
          <a:xfrm>
            <a:off x="1908175" y="5661025"/>
            <a:ext cx="68405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4140200" y="3429000"/>
            <a:ext cx="1873250" cy="2232025"/>
          </a:xfrm>
          <a:prstGeom prst="rect">
            <a:avLst/>
          </a:prstGeom>
          <a:solidFill>
            <a:srgbClr val="002060">
              <a:alpha val="67058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>
                <a:solidFill>
                  <a:srgbClr val="CCFF33"/>
                </a:solidFill>
                <a:latin typeface="Arial" pitchFamily="34" charset="0"/>
              </a:rPr>
              <a:t>?</a:t>
            </a:r>
          </a:p>
          <a:p>
            <a:pPr algn="ctr"/>
            <a:r>
              <a:rPr lang="cs-CZ" sz="3200" b="1" dirty="0">
                <a:solidFill>
                  <a:srgbClr val="CCFF33"/>
                </a:solidFill>
                <a:latin typeface="Arial" pitchFamily="34" charset="0"/>
              </a:rPr>
              <a:t>náklady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4140200" y="2349500"/>
            <a:ext cx="1873250" cy="1079500"/>
          </a:xfrm>
          <a:prstGeom prst="rect">
            <a:avLst/>
          </a:prstGeom>
          <a:solidFill>
            <a:srgbClr val="FF0000">
              <a:alpha val="67842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 dirty="0">
                <a:solidFill>
                  <a:srgbClr val="800000"/>
                </a:solidFill>
                <a:latin typeface="Arial" pitchFamily="34" charset="0"/>
              </a:rPr>
              <a:t>zisk</a:t>
            </a:r>
          </a:p>
        </p:txBody>
      </p:sp>
      <p:sp>
        <p:nvSpPr>
          <p:cNvPr id="32773" name="Line 5"/>
          <p:cNvSpPr>
            <a:spLocks noChangeShapeType="1"/>
          </p:cNvSpPr>
          <p:nvPr/>
        </p:nvSpPr>
        <p:spPr bwMode="auto">
          <a:xfrm>
            <a:off x="2051050" y="2349500"/>
            <a:ext cx="41767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6372225" y="2060575"/>
            <a:ext cx="9969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Arial" pitchFamily="34" charset="0"/>
              </a:rPr>
              <a:t>cena</a:t>
            </a:r>
          </a:p>
        </p:txBody>
      </p:sp>
      <p:sp>
        <p:nvSpPr>
          <p:cNvPr id="13319" name="Line 7"/>
          <p:cNvSpPr>
            <a:spLocks noChangeShapeType="1"/>
          </p:cNvSpPr>
          <p:nvPr/>
        </p:nvSpPr>
        <p:spPr bwMode="auto">
          <a:xfrm flipV="1">
            <a:off x="2051050" y="908050"/>
            <a:ext cx="0" cy="4897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250825" y="476250"/>
            <a:ext cx="1689100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800" dirty="0">
              <a:latin typeface="Arial" pitchFamily="34" charset="0"/>
            </a:endParaRPr>
          </a:p>
          <a:p>
            <a:endParaRPr lang="cs-CZ" sz="2800" dirty="0">
              <a:latin typeface="Arial" pitchFamily="34" charset="0"/>
            </a:endParaRPr>
          </a:p>
          <a:p>
            <a:r>
              <a:rPr lang="cs-CZ" sz="2800" dirty="0">
                <a:latin typeface="Arial" pitchFamily="34" charset="0"/>
              </a:rPr>
              <a:t>Cena/kus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6516216" y="2852936"/>
            <a:ext cx="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nimBg="1"/>
      <p:bldP spid="32772" grpId="0" animBg="1"/>
      <p:bldP spid="32773" grpId="0" animBg="1"/>
      <p:bldP spid="3277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Line 2"/>
          <p:cNvSpPr>
            <a:spLocks noChangeShapeType="1"/>
          </p:cNvSpPr>
          <p:nvPr/>
        </p:nvSpPr>
        <p:spPr bwMode="auto">
          <a:xfrm>
            <a:off x="1908175" y="5661025"/>
            <a:ext cx="68405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2700338" y="3429000"/>
            <a:ext cx="1873250" cy="2232025"/>
          </a:xfrm>
          <a:prstGeom prst="rect">
            <a:avLst/>
          </a:prstGeom>
          <a:solidFill>
            <a:srgbClr val="002060">
              <a:alpha val="67058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CCFF33"/>
                </a:solidFill>
                <a:latin typeface="Arial" pitchFamily="34" charset="0"/>
              </a:rPr>
              <a:t>náklady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2700338" y="2349500"/>
            <a:ext cx="1873250" cy="1079500"/>
          </a:xfrm>
          <a:prstGeom prst="rect">
            <a:avLst/>
          </a:prstGeom>
          <a:solidFill>
            <a:srgbClr val="FF0000">
              <a:alpha val="67842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 dirty="0">
                <a:solidFill>
                  <a:srgbClr val="800000"/>
                </a:solidFill>
                <a:latin typeface="Arial" pitchFamily="34" charset="0"/>
              </a:rPr>
              <a:t>zisk</a:t>
            </a:r>
          </a:p>
        </p:txBody>
      </p:sp>
      <p:sp>
        <p:nvSpPr>
          <p:cNvPr id="14341" name="Line 5"/>
          <p:cNvSpPr>
            <a:spLocks noChangeShapeType="1"/>
          </p:cNvSpPr>
          <p:nvPr/>
        </p:nvSpPr>
        <p:spPr bwMode="auto">
          <a:xfrm>
            <a:off x="2051050" y="2349500"/>
            <a:ext cx="5689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7885113" y="2060575"/>
            <a:ext cx="9969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Arial" pitchFamily="34" charset="0"/>
              </a:rPr>
              <a:t>cena</a:t>
            </a:r>
          </a:p>
        </p:txBody>
      </p:sp>
      <p:sp>
        <p:nvSpPr>
          <p:cNvPr id="14343" name="Line 7"/>
          <p:cNvSpPr>
            <a:spLocks noChangeShapeType="1"/>
          </p:cNvSpPr>
          <p:nvPr/>
        </p:nvSpPr>
        <p:spPr bwMode="auto">
          <a:xfrm flipV="1">
            <a:off x="2051050" y="908050"/>
            <a:ext cx="0" cy="4897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250825" y="476250"/>
            <a:ext cx="170431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800" dirty="0">
              <a:latin typeface="Arial" pitchFamily="34" charset="0"/>
            </a:endParaRPr>
          </a:p>
          <a:p>
            <a:r>
              <a:rPr lang="cs-CZ" sz="2800" dirty="0">
                <a:latin typeface="Arial" pitchFamily="34" charset="0"/>
              </a:rPr>
              <a:t>Cena/kus</a:t>
            </a:r>
          </a:p>
        </p:txBody>
      </p:sp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5435600" y="3429000"/>
            <a:ext cx="1873250" cy="2232025"/>
          </a:xfrm>
          <a:prstGeom prst="rect">
            <a:avLst/>
          </a:prstGeom>
          <a:solidFill>
            <a:srgbClr val="002060">
              <a:alpha val="67058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 dirty="0">
                <a:solidFill>
                  <a:srgbClr val="CCFF33"/>
                </a:solidFill>
                <a:latin typeface="Arial" pitchFamily="34" charset="0"/>
              </a:rPr>
              <a:t>náklady</a:t>
            </a: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5435600" y="2349500"/>
            <a:ext cx="1873250" cy="1079500"/>
          </a:xfrm>
          <a:prstGeom prst="rect">
            <a:avLst/>
          </a:prstGeom>
          <a:solidFill>
            <a:srgbClr val="FF0000">
              <a:alpha val="67842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b="1">
                <a:solidFill>
                  <a:srgbClr val="800000"/>
                </a:solidFill>
                <a:latin typeface="Arial" pitchFamily="34" charset="0"/>
              </a:rPr>
              <a:t>zisk</a:t>
            </a:r>
          </a:p>
        </p:txBody>
      </p:sp>
      <p:sp>
        <p:nvSpPr>
          <p:cNvPr id="33803" name="Line 11"/>
          <p:cNvSpPr>
            <a:spLocks noChangeShapeType="1"/>
          </p:cNvSpPr>
          <p:nvPr/>
        </p:nvSpPr>
        <p:spPr bwMode="auto">
          <a:xfrm flipV="1">
            <a:off x="4859338" y="2349500"/>
            <a:ext cx="0" cy="1079500"/>
          </a:xfrm>
          <a:prstGeom prst="line">
            <a:avLst/>
          </a:prstGeom>
          <a:noFill/>
          <a:ln w="76200">
            <a:solidFill>
              <a:srgbClr val="FF0000"/>
            </a:solidFill>
            <a:prstDash val="sysDot"/>
            <a:round/>
            <a:headEnd/>
            <a:tailEnd type="triangle" w="med" len="lg"/>
          </a:ln>
        </p:spPr>
        <p:txBody>
          <a:bodyPr/>
          <a:lstStyle/>
          <a:p>
            <a:endParaRPr lang="cs-CZ"/>
          </a:p>
        </p:txBody>
      </p:sp>
      <p:sp>
        <p:nvSpPr>
          <p:cNvPr id="33804" name="Line 12"/>
          <p:cNvSpPr>
            <a:spLocks noChangeShapeType="1"/>
          </p:cNvSpPr>
          <p:nvPr/>
        </p:nvSpPr>
        <p:spPr bwMode="auto">
          <a:xfrm>
            <a:off x="7596188" y="2349500"/>
            <a:ext cx="0" cy="1079500"/>
          </a:xfrm>
          <a:prstGeom prst="line">
            <a:avLst/>
          </a:prstGeom>
          <a:noFill/>
          <a:ln w="76200">
            <a:solidFill>
              <a:srgbClr val="FF0000"/>
            </a:solidFill>
            <a:prstDash val="sysDot"/>
            <a:round/>
            <a:headEnd/>
            <a:tailEnd type="triangle" w="med" len="lg"/>
          </a:ln>
        </p:spPr>
        <p:txBody>
          <a:bodyPr/>
          <a:lstStyle/>
          <a:p>
            <a:endParaRPr lang="cs-CZ"/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2115632" y="476672"/>
            <a:ext cx="3026790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endParaRPr lang="cs-CZ" sz="2800" dirty="0">
              <a:latin typeface="Arial" pitchFamily="34" charset="0"/>
            </a:endParaRPr>
          </a:p>
          <a:p>
            <a:pPr algn="ctr"/>
            <a:r>
              <a:rPr lang="cs-CZ" sz="2800" dirty="0" smtClean="0">
                <a:latin typeface="Arial" pitchFamily="34" charset="0"/>
              </a:rPr>
              <a:t>Cena orientovaná</a:t>
            </a:r>
          </a:p>
          <a:p>
            <a:pPr algn="ctr"/>
            <a:r>
              <a:rPr lang="cs-CZ" sz="2800" dirty="0">
                <a:latin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</a:rPr>
              <a:t>a náklady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5076056" y="404664"/>
            <a:ext cx="2825440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endParaRPr lang="cs-CZ" sz="2800" dirty="0">
              <a:latin typeface="Arial" pitchFamily="34" charset="0"/>
            </a:endParaRPr>
          </a:p>
          <a:p>
            <a:pPr algn="ctr"/>
            <a:r>
              <a:rPr lang="cs-CZ" sz="2800" dirty="0" smtClean="0">
                <a:latin typeface="Arial" pitchFamily="34" charset="0"/>
              </a:rPr>
              <a:t>Cena orientovaná</a:t>
            </a:r>
          </a:p>
          <a:p>
            <a:pPr algn="ctr"/>
            <a:r>
              <a:rPr lang="cs-CZ" sz="2800" dirty="0">
                <a:latin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</a:rPr>
              <a:t>a poptávku</a:t>
            </a:r>
            <a:endParaRPr lang="cs-CZ" sz="28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3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3" grpId="0" animBg="1"/>
      <p:bldP spid="3380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Cena orientovaná na konkurenci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Nejjednodušší metoda stanovení ceny. Respektuje cenu konkurence. Firma může volit cenu: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Vyšší než konkurence (u značkového </a:t>
            </a:r>
            <a:r>
              <a:rPr lang="cs-CZ" dirty="0" smtClean="0"/>
              <a:t>                      a </a:t>
            </a:r>
            <a:r>
              <a:rPr lang="cs-CZ" dirty="0" smtClean="0"/>
              <a:t>kvalitního zboží)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Nižší než konkurence (u neznačkového zboží)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Stejnou jako konkurence (firma spoléhá </a:t>
            </a:r>
            <a:r>
              <a:rPr lang="cs-CZ" dirty="0" smtClean="0"/>
              <a:t>               na </a:t>
            </a:r>
            <a:r>
              <a:rPr lang="cs-CZ" dirty="0" smtClean="0"/>
              <a:t>jinou výhodu)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Cena orientovaná na zákazníka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Cena se určuje na základě hodnoty vnímané zákazníkem. Důležitou roli hraje módnost, jedinečnost na trhu (např. specializovaný software).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None/>
            </a:pPr>
            <a:r>
              <a:rPr lang="cs-CZ" dirty="0" smtClean="0"/>
              <a:t>   Zavádíme do prodeje míče z nového materiálu. Podle průzkumu poptávky provedeného formou zkušebního prodeje odhadujeme, že při ceně 500 Kč bude možno prodat asi 8 000 míčů, </a:t>
            </a:r>
            <a:r>
              <a:rPr lang="cs-CZ" dirty="0" smtClean="0"/>
              <a:t>              při </a:t>
            </a:r>
            <a:r>
              <a:rPr lang="cs-CZ" dirty="0" smtClean="0"/>
              <a:t>ceně 600 Kč asi 6 300 míčů, při ceně 700 Kč by prodej činil 5 000 míčů a při ceně 800 Kč 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   3 000 míčů. Fixní náklady ve všech variantách budou činit 1 600 000 Kč, variabilní náklady </a:t>
            </a:r>
            <a:r>
              <a:rPr lang="cs-CZ" dirty="0" smtClean="0"/>
              <a:t>               na </a:t>
            </a:r>
            <a:r>
              <a:rPr lang="cs-CZ" dirty="0" smtClean="0"/>
              <a:t>1 míč budou 300 Kč. Na základě těchto údajů zjistěte nejvhodnější úroveň ceny.</a:t>
            </a:r>
          </a:p>
          <a:p>
            <a:pPr algn="just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4822" name="Group 70"/>
          <p:cNvGraphicFramePr>
            <a:graphicFrameLocks noGrp="1"/>
          </p:cNvGraphicFramePr>
          <p:nvPr>
            <p:ph/>
          </p:nvPr>
        </p:nvGraphicFramePr>
        <p:xfrm>
          <a:off x="457200" y="277813"/>
          <a:ext cx="8229600" cy="5037139"/>
        </p:xfrm>
        <a:graphic>
          <a:graphicData uri="http://schemas.openxmlformats.org/drawingml/2006/table">
            <a:tbl>
              <a:tblPr/>
              <a:tblGrid>
                <a:gridCol w="1235075"/>
                <a:gridCol w="1116013"/>
                <a:gridCol w="1176337"/>
                <a:gridCol w="1174750"/>
                <a:gridCol w="1176338"/>
                <a:gridCol w="1174750"/>
                <a:gridCol w="1176337"/>
              </a:tblGrid>
              <a:tr h="1135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Cena v Kč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Prodej v 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ks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Tržby 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           v 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Kč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variabilní náklady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Fixní náklady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Náklady celkem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Zisk 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                v 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Kč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500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8 000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6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600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6 300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700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5 000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6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800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pitchFamily="34" charset="0"/>
                        </a:rPr>
                        <a:t>3 000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Marek Moudrý, Základy marketingu, </a:t>
            </a:r>
            <a:r>
              <a:rPr lang="cs-CZ" dirty="0" err="1" smtClean="0"/>
              <a:t>Computer</a:t>
            </a:r>
            <a:r>
              <a:rPr lang="cs-CZ" dirty="0" smtClean="0"/>
              <a:t> Media s. r. o. 2008, ISBN 978-80-7402-002-5</a:t>
            </a:r>
          </a:p>
          <a:p>
            <a:r>
              <a:rPr lang="cs-CZ" dirty="0" smtClean="0"/>
              <a:t>Petr </a:t>
            </a:r>
            <a:r>
              <a:rPr lang="cs-CZ" dirty="0" err="1" smtClean="0"/>
              <a:t>Klínský</a:t>
            </a:r>
            <a:r>
              <a:rPr lang="cs-CZ" dirty="0" smtClean="0"/>
              <a:t>, Otto M</a:t>
            </a:r>
            <a:r>
              <a:rPr lang="hu-HU" dirty="0" smtClean="0"/>
              <a:t>űnch, Ekonomika 2 pro obchodní akademie a ost.střední školy, Fortuna Praha 2001, ISBN 80-7168-773-X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98</TotalTime>
  <Words>481</Words>
  <Application>Microsoft Office PowerPoint</Application>
  <PresentationFormat>Předvádění na obrazovce (4:3)</PresentationFormat>
  <Paragraphs>81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Cesta</vt:lpstr>
      <vt:lpstr>Document</vt:lpstr>
      <vt:lpstr>Snímek 1</vt:lpstr>
      <vt:lpstr>Cena</vt:lpstr>
      <vt:lpstr> Cena (Price)</vt:lpstr>
      <vt:lpstr>Faktory ovlivňující cenu</vt:lpstr>
      <vt:lpstr>Cíle podniku při stanovování ceny</vt:lpstr>
      <vt:lpstr>Metody stanovení ceny</vt:lpstr>
      <vt:lpstr>1. Cena orientovaná na náklady</vt:lpstr>
      <vt:lpstr>Snímek 8</vt:lpstr>
      <vt:lpstr>2. Cena orientovaná na poptávku</vt:lpstr>
      <vt:lpstr>Snímek 10</vt:lpstr>
      <vt:lpstr>Snímek 11</vt:lpstr>
      <vt:lpstr>3. Cena orientovaná na konkurenci</vt:lpstr>
      <vt:lpstr>4. Cena orientovaná na zákazníka</vt:lpstr>
      <vt:lpstr>Úloha </vt:lpstr>
      <vt:lpstr>Snímek 15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Leska</dc:creator>
  <cp:lastModifiedBy>Dum</cp:lastModifiedBy>
  <cp:revision>11</cp:revision>
  <dcterms:created xsi:type="dcterms:W3CDTF">2013-01-06T14:23:07Z</dcterms:created>
  <dcterms:modified xsi:type="dcterms:W3CDTF">2013-01-06T16:21:58Z</dcterms:modified>
</cp:coreProperties>
</file>