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57" r:id="rId4"/>
    <p:sldId id="264" r:id="rId5"/>
    <p:sldId id="259" r:id="rId6"/>
    <p:sldId id="260" r:id="rId7"/>
    <p:sldId id="266" r:id="rId8"/>
    <p:sldId id="265" r:id="rId9"/>
    <p:sldId id="262" r:id="rId10"/>
    <p:sldId id="267" r:id="rId11"/>
    <p:sldId id="268" r:id="rId12"/>
    <p:sldId id="258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0568F6-69D9-43B3-BA1A-71A1C0BABD0F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1A973E-5312-45C9-BFF4-9079864918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01125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65D2F5-EB28-4091-A1BD-4AC5B4013FAE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DAFE26-E342-4D73-AB86-06463AABEF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43400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423580-E796-431A-914E-0F76A299EC11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B3281B-E550-459B-8B0F-BA44D1D773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11485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858A97-F704-486C-AE96-57DB8DB6897C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3BCDF9-AE35-4FB3-92E2-06F660CDCE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37403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C4CFC6-DFA2-4809-AC6A-EBBC10DF254F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8D69E3-2288-41FB-975C-9D9E8E7999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27407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3443CE-7E17-454D-AA96-47BB05F40E2C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9BA222-1309-4E0B-9F39-F5F3B637D1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49773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F4D486-0F8B-46B5-A318-63190E529D67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C5977B-33AA-49B6-9021-BB11C8D9DF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84856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CA894A-AAF3-4E1D-9729-B190FB850963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7155E9-4277-47A2-A8CF-B0D0CD4FAA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86867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46E65B-EAD1-4FDD-B5FF-F5E45FE37E61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FDFF2A-2C8E-4E30-B543-FCA690835C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88821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CCE15B-C785-4512-9E58-5807D9BBD364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78277B-FC07-48AB-BFB5-4D0AF62C40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16668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EE96F3-49EE-4F54-930A-91BB40B814D4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A31351-8285-4869-AA34-34C13BA972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57559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8CDDFE0-CE69-4B3F-9303-A453F157578D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2B9FAA4-00FC-4F76-8A24-098D305D87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upload.wikimedia.org/wikipedia/commons/2/24/Red_White_Blood_cells.jpg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upload.wikimedia.org/wikipedia/commons/f/f7/Plant_cell_structure_cs.svg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upload.wikimedia.org/wikipedia/commons/0/01/Rhoeo_Discolor_-_Plasmolysis.jp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upload.wikimedia.org/wikipedia/commons/a/ab/Turgor_pressure_on_plant_cells_diagram.sv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Membr%C3%A1nov%C3%BD_v%C3%A1%C4%8Dek" TargetMode="External"/><Relationship Id="rId13" Type="http://schemas.openxmlformats.org/officeDocument/2006/relationships/hyperlink" Target="http://cs.wikipedia.org/wiki/Mitochondrie" TargetMode="External"/><Relationship Id="rId3" Type="http://schemas.openxmlformats.org/officeDocument/2006/relationships/image" Target="../media/image9.png"/><Relationship Id="rId7" Type="http://schemas.openxmlformats.org/officeDocument/2006/relationships/hyperlink" Target="http://cs.wikipedia.org/wiki/Ribosom" TargetMode="External"/><Relationship Id="rId12" Type="http://schemas.openxmlformats.org/officeDocument/2006/relationships/hyperlink" Target="http://cs.wikipedia.org/wiki/Cytoskelet" TargetMode="External"/><Relationship Id="rId17" Type="http://schemas.openxmlformats.org/officeDocument/2006/relationships/hyperlink" Target="http://cs.wikipedia.org/wiki/Centriola" TargetMode="External"/><Relationship Id="rId2" Type="http://schemas.openxmlformats.org/officeDocument/2006/relationships/hyperlink" Target="http://upload.wikimedia.org/wikipedia/commons/1/1a/Biological_cell.svg" TargetMode="External"/><Relationship Id="rId16" Type="http://schemas.openxmlformats.org/officeDocument/2006/relationships/hyperlink" Target="http://cs.wikipedia.org/wiki/Lysoso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Bun%C4%9B%C4%8Dn%C3%A9_j%C3%A1dro" TargetMode="External"/><Relationship Id="rId11" Type="http://schemas.openxmlformats.org/officeDocument/2006/relationships/hyperlink" Target="http://cs.wikipedia.org/wiki/Golgiho_apar%C3%A1t" TargetMode="External"/><Relationship Id="rId5" Type="http://schemas.openxmlformats.org/officeDocument/2006/relationships/hyperlink" Target="http://cs.wikipedia.org/wiki/Jad%C3%A9rko" TargetMode="External"/><Relationship Id="rId15" Type="http://schemas.openxmlformats.org/officeDocument/2006/relationships/hyperlink" Target="http://cs.wikipedia.org/wiki/Cytoplazma" TargetMode="External"/><Relationship Id="rId10" Type="http://schemas.openxmlformats.org/officeDocument/2006/relationships/hyperlink" Target="http://cs.wikipedia.org/wiki/Endoplazmatick%C3%A9_retikulum" TargetMode="External"/><Relationship Id="rId4" Type="http://schemas.openxmlformats.org/officeDocument/2006/relationships/hyperlink" Target="http://cs.wikipedia.org/wiki/Organela" TargetMode="External"/><Relationship Id="rId9" Type="http://schemas.openxmlformats.org/officeDocument/2006/relationships/hyperlink" Target="http://cs.wikipedia.org/wiki/Vezikul" TargetMode="External"/><Relationship Id="rId14" Type="http://schemas.openxmlformats.org/officeDocument/2006/relationships/hyperlink" Target="http://cs.wikipedia.org/wiki/Vakuola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://upload.wikimedia.org/wikipedia/commons/e/ef/Average_prokaryote_cell_cs.svg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upload.wikimedia.org/wikipedia/commons/0/02/Flu_und_legende_color_c.jpg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04227" y="3356992"/>
            <a:ext cx="7772400" cy="1225550"/>
          </a:xfrm>
        </p:spPr>
        <p:txBody>
          <a:bodyPr/>
          <a:lstStyle/>
          <a:p>
            <a:pPr eaLnBrk="1" hangingPunct="1"/>
            <a:r>
              <a:rPr lang="cs-CZ" sz="3200" b="1" dirty="0" smtClean="0"/>
              <a:t>VY_52_INOVACE_24_Buňka rostlinná a živočišná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2927" y="5373216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Obdélník 3"/>
          <p:cNvSpPr>
            <a:spLocks noChangeArrowheads="1"/>
          </p:cNvSpPr>
          <p:nvPr/>
        </p:nvSpPr>
        <p:spPr bwMode="auto">
          <a:xfrm>
            <a:off x="685223" y="2132856"/>
            <a:ext cx="7920038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400" dirty="0"/>
              <a:t>Základní škola a Mateřská škola Choustník, okres Tábor</a:t>
            </a:r>
            <a:endParaRPr lang="cs-CZ" sz="2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cs-CZ" sz="3200" b="1" smtClean="0"/>
              <a:t>BUŇKA: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0" y="1052513"/>
            <a:ext cx="8229600" cy="1512887"/>
          </a:xfrm>
        </p:spPr>
        <p:txBody>
          <a:bodyPr/>
          <a:lstStyle/>
          <a:p>
            <a:pPr marL="0" indent="0">
              <a:buNone/>
            </a:pPr>
            <a:r>
              <a:rPr lang="cs-CZ" sz="2800" dirty="0" smtClean="0"/>
              <a:t>    Základní </a:t>
            </a:r>
            <a:r>
              <a:rPr lang="cs-CZ" sz="2800" dirty="0" smtClean="0"/>
              <a:t>jednotka organizmu</a:t>
            </a:r>
          </a:p>
          <a:p>
            <a:pPr marL="0" indent="0">
              <a:buNone/>
            </a:pPr>
            <a:r>
              <a:rPr lang="cs-CZ" sz="2800" dirty="0" smtClean="0"/>
              <a:t>    Viditelná </a:t>
            </a:r>
            <a:r>
              <a:rPr lang="cs-CZ" sz="2800" dirty="0" smtClean="0"/>
              <a:t>pod mikroskopem, má různý tvar i velikost</a:t>
            </a:r>
          </a:p>
        </p:txBody>
      </p:sp>
      <p:pic>
        <p:nvPicPr>
          <p:cNvPr id="3076" name="Picture 2" descr="Soubor:Red White Blood cells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50" y="2708275"/>
            <a:ext cx="4762500" cy="3105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7" name="TextovéPole 4"/>
          <p:cNvSpPr txBox="1">
            <a:spLocks noChangeArrowheads="1"/>
          </p:cNvSpPr>
          <p:nvPr/>
        </p:nvSpPr>
        <p:spPr bwMode="auto">
          <a:xfrm>
            <a:off x="6372225" y="2565400"/>
            <a:ext cx="201612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Obr.1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 descr="Soubor:Plant cell structure cs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93725"/>
            <a:ext cx="8915400" cy="6264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99" name="TextovéPole 2"/>
          <p:cNvSpPr txBox="1">
            <a:spLocks noChangeArrowheads="1"/>
          </p:cNvSpPr>
          <p:nvPr/>
        </p:nvSpPr>
        <p:spPr bwMode="auto">
          <a:xfrm>
            <a:off x="5148263" y="188913"/>
            <a:ext cx="36004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Obr.2</a:t>
            </a:r>
          </a:p>
        </p:txBody>
      </p:sp>
      <p:sp>
        <p:nvSpPr>
          <p:cNvPr id="4100" name="TextovéPole 3"/>
          <p:cNvSpPr txBox="1">
            <a:spLocks noChangeArrowheads="1"/>
          </p:cNvSpPr>
          <p:nvPr/>
        </p:nvSpPr>
        <p:spPr bwMode="auto">
          <a:xfrm>
            <a:off x="250825" y="333375"/>
            <a:ext cx="3097213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b="1"/>
              <a:t>Rostlinná buňka: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65175"/>
          </a:xfrm>
        </p:spPr>
        <p:txBody>
          <a:bodyPr/>
          <a:lstStyle/>
          <a:p>
            <a:r>
              <a:rPr lang="cs-CZ" sz="2400" b="1" u="sng" smtClean="0"/>
              <a:t>Stavba buňky</a:t>
            </a:r>
            <a:r>
              <a:rPr lang="cs-CZ" sz="2400" smtClean="0"/>
              <a:t>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476250"/>
            <a:ext cx="9144000" cy="4525963"/>
          </a:xfrm>
        </p:spPr>
        <p:txBody>
          <a:bodyPr/>
          <a:lstStyle/>
          <a:p>
            <a:pPr>
              <a:buFont typeface="Arial" charset="0"/>
              <a:buNone/>
              <a:defRPr/>
            </a:pPr>
            <a:r>
              <a:rPr lang="cs-CZ" sz="2400" dirty="0" smtClean="0"/>
              <a:t>Orgány= ústrojky= organely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cs-CZ" sz="2400" b="1" dirty="0" smtClean="0"/>
              <a:t>Buněčná stěna- </a:t>
            </a:r>
            <a:r>
              <a:rPr lang="cs-CZ" sz="2400" dirty="0" smtClean="0"/>
              <a:t>povrch a tvar rostlinných buněk, hub a bakterií a jednobuněčných živočichů- propustná pro vodu, 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cs-CZ" sz="2400" b="1" dirty="0" smtClean="0"/>
              <a:t>Plazmatická membrána:  </a:t>
            </a:r>
            <a:r>
              <a:rPr lang="cs-CZ" sz="2400" dirty="0" smtClean="0"/>
              <a:t>výběrově polopropustná</a:t>
            </a:r>
          </a:p>
          <a:p>
            <a:pPr marL="514350" indent="-514350">
              <a:buFont typeface="Arial" charset="0"/>
              <a:buNone/>
              <a:defRPr/>
            </a:pPr>
            <a:r>
              <a:rPr lang="cs-CZ" sz="2400" smtClean="0"/>
              <a:t>	</a:t>
            </a:r>
            <a:r>
              <a:rPr lang="cs-CZ" sz="2400" smtClean="0"/>
              <a:t>                              - </a:t>
            </a:r>
            <a:r>
              <a:rPr lang="cs-CZ" sz="2400" dirty="0" smtClean="0"/>
              <a:t>živiny a vodu dovnitř- odpad ven</a:t>
            </a:r>
          </a:p>
          <a:p>
            <a:pPr marL="514350" indent="-514350">
              <a:buFont typeface="Arial" charset="0"/>
              <a:buAutoNum type="arabicPeriod" startAt="3"/>
              <a:defRPr/>
            </a:pPr>
            <a:r>
              <a:rPr lang="cs-CZ" sz="2400" b="1" dirty="0" smtClean="0"/>
              <a:t>Jádro: </a:t>
            </a:r>
            <a:r>
              <a:rPr lang="cs-CZ" sz="2400" dirty="0" smtClean="0"/>
              <a:t>řídí průběh dějů- množení buňky</a:t>
            </a:r>
          </a:p>
          <a:p>
            <a:pPr marL="514350" indent="-514350">
              <a:buFont typeface="Arial" charset="0"/>
              <a:buAutoNum type="arabicPeriod" startAt="3"/>
              <a:defRPr/>
            </a:pPr>
            <a:r>
              <a:rPr lang="cs-CZ" sz="2400" b="1" dirty="0" smtClean="0"/>
              <a:t>Chloroplasty: </a:t>
            </a:r>
            <a:r>
              <a:rPr lang="cs-CZ" sz="2400" dirty="0" smtClean="0"/>
              <a:t>rostliny- fotosyntéza=  výroba organických látek</a:t>
            </a:r>
          </a:p>
          <a:p>
            <a:pPr marL="514350" indent="-514350">
              <a:buFont typeface="Arial" charset="0"/>
              <a:buAutoNum type="arabicPeriod" startAt="3"/>
              <a:defRPr/>
            </a:pPr>
            <a:r>
              <a:rPr lang="cs-CZ" sz="2400" b="1" dirty="0" smtClean="0"/>
              <a:t>Lysozomy:  </a:t>
            </a:r>
            <a:r>
              <a:rPr lang="cs-CZ" sz="2400" dirty="0" smtClean="0"/>
              <a:t>jen živočišné buňky- rozklad organických látek= trávení</a:t>
            </a:r>
          </a:p>
          <a:p>
            <a:pPr marL="514350" indent="-514350">
              <a:buFont typeface="Arial" charset="0"/>
              <a:buAutoNum type="arabicPeriod" startAt="3"/>
              <a:defRPr/>
            </a:pPr>
            <a:r>
              <a:rPr lang="cs-CZ" sz="2400" b="1" dirty="0" smtClean="0"/>
              <a:t>Cytoplazma: </a:t>
            </a:r>
            <a:r>
              <a:rPr lang="cs-CZ" sz="2400" dirty="0" smtClean="0"/>
              <a:t>tekuté vnitřní prostředí</a:t>
            </a:r>
          </a:p>
          <a:p>
            <a:pPr marL="514350" indent="-514350">
              <a:buFont typeface="Arial" charset="0"/>
              <a:buAutoNum type="arabicPeriod" startAt="3"/>
              <a:defRPr/>
            </a:pPr>
            <a:r>
              <a:rPr lang="cs-CZ" sz="2400" b="1" dirty="0" smtClean="0"/>
              <a:t>Ribozomy: </a:t>
            </a:r>
            <a:r>
              <a:rPr lang="cs-CZ" sz="2400" dirty="0" smtClean="0"/>
              <a:t>Vytváří bílkoviny daného organizmu= játra</a:t>
            </a:r>
          </a:p>
          <a:p>
            <a:pPr marL="514350" indent="-514350">
              <a:buFont typeface="Arial" charset="0"/>
              <a:buAutoNum type="arabicPeriod" startAt="3"/>
              <a:defRPr/>
            </a:pPr>
            <a:r>
              <a:rPr lang="cs-CZ" sz="2400" b="1" dirty="0" smtClean="0"/>
              <a:t>Mitochondrie: </a:t>
            </a:r>
            <a:r>
              <a:rPr lang="cs-CZ" sz="2400" dirty="0" smtClean="0"/>
              <a:t>buněčné dýchání= uvolňování energie</a:t>
            </a:r>
          </a:p>
          <a:p>
            <a:pPr marL="514350" indent="-514350">
              <a:buFont typeface="Arial" charset="0"/>
              <a:buAutoNum type="arabicPeriod" startAt="3"/>
              <a:defRPr/>
            </a:pPr>
            <a:r>
              <a:rPr lang="cs-CZ" sz="2400" b="1" dirty="0" smtClean="0"/>
              <a:t>Vakuoly:  </a:t>
            </a:r>
            <a:r>
              <a:rPr lang="cs-CZ" sz="2400" dirty="0" smtClean="0"/>
              <a:t>zásobárny živin i odpadů, potravní vakuoly- prvoci a rostliny </a:t>
            </a:r>
          </a:p>
          <a:p>
            <a:pPr marL="514350" indent="-514350">
              <a:buFont typeface="Arial" charset="0"/>
              <a:buNone/>
              <a:defRPr/>
            </a:pPr>
            <a:endParaRPr lang="cs-CZ" b="1" dirty="0" smtClean="0"/>
          </a:p>
          <a:p>
            <a:pPr marL="514350" indent="-514350">
              <a:buFont typeface="Arial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Soubor:Rhoeo Discolor - Plasmolysis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775" y="476250"/>
            <a:ext cx="6191250" cy="5705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7" name="TextovéPole 2"/>
          <p:cNvSpPr txBox="1">
            <a:spLocks noChangeArrowheads="1"/>
          </p:cNvSpPr>
          <p:nvPr/>
        </p:nvSpPr>
        <p:spPr bwMode="auto">
          <a:xfrm>
            <a:off x="2484438" y="6524625"/>
            <a:ext cx="30956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Obr.3</a:t>
            </a:r>
          </a:p>
        </p:txBody>
      </p:sp>
      <p:sp>
        <p:nvSpPr>
          <p:cNvPr id="6148" name="TextovéPole 3"/>
          <p:cNvSpPr txBox="1">
            <a:spLocks noChangeArrowheads="1"/>
          </p:cNvSpPr>
          <p:nvPr/>
        </p:nvSpPr>
        <p:spPr bwMode="auto">
          <a:xfrm>
            <a:off x="0" y="549275"/>
            <a:ext cx="2843213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b="1"/>
              <a:t>Povrchové buňky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Soubor:Turgor pressure on plant cells diagram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260350"/>
            <a:ext cx="5886450" cy="232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1" name="TextovéPole 2"/>
          <p:cNvSpPr txBox="1">
            <a:spLocks noChangeArrowheads="1"/>
          </p:cNvSpPr>
          <p:nvPr/>
        </p:nvSpPr>
        <p:spPr bwMode="auto">
          <a:xfrm>
            <a:off x="6948488" y="0"/>
            <a:ext cx="194468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Obr.4</a:t>
            </a:r>
          </a:p>
        </p:txBody>
      </p:sp>
      <p:sp>
        <p:nvSpPr>
          <p:cNvPr id="7172" name="TextovéPole 3"/>
          <p:cNvSpPr txBox="1">
            <a:spLocks noChangeArrowheads="1"/>
          </p:cNvSpPr>
          <p:nvPr/>
        </p:nvSpPr>
        <p:spPr bwMode="auto">
          <a:xfrm>
            <a:off x="179388" y="2636838"/>
            <a:ext cx="8713787" cy="2862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Vnitřní a vnější prostředí buňky- </a:t>
            </a:r>
            <a:r>
              <a:rPr lang="cs-CZ" b="1"/>
              <a:t>izotonické prostředí</a:t>
            </a:r>
            <a:r>
              <a:rPr lang="cs-CZ"/>
              <a:t>= rovnováha</a:t>
            </a:r>
          </a:p>
          <a:p>
            <a:pPr eaLnBrk="1" hangingPunct="1"/>
            <a:r>
              <a:rPr lang="cs-CZ"/>
              <a:t>Porušení rovnováhy vede ke smrti buňky</a:t>
            </a:r>
          </a:p>
          <a:p>
            <a:pPr eaLnBrk="1" hangingPunct="1"/>
            <a:endParaRPr lang="cs-CZ"/>
          </a:p>
          <a:p>
            <a:pPr eaLnBrk="1" hangingPunct="1"/>
            <a:endParaRPr lang="cs-CZ"/>
          </a:p>
          <a:p>
            <a:pPr eaLnBrk="1" hangingPunct="1"/>
            <a:r>
              <a:rPr lang="cs-CZ" b="1" u="sng"/>
              <a:t>Množení buňky:</a:t>
            </a:r>
          </a:p>
          <a:p>
            <a:pPr eaLnBrk="1" hangingPunct="1"/>
            <a:r>
              <a:rPr lang="cs-CZ"/>
              <a:t>Vznik buňky- dělením</a:t>
            </a:r>
          </a:p>
          <a:p>
            <a:pPr eaLnBrk="1" hangingPunct="1"/>
            <a:r>
              <a:rPr lang="cs-CZ"/>
              <a:t>Život buňky= funkce organel</a:t>
            </a:r>
          </a:p>
          <a:p>
            <a:pPr eaLnBrk="1" hangingPunct="1"/>
            <a:r>
              <a:rPr lang="cs-CZ"/>
              <a:t>Smrt buňky=  stáří, nahromadění odpadů</a:t>
            </a:r>
          </a:p>
          <a:p>
            <a:pPr eaLnBrk="1" hangingPunct="1"/>
            <a:r>
              <a:rPr lang="cs-CZ"/>
              <a:t>Množení=  dělení= jádro=  zdvojení chromozomů mateřské buňky-  rozestoupení-vznik dvou dceřiných buněk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4" descr="http://upload.wikimedia.org/wikipedia/commons/5/5e/Gray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260350"/>
            <a:ext cx="2728913" cy="4356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5" name="TextovéPole 2"/>
          <p:cNvSpPr txBox="1">
            <a:spLocks noChangeArrowheads="1"/>
          </p:cNvSpPr>
          <p:nvPr/>
        </p:nvSpPr>
        <p:spPr bwMode="auto">
          <a:xfrm>
            <a:off x="3995738" y="260350"/>
            <a:ext cx="100806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Obr.5 a.</a:t>
            </a:r>
          </a:p>
        </p:txBody>
      </p:sp>
      <p:pic>
        <p:nvPicPr>
          <p:cNvPr id="8196" name="Obrázek 3" descr="skenování0008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4652963"/>
            <a:ext cx="8229600" cy="208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7" name="TextovéPole 4"/>
          <p:cNvSpPr txBox="1">
            <a:spLocks noChangeArrowheads="1"/>
          </p:cNvSpPr>
          <p:nvPr/>
        </p:nvSpPr>
        <p:spPr bwMode="auto">
          <a:xfrm>
            <a:off x="5110163" y="3716338"/>
            <a:ext cx="273526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Obr.5 b.</a:t>
            </a:r>
          </a:p>
        </p:txBody>
      </p:sp>
      <p:sp>
        <p:nvSpPr>
          <p:cNvPr id="8198" name="TextovéPole 5"/>
          <p:cNvSpPr txBox="1">
            <a:spLocks noChangeArrowheads="1"/>
          </p:cNvSpPr>
          <p:nvPr/>
        </p:nvSpPr>
        <p:spPr bwMode="auto">
          <a:xfrm>
            <a:off x="684213" y="4652963"/>
            <a:ext cx="4392612" cy="369887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cs-CZ"/>
          </a:p>
        </p:txBody>
      </p:sp>
      <p:sp>
        <p:nvSpPr>
          <p:cNvPr id="8199" name="TextovéPole 6"/>
          <p:cNvSpPr txBox="1">
            <a:spLocks noChangeArrowheads="1"/>
          </p:cNvSpPr>
          <p:nvPr/>
        </p:nvSpPr>
        <p:spPr bwMode="auto">
          <a:xfrm>
            <a:off x="3276600" y="1052513"/>
            <a:ext cx="5399088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b="1"/>
              <a:t>Dělení buněčného jádra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http://upload.wikimedia.org/wikipedia/commons/e/e0/3D-SIM-4_Anaphase_3_colo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1052513"/>
            <a:ext cx="7143750" cy="541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19" name="TextovéPole 2"/>
          <p:cNvSpPr txBox="1">
            <a:spLocks noChangeArrowheads="1"/>
          </p:cNvSpPr>
          <p:nvPr/>
        </p:nvSpPr>
        <p:spPr bwMode="auto">
          <a:xfrm>
            <a:off x="395288" y="476250"/>
            <a:ext cx="237648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Obr.6</a:t>
            </a:r>
          </a:p>
        </p:txBody>
      </p:sp>
      <p:sp>
        <p:nvSpPr>
          <p:cNvPr id="9220" name="TextovéPole 3"/>
          <p:cNvSpPr txBox="1">
            <a:spLocks noChangeArrowheads="1"/>
          </p:cNvSpPr>
          <p:nvPr/>
        </p:nvSpPr>
        <p:spPr bwMode="auto">
          <a:xfrm>
            <a:off x="1835150" y="549275"/>
            <a:ext cx="6408738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b="1"/>
              <a:t>Dělení buněčného jádra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Soubor:Biological cell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2228850"/>
            <a:ext cx="7620000" cy="4629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3" name="Obdélník 2"/>
          <p:cNvSpPr>
            <a:spLocks noChangeArrowheads="1"/>
          </p:cNvSpPr>
          <p:nvPr/>
        </p:nvSpPr>
        <p:spPr bwMode="auto">
          <a:xfrm>
            <a:off x="0" y="0"/>
            <a:ext cx="4572000" cy="230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i="1">
                <a:latin typeface="Calibri" pitchFamily="34" charset="0"/>
              </a:rPr>
              <a:t>Schéma živočišné buňky</a:t>
            </a:r>
            <a:r>
              <a:rPr lang="cs-CZ">
                <a:latin typeface="Calibri" pitchFamily="34" charset="0"/>
              </a:rPr>
              <a:t>. </a:t>
            </a:r>
            <a:r>
              <a:rPr lang="cs-CZ">
                <a:latin typeface="Calibri" pitchFamily="34" charset="0"/>
                <a:hlinkClick r:id="rId4"/>
              </a:rPr>
              <a:t>Organely</a:t>
            </a:r>
            <a:r>
              <a:rPr lang="cs-CZ">
                <a:latin typeface="Calibri" pitchFamily="34" charset="0"/>
              </a:rPr>
              <a:t>: (1) </a:t>
            </a:r>
            <a:r>
              <a:rPr lang="cs-CZ">
                <a:latin typeface="Calibri" pitchFamily="34" charset="0"/>
                <a:hlinkClick r:id="rId5"/>
              </a:rPr>
              <a:t>jadérko</a:t>
            </a:r>
            <a:r>
              <a:rPr lang="cs-CZ">
                <a:latin typeface="Calibri" pitchFamily="34" charset="0"/>
              </a:rPr>
              <a:t> (2) </a:t>
            </a:r>
            <a:r>
              <a:rPr lang="cs-CZ">
                <a:latin typeface="Calibri" pitchFamily="34" charset="0"/>
                <a:hlinkClick r:id="rId6"/>
              </a:rPr>
              <a:t>jádro</a:t>
            </a:r>
            <a:r>
              <a:rPr lang="cs-CZ">
                <a:latin typeface="Calibri" pitchFamily="34" charset="0"/>
              </a:rPr>
              <a:t> (3) </a:t>
            </a:r>
            <a:r>
              <a:rPr lang="cs-CZ">
                <a:latin typeface="Calibri" pitchFamily="34" charset="0"/>
                <a:hlinkClick r:id="rId7"/>
              </a:rPr>
              <a:t>ribosom</a:t>
            </a:r>
            <a:r>
              <a:rPr lang="cs-CZ">
                <a:latin typeface="Calibri" pitchFamily="34" charset="0"/>
              </a:rPr>
              <a:t> (4) </a:t>
            </a:r>
            <a:r>
              <a:rPr lang="cs-CZ">
                <a:latin typeface="Calibri" pitchFamily="34" charset="0"/>
                <a:hlinkClick r:id="rId8"/>
              </a:rPr>
              <a:t>membránový váček</a:t>
            </a:r>
            <a:r>
              <a:rPr lang="cs-CZ">
                <a:latin typeface="Calibri" pitchFamily="34" charset="0"/>
              </a:rPr>
              <a:t> (</a:t>
            </a:r>
            <a:r>
              <a:rPr lang="cs-CZ" i="1">
                <a:latin typeface="Calibri" pitchFamily="34" charset="0"/>
              </a:rPr>
              <a:t>také: </a:t>
            </a:r>
            <a:r>
              <a:rPr lang="cs-CZ" i="1">
                <a:latin typeface="Calibri" pitchFamily="34" charset="0"/>
                <a:hlinkClick r:id="rId8"/>
              </a:rPr>
              <a:t>transportní váčky</a:t>
            </a:r>
            <a:r>
              <a:rPr lang="cs-CZ" i="1">
                <a:latin typeface="Calibri" pitchFamily="34" charset="0"/>
              </a:rPr>
              <a:t> nebo </a:t>
            </a:r>
            <a:r>
              <a:rPr lang="cs-CZ" i="1">
                <a:latin typeface="Calibri" pitchFamily="34" charset="0"/>
                <a:hlinkClick r:id="rId9"/>
              </a:rPr>
              <a:t>vezikuly</a:t>
            </a:r>
            <a:r>
              <a:rPr lang="cs-CZ">
                <a:latin typeface="Calibri" pitchFamily="34" charset="0"/>
              </a:rPr>
              <a:t> - součást membránového komplexu ER a GA ), (5) drsné </a:t>
            </a:r>
            <a:r>
              <a:rPr lang="cs-CZ">
                <a:latin typeface="Calibri" pitchFamily="34" charset="0"/>
                <a:hlinkClick r:id="rId10"/>
              </a:rPr>
              <a:t>endoplasmatické retikulum</a:t>
            </a:r>
            <a:r>
              <a:rPr lang="cs-CZ">
                <a:latin typeface="Calibri" pitchFamily="34" charset="0"/>
              </a:rPr>
              <a:t> (ER), (6) </a:t>
            </a:r>
            <a:r>
              <a:rPr lang="cs-CZ">
                <a:latin typeface="Calibri" pitchFamily="34" charset="0"/>
                <a:hlinkClick r:id="rId11"/>
              </a:rPr>
              <a:t>Golgiho komplex</a:t>
            </a:r>
            <a:r>
              <a:rPr lang="cs-CZ">
                <a:latin typeface="Calibri" pitchFamily="34" charset="0"/>
              </a:rPr>
              <a:t>, (7) </a:t>
            </a:r>
            <a:r>
              <a:rPr lang="cs-CZ">
                <a:latin typeface="Calibri" pitchFamily="34" charset="0"/>
                <a:hlinkClick r:id="rId12"/>
              </a:rPr>
              <a:t>cytoskelet</a:t>
            </a:r>
            <a:r>
              <a:rPr lang="cs-CZ">
                <a:latin typeface="Calibri" pitchFamily="34" charset="0"/>
              </a:rPr>
              <a:t>, (8) hladké </a:t>
            </a:r>
            <a:r>
              <a:rPr lang="cs-CZ">
                <a:latin typeface="Calibri" pitchFamily="34" charset="0"/>
                <a:hlinkClick r:id="rId10"/>
              </a:rPr>
              <a:t>ER</a:t>
            </a:r>
            <a:r>
              <a:rPr lang="cs-CZ">
                <a:latin typeface="Calibri" pitchFamily="34" charset="0"/>
              </a:rPr>
              <a:t>, (9) </a:t>
            </a:r>
            <a:r>
              <a:rPr lang="cs-CZ">
                <a:latin typeface="Calibri" pitchFamily="34" charset="0"/>
                <a:hlinkClick r:id="rId13"/>
              </a:rPr>
              <a:t>mitochondrie</a:t>
            </a:r>
            <a:r>
              <a:rPr lang="cs-CZ">
                <a:latin typeface="Calibri" pitchFamily="34" charset="0"/>
              </a:rPr>
              <a:t>, (10) </a:t>
            </a:r>
            <a:r>
              <a:rPr lang="cs-CZ">
                <a:latin typeface="Calibri" pitchFamily="34" charset="0"/>
                <a:hlinkClick r:id="rId14"/>
              </a:rPr>
              <a:t>vakuola</a:t>
            </a:r>
            <a:r>
              <a:rPr lang="cs-CZ">
                <a:latin typeface="Calibri" pitchFamily="34" charset="0"/>
              </a:rPr>
              <a:t>, (11) </a:t>
            </a:r>
            <a:r>
              <a:rPr lang="cs-CZ">
                <a:latin typeface="Calibri" pitchFamily="34" charset="0"/>
                <a:hlinkClick r:id="rId15"/>
              </a:rPr>
              <a:t>cytoplasma</a:t>
            </a:r>
            <a:r>
              <a:rPr lang="cs-CZ">
                <a:latin typeface="Calibri" pitchFamily="34" charset="0"/>
              </a:rPr>
              <a:t>, (12) </a:t>
            </a:r>
            <a:r>
              <a:rPr lang="cs-CZ">
                <a:latin typeface="Calibri" pitchFamily="34" charset="0"/>
                <a:hlinkClick r:id="rId16"/>
              </a:rPr>
              <a:t>lysosom</a:t>
            </a:r>
            <a:r>
              <a:rPr lang="cs-CZ">
                <a:latin typeface="Calibri" pitchFamily="34" charset="0"/>
              </a:rPr>
              <a:t>, (13) </a:t>
            </a:r>
            <a:r>
              <a:rPr lang="cs-CZ">
                <a:latin typeface="Calibri" pitchFamily="34" charset="0"/>
                <a:hlinkClick r:id="rId17"/>
              </a:rPr>
              <a:t>centrioly</a:t>
            </a:r>
            <a:r>
              <a:rPr lang="cs-CZ">
                <a:latin typeface="Calibri" pitchFamily="34" charset="0"/>
              </a:rPr>
              <a:t>.</a:t>
            </a:r>
          </a:p>
        </p:txBody>
      </p:sp>
      <p:sp>
        <p:nvSpPr>
          <p:cNvPr id="10244" name="TextovéPole 3"/>
          <p:cNvSpPr txBox="1">
            <a:spLocks noChangeArrowheads="1"/>
          </p:cNvSpPr>
          <p:nvPr/>
        </p:nvSpPr>
        <p:spPr bwMode="auto">
          <a:xfrm>
            <a:off x="5580063" y="549275"/>
            <a:ext cx="388778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Obr.7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ovéPole 2"/>
          <p:cNvSpPr txBox="1">
            <a:spLocks noChangeArrowheads="1"/>
          </p:cNvSpPr>
          <p:nvPr/>
        </p:nvSpPr>
        <p:spPr bwMode="auto">
          <a:xfrm>
            <a:off x="250825" y="620713"/>
            <a:ext cx="8893175" cy="3046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b="1"/>
              <a:t>Nejjednodušší buňka= bakterie-0,001mm</a:t>
            </a:r>
          </a:p>
          <a:p>
            <a:pPr eaLnBrk="1" hangingPunct="1"/>
            <a:r>
              <a:rPr lang="cs-CZ" sz="2400"/>
              <a:t>Místo jádra jen jeden chromozom </a:t>
            </a:r>
          </a:p>
          <a:p>
            <a:pPr eaLnBrk="1" hangingPunct="1"/>
            <a:endParaRPr lang="cs-CZ"/>
          </a:p>
          <a:p>
            <a:pPr eaLnBrk="1" hangingPunct="1"/>
            <a:endParaRPr lang="cs-CZ"/>
          </a:p>
          <a:p>
            <a:pPr eaLnBrk="1" hangingPunct="1"/>
            <a:endParaRPr lang="cs-CZ"/>
          </a:p>
          <a:p>
            <a:pPr eaLnBrk="1" hangingPunct="1"/>
            <a:endParaRPr lang="cs-CZ"/>
          </a:p>
          <a:p>
            <a:pPr eaLnBrk="1" hangingPunct="1"/>
            <a:endParaRPr lang="cs-CZ"/>
          </a:p>
          <a:p>
            <a:pPr eaLnBrk="1" hangingPunct="1"/>
            <a:endParaRPr lang="cs-CZ"/>
          </a:p>
          <a:p>
            <a:pPr eaLnBrk="1" hangingPunct="1"/>
            <a:endParaRPr lang="cs-CZ"/>
          </a:p>
          <a:p>
            <a:pPr eaLnBrk="1" hangingPunct="1"/>
            <a:endParaRPr lang="cs-CZ"/>
          </a:p>
        </p:txBody>
      </p:sp>
      <p:sp>
        <p:nvSpPr>
          <p:cNvPr id="11267" name="TextovéPole 4"/>
          <p:cNvSpPr txBox="1">
            <a:spLocks noChangeArrowheads="1"/>
          </p:cNvSpPr>
          <p:nvPr/>
        </p:nvSpPr>
        <p:spPr bwMode="auto">
          <a:xfrm>
            <a:off x="7380288" y="981075"/>
            <a:ext cx="1008062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 b="1"/>
              <a:t>Obr.</a:t>
            </a:r>
            <a:r>
              <a:rPr lang="cs-CZ" sz="1200"/>
              <a:t>8</a:t>
            </a:r>
          </a:p>
        </p:txBody>
      </p:sp>
      <p:pic>
        <p:nvPicPr>
          <p:cNvPr id="11268" name="Picture 6" descr="Soubor:Average prokaryote cell cs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1412875"/>
            <a:ext cx="6408738" cy="5214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Obdélník 1"/>
          <p:cNvSpPr>
            <a:spLocks noChangeArrowheads="1"/>
          </p:cNvSpPr>
          <p:nvPr/>
        </p:nvSpPr>
        <p:spPr bwMode="auto">
          <a:xfrm>
            <a:off x="539750" y="836613"/>
            <a:ext cx="8208963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sz="2400" b="1"/>
              <a:t>Nejmenší organizmus= vir 0,0001mm- </a:t>
            </a:r>
            <a:r>
              <a:rPr lang="cs-CZ" sz="2400"/>
              <a:t>nemá buněčnou stavbu, parazituje v buňkách organizmů</a:t>
            </a:r>
          </a:p>
        </p:txBody>
      </p:sp>
      <p:pic>
        <p:nvPicPr>
          <p:cNvPr id="12291" name="Picture 4" descr="Soubor:Flu und legende color c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1793875"/>
            <a:ext cx="8485187" cy="506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2" name="TextovéPole 3"/>
          <p:cNvSpPr txBox="1">
            <a:spLocks noChangeArrowheads="1"/>
          </p:cNvSpPr>
          <p:nvPr/>
        </p:nvSpPr>
        <p:spPr bwMode="auto">
          <a:xfrm>
            <a:off x="2051050" y="6237288"/>
            <a:ext cx="1296988" cy="287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 b="1"/>
              <a:t>Obr.9</a:t>
            </a:r>
            <a:endParaRPr lang="cs-CZ" sz="12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ovéPole 1"/>
          <p:cNvSpPr txBox="1">
            <a:spLocks noChangeArrowheads="1"/>
          </p:cNvSpPr>
          <p:nvPr/>
        </p:nvSpPr>
        <p:spPr bwMode="auto">
          <a:xfrm>
            <a:off x="684213" y="476250"/>
            <a:ext cx="7704137" cy="2124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>
                <a:latin typeface="Calibri" pitchFamily="34" charset="0"/>
              </a:rPr>
              <a:t>Zdroje obrázků: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Obr.1-http://cs.wikipedia.org/wiki/Soubor:Red_White_Blood_cells.jpg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Obr.2-http://cs.wikipedia.org/wiki/Soubor:Plant_cell_structure_cs.svg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Obr.3-http://cs.wikipedia.org/wiki/Soubor:Rhoeo_Discolor_-_Plasmolysis.jpg-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Obr.4-http://cs.wikipedia.org/wiki/Soubor:Turgor_pressure_on_plant_cells_diagram.svg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Obr.5a-http://upload.wikimedia.org/wikipedia/commons/5/5e/Gray2.png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Obr.5 b- Učebnice Ekologický přírodopis 7.tř. Kvasničková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Obr.6-http://upload.wikimedia.org/wikipedia/commons/e/e0/3D-SIM-4_Anaphase_3_color.jpg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Obr.7-http://cs.wikipedia.org/wiki/Soubor:Biological_cell.svg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Obr.8- http://cs.wikipedia.org/wiki/Soubor:Average_prokaryote_cell_cs.svg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Obr.9-http://cs.wikipedia.org/wiki/Soubor:Flu_und_legende_color_c.jpg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</TotalTime>
  <Words>284</Words>
  <Application>Microsoft Office PowerPoint</Application>
  <PresentationFormat>Předvádění na obrazovce (4:3)</PresentationFormat>
  <Paragraphs>61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VY_52_INOVACE_24_Buňka rostlinná a živočišná</vt:lpstr>
      <vt:lpstr>BUŇKA:</vt:lpstr>
      <vt:lpstr>Prezentace aplikace PowerPoint</vt:lpstr>
      <vt:lpstr>Stavba buňky: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EU-05.02.39</dc:title>
  <dc:creator>Hercík</dc:creator>
  <cp:lastModifiedBy>Hercíková</cp:lastModifiedBy>
  <cp:revision>23</cp:revision>
  <dcterms:created xsi:type="dcterms:W3CDTF">2011-03-08T17:46:51Z</dcterms:created>
  <dcterms:modified xsi:type="dcterms:W3CDTF">2011-06-30T06:29:55Z</dcterms:modified>
</cp:coreProperties>
</file>