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86" r:id="rId2"/>
    <p:sldId id="287" r:id="rId3"/>
    <p:sldId id="256" r:id="rId4"/>
    <p:sldId id="257" r:id="rId5"/>
    <p:sldId id="284" r:id="rId6"/>
    <p:sldId id="271" r:id="rId7"/>
    <p:sldId id="272" r:id="rId8"/>
    <p:sldId id="273" r:id="rId9"/>
    <p:sldId id="274" r:id="rId10"/>
    <p:sldId id="285" r:id="rId11"/>
    <p:sldId id="277" r:id="rId12"/>
    <p:sldId id="278" r:id="rId13"/>
    <p:sldId id="279" r:id="rId14"/>
    <p:sldId id="280" r:id="rId15"/>
    <p:sldId id="259" r:id="rId16"/>
    <p:sldId id="260" r:id="rId17"/>
    <p:sldId id="269" r:id="rId18"/>
    <p:sldId id="261" r:id="rId19"/>
    <p:sldId id="270" r:id="rId20"/>
    <p:sldId id="262" r:id="rId21"/>
    <p:sldId id="263" r:id="rId22"/>
    <p:sldId id="267" r:id="rId23"/>
    <p:sldId id="266" r:id="rId24"/>
    <p:sldId id="265" r:id="rId25"/>
    <p:sldId id="268" r:id="rId26"/>
    <p:sldId id="264" r:id="rId27"/>
    <p:sldId id="282" r:id="rId28"/>
    <p:sldId id="283" r:id="rId29"/>
    <p:sldId id="281" r:id="rId30"/>
    <p:sldId id="288" r:id="rId3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11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85A3DD-F848-49BF-9178-596E7EB3EF00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F5755-F5ED-416E-8398-031CD2C35BB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5CD996-7439-422A-959B-ADCBFF2E3B66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797075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FA14C-27F4-4120-8221-C23F7732C0EE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65A26-6A59-4532-BCF8-E51A4C1613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FA14C-27F4-4120-8221-C23F7732C0EE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65A26-6A59-4532-BCF8-E51A4C1613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FA14C-27F4-4120-8221-C23F7732C0EE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65A26-6A59-4532-BCF8-E51A4C1613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FA14C-27F4-4120-8221-C23F7732C0EE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65A26-6A59-4532-BCF8-E51A4C1613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FA14C-27F4-4120-8221-C23F7732C0EE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65A26-6A59-4532-BCF8-E51A4C1613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FA14C-27F4-4120-8221-C23F7732C0EE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65A26-6A59-4532-BCF8-E51A4C1613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FA14C-27F4-4120-8221-C23F7732C0EE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65A26-6A59-4532-BCF8-E51A4C1613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FA14C-27F4-4120-8221-C23F7732C0EE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65A26-6A59-4532-BCF8-E51A4C1613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FA14C-27F4-4120-8221-C23F7732C0EE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65A26-6A59-4532-BCF8-E51A4C1613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FA14C-27F4-4120-8221-C23F7732C0EE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65A26-6A59-4532-BCF8-E51A4C1613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FA14C-27F4-4120-8221-C23F7732C0EE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65A26-6A59-4532-BCF8-E51A4C1613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DFA14C-27F4-4120-8221-C23F7732C0EE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D65A26-6A59-4532-BCF8-E51A4C16137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5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oleObject" Target="../embeddings/oleObject6.bin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3356992"/>
            <a:ext cx="8136904" cy="2331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dirty="0" smtClean="0"/>
          </a:p>
          <a:p>
            <a:pPr algn="ctr"/>
            <a:r>
              <a:rPr lang="cs-CZ" sz="2400" dirty="0" smtClean="0"/>
              <a:t>Obchodní </a:t>
            </a:r>
            <a:r>
              <a:rPr lang="cs-CZ" sz="2400" dirty="0"/>
              <a:t>akademie a Jazyková škola</a:t>
            </a:r>
            <a:br>
              <a:rPr lang="cs-CZ" sz="2400" dirty="0"/>
            </a:br>
            <a:r>
              <a:rPr lang="cs-CZ" sz="2400" dirty="0"/>
              <a:t>s právem státní jazykové zkoušky Jihlava</a:t>
            </a:r>
          </a:p>
          <a:p>
            <a:pPr algn="ctr"/>
            <a:endParaRPr lang="cs-CZ" dirty="0" smtClean="0"/>
          </a:p>
          <a:p>
            <a:pPr algn="ctr">
              <a:spcBef>
                <a:spcPts val="300"/>
              </a:spcBef>
            </a:pPr>
            <a:r>
              <a:rPr lang="cs-CZ" dirty="0" smtClean="0"/>
              <a:t>Šablona 32</a:t>
            </a:r>
          </a:p>
          <a:p>
            <a:pPr algn="ctr">
              <a:spcBef>
                <a:spcPts val="300"/>
              </a:spcBef>
            </a:pPr>
            <a:r>
              <a:rPr lang="cs-CZ" dirty="0" smtClean="0"/>
              <a:t>VY_32_INOVACE_102.MAT.02</a:t>
            </a:r>
          </a:p>
          <a:p>
            <a:pPr algn="ctr">
              <a:spcBef>
                <a:spcPts val="300"/>
              </a:spcBef>
            </a:pPr>
            <a:r>
              <a:rPr lang="cs-CZ" dirty="0" smtClean="0"/>
              <a:t>Graf kvadratické funkce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4400" y="2420888"/>
            <a:ext cx="101917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9519" y="543201"/>
            <a:ext cx="7488936" cy="1637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060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45198"/>
            <a:ext cx="8176422" cy="5808138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cs-CZ" sz="2800" b="1" u="sng" dirty="0" smtClean="0"/>
              <a:t>Číslo projektu:</a:t>
            </a:r>
            <a:r>
              <a:rPr lang="cs-CZ" sz="2800" dirty="0" smtClean="0"/>
              <a:t> </a:t>
            </a:r>
            <a:r>
              <a:rPr lang="cs-CZ" sz="2800" dirty="0" err="1" smtClean="0"/>
              <a:t>CZ.1.07</a:t>
            </a:r>
            <a:r>
              <a:rPr lang="cs-CZ" sz="2800" dirty="0" smtClean="0"/>
              <a:t>/1.5.00/34.0744</a:t>
            </a:r>
          </a:p>
          <a:p>
            <a:pPr algn="just"/>
            <a:r>
              <a:rPr lang="cs-CZ" sz="2800" b="1" u="sng" dirty="0"/>
              <a:t>Šablona</a:t>
            </a:r>
            <a:r>
              <a:rPr lang="cs-CZ" sz="2800" dirty="0"/>
              <a:t>: </a:t>
            </a:r>
            <a:r>
              <a:rPr lang="cs-CZ" sz="2800" dirty="0" err="1" smtClean="0"/>
              <a:t>VY_32_INOVACE</a:t>
            </a:r>
            <a:endParaRPr lang="cs-CZ" sz="2800" dirty="0" smtClean="0"/>
          </a:p>
          <a:p>
            <a:pPr algn="just"/>
            <a:r>
              <a:rPr lang="cs-CZ" sz="2800" b="1" u="sng" dirty="0" smtClean="0"/>
              <a:t>Číslo </a:t>
            </a:r>
            <a:r>
              <a:rPr lang="cs-CZ" sz="2800" b="1" u="sng" dirty="0"/>
              <a:t>DUMU</a:t>
            </a:r>
            <a:r>
              <a:rPr lang="cs-CZ" sz="2800" dirty="0"/>
              <a:t>: </a:t>
            </a:r>
            <a:r>
              <a:rPr lang="cs-CZ" sz="2800" dirty="0" smtClean="0"/>
              <a:t>102.MAT.02</a:t>
            </a:r>
            <a:endParaRPr lang="cs-CZ" sz="2800" dirty="0"/>
          </a:p>
          <a:p>
            <a:pPr algn="just"/>
            <a:r>
              <a:rPr lang="cs-CZ" sz="2800" b="1" u="sng" dirty="0"/>
              <a:t>Předmět</a:t>
            </a:r>
            <a:r>
              <a:rPr lang="cs-CZ" sz="2800" dirty="0"/>
              <a:t>: </a:t>
            </a:r>
            <a:r>
              <a:rPr lang="cs-CZ" sz="2800" dirty="0" smtClean="0"/>
              <a:t>Matematika</a:t>
            </a:r>
            <a:endParaRPr lang="cs-CZ" sz="2800" dirty="0"/>
          </a:p>
          <a:p>
            <a:pPr algn="just"/>
            <a:r>
              <a:rPr lang="cs-CZ" sz="2800" b="1" u="sng" dirty="0" smtClean="0"/>
              <a:t>Název materiálu</a:t>
            </a:r>
            <a:r>
              <a:rPr lang="cs-CZ" sz="2800" dirty="0" smtClean="0"/>
              <a:t>: Graf kvadratické funkce</a:t>
            </a:r>
          </a:p>
          <a:p>
            <a:pPr algn="just"/>
            <a:r>
              <a:rPr lang="cs-CZ" sz="2800" b="1" u="sng" dirty="0" smtClean="0"/>
              <a:t>Autor</a:t>
            </a:r>
            <a:r>
              <a:rPr lang="cs-CZ" sz="2800" dirty="0" smtClean="0"/>
              <a:t>: PaedDr. Ivana Střechová</a:t>
            </a:r>
          </a:p>
          <a:p>
            <a:pPr algn="just"/>
            <a:r>
              <a:rPr lang="cs-CZ" sz="2800" b="1" u="sng" dirty="0" smtClean="0"/>
              <a:t>Formát</a:t>
            </a:r>
            <a:r>
              <a:rPr lang="cs-CZ" sz="2800" dirty="0" smtClean="0"/>
              <a:t>: Prezentace Microsoft PowerPoint </a:t>
            </a:r>
          </a:p>
          <a:p>
            <a:pPr algn="just"/>
            <a:r>
              <a:rPr lang="cs-CZ" sz="2800" b="1" u="sng" dirty="0" smtClean="0"/>
              <a:t>Velikost</a:t>
            </a:r>
            <a:r>
              <a:rPr lang="cs-CZ" sz="2800" dirty="0" smtClean="0"/>
              <a:t>: 629 kB</a:t>
            </a:r>
          </a:p>
          <a:p>
            <a:pPr algn="just"/>
            <a:r>
              <a:rPr lang="cs-CZ" sz="2800" b="1" u="sng" dirty="0" smtClean="0"/>
              <a:t>Stupeň a typ vzdělávání</a:t>
            </a:r>
            <a:r>
              <a:rPr lang="cs-CZ" sz="2800" dirty="0" smtClean="0"/>
              <a:t>: SŠ – odborné vzdělávání</a:t>
            </a:r>
          </a:p>
          <a:p>
            <a:pPr algn="just"/>
            <a:r>
              <a:rPr lang="cs-CZ" sz="2800" b="1" u="sng" dirty="0" smtClean="0"/>
              <a:t>Licence k obrazovému materiálu</a:t>
            </a:r>
            <a:r>
              <a:rPr lang="cs-CZ" sz="2800" dirty="0" smtClean="0"/>
              <a:t>: CC BY</a:t>
            </a:r>
          </a:p>
          <a:p>
            <a:pPr algn="just"/>
            <a:r>
              <a:rPr lang="cs-CZ" sz="2800" b="1" u="sng" dirty="0" smtClean="0"/>
              <a:t>Datum vytvoření</a:t>
            </a:r>
            <a:r>
              <a:rPr lang="cs-CZ" sz="2800" dirty="0" smtClean="0"/>
              <a:t>: 4. 11. 2012</a:t>
            </a:r>
          </a:p>
          <a:p>
            <a:pPr algn="just"/>
            <a:r>
              <a:rPr lang="cs-CZ" sz="2800" b="1" u="sng" dirty="0" smtClean="0"/>
              <a:t>Klíčová slova</a:t>
            </a:r>
            <a:r>
              <a:rPr lang="cs-CZ" sz="2800" dirty="0" smtClean="0"/>
              <a:t>: Kvadratická funkce, parabola, graf, posunutí</a:t>
            </a:r>
          </a:p>
          <a:p>
            <a:pPr algn="just"/>
            <a:r>
              <a:rPr lang="cs-CZ" sz="2800" b="1" u="sng" dirty="0" smtClean="0"/>
              <a:t>Anotace</a:t>
            </a:r>
            <a:r>
              <a:rPr lang="cs-CZ" sz="2800" dirty="0" smtClean="0"/>
              <a:t>:Poskytuje návod, jak rychle načrtnout graf posunuté kvadratické </a:t>
            </a:r>
            <a:r>
              <a:rPr lang="cs-CZ" sz="2800" smtClean="0"/>
              <a:t>funkce</a:t>
            </a:r>
            <a:r>
              <a:rPr lang="cs-CZ" sz="2800" smtClean="0"/>
              <a:t>. </a:t>
            </a:r>
            <a:endParaRPr lang="cs-CZ" sz="2800" dirty="0"/>
          </a:p>
          <a:p>
            <a:pPr algn="just"/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Graf kvadratické funkce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766936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Posunutí paraboly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>
              <a:spcBef>
                <a:spcPct val="20000"/>
              </a:spcBef>
            </a:pPr>
            <a:r>
              <a:rPr lang="cs-CZ" sz="3200" dirty="0" smtClean="0">
                <a:solidFill>
                  <a:schemeClr val="tx1"/>
                </a:solidFill>
              </a:rPr>
              <a:t>Základní parabola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5425" y="1939131"/>
            <a:ext cx="615315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4067944" y="580526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V=</a:t>
            </a:r>
            <a:r>
              <a:rPr lang="en-US" dirty="0" smtClean="0"/>
              <a:t>[0</a:t>
            </a:r>
            <a:r>
              <a:rPr lang="cs-CZ" dirty="0" smtClean="0"/>
              <a:t>; </a:t>
            </a:r>
            <a:r>
              <a:rPr lang="en-US" dirty="0" smtClean="0"/>
              <a:t>0]</a:t>
            </a:r>
            <a:endParaRPr lang="cs-CZ" dirty="0"/>
          </a:p>
        </p:txBody>
      </p:sp>
      <p:sp>
        <p:nvSpPr>
          <p:cNvPr id="6" name="Vývojový diagram: alternativní postup 5"/>
          <p:cNvSpPr/>
          <p:nvPr/>
        </p:nvSpPr>
        <p:spPr>
          <a:xfrm>
            <a:off x="1619672" y="1412776"/>
            <a:ext cx="5976664" cy="50405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Sledujte ve všech příkladech  souřadnice vrcholu V=</a:t>
            </a:r>
            <a:r>
              <a:rPr lang="en-US" dirty="0" smtClean="0"/>
              <a:t>[</a:t>
            </a:r>
            <a:r>
              <a:rPr lang="cs-CZ" dirty="0" smtClean="0"/>
              <a:t>m; n</a:t>
            </a:r>
            <a:r>
              <a:rPr lang="en-US" dirty="0" smtClean="0"/>
              <a:t>]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Úkol: Vyplňte tabulky hodnot funkcí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372043"/>
            <a:ext cx="8028000" cy="503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293096"/>
            <a:ext cx="8028000" cy="486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1988840"/>
            <a:ext cx="8028000" cy="434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2420888"/>
            <a:ext cx="8028000" cy="416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2123728" y="908720"/>
          <a:ext cx="5295732" cy="551001"/>
        </p:xfrm>
        <a:graphic>
          <a:graphicData uri="http://schemas.openxmlformats.org/presentationml/2006/ole">
            <p:oleObj spid="_x0000_s17409" name="Rovnice" r:id="rId7" imgW="219708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Posunutí paraboly po ose y</a:t>
            </a:r>
            <a:endParaRPr lang="cs-CZ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737" y="1696244"/>
            <a:ext cx="7248525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Přímá spojovací šipka 5"/>
          <p:cNvCxnSpPr/>
          <p:nvPr/>
        </p:nvCxnSpPr>
        <p:spPr>
          <a:xfrm flipV="1">
            <a:off x="4067944" y="5013176"/>
            <a:ext cx="0" cy="5040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4139952" y="458112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V=</a:t>
            </a:r>
            <a:r>
              <a:rPr lang="en-US" dirty="0" smtClean="0"/>
              <a:t>[0</a:t>
            </a:r>
            <a:r>
              <a:rPr lang="cs-CZ" dirty="0" smtClean="0"/>
              <a:t>; 5</a:t>
            </a:r>
            <a:r>
              <a:rPr lang="en-US" dirty="0" smtClean="0"/>
              <a:t>]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779912" y="594928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V=</a:t>
            </a:r>
            <a:r>
              <a:rPr lang="en-US" dirty="0" smtClean="0"/>
              <a:t>[0</a:t>
            </a:r>
            <a:r>
              <a:rPr lang="cs-CZ" dirty="0" smtClean="0"/>
              <a:t>; </a:t>
            </a:r>
            <a:r>
              <a:rPr lang="en-US" dirty="0" smtClean="0"/>
              <a:t>0]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Posunutí paraboly po ose y</a:t>
            </a:r>
            <a:endParaRPr lang="cs-CZ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2025" y="1672431"/>
            <a:ext cx="721995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Přímá spojovací šipka 4"/>
          <p:cNvCxnSpPr/>
          <p:nvPr/>
        </p:nvCxnSpPr>
        <p:spPr>
          <a:xfrm flipV="1">
            <a:off x="4111959" y="5013176"/>
            <a:ext cx="0" cy="5040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3995936" y="580526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V=</a:t>
            </a:r>
            <a:r>
              <a:rPr lang="en-US" dirty="0" smtClean="0"/>
              <a:t>[0</a:t>
            </a:r>
            <a:r>
              <a:rPr lang="cs-CZ" dirty="0" smtClean="0"/>
              <a:t>; </a:t>
            </a:r>
            <a:r>
              <a:rPr lang="en-US" dirty="0" smtClean="0"/>
              <a:t>0]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851920" y="4437112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V=</a:t>
            </a:r>
            <a:r>
              <a:rPr lang="en-US" dirty="0" smtClean="0"/>
              <a:t>[0</a:t>
            </a:r>
            <a:r>
              <a:rPr lang="cs-CZ" dirty="0" smtClean="0"/>
              <a:t>; 5</a:t>
            </a:r>
            <a:r>
              <a:rPr lang="en-US" dirty="0" smtClean="0"/>
              <a:t>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Posunutí paraboly po ose y</a:t>
            </a:r>
            <a:endParaRPr lang="cs-CZ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962025" y="1672431"/>
            <a:ext cx="721995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Přímá spojovací šipka 4"/>
          <p:cNvCxnSpPr/>
          <p:nvPr/>
        </p:nvCxnSpPr>
        <p:spPr>
          <a:xfrm flipV="1">
            <a:off x="4095937" y="5013176"/>
            <a:ext cx="0" cy="5040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 flipV="1">
            <a:off x="4095937" y="4365104"/>
            <a:ext cx="0" cy="5040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4139952" y="4005064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V=</a:t>
            </a:r>
            <a:r>
              <a:rPr lang="en-US" dirty="0" smtClean="0"/>
              <a:t>[0</a:t>
            </a:r>
            <a:r>
              <a:rPr lang="cs-CZ" dirty="0" smtClean="0"/>
              <a:t>; 1</a:t>
            </a:r>
            <a:r>
              <a:rPr lang="en-US" dirty="0" smtClean="0"/>
              <a:t>0]</a:t>
            </a:r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Posunutí paraboly po ose y</a:t>
            </a:r>
            <a:endParaRPr lang="cs-CZ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2025" y="1648619"/>
            <a:ext cx="7219950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Přímá spojovací šipka 4"/>
          <p:cNvCxnSpPr/>
          <p:nvPr/>
        </p:nvCxnSpPr>
        <p:spPr>
          <a:xfrm flipV="1">
            <a:off x="4095937" y="4365104"/>
            <a:ext cx="0" cy="5040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 flipV="1">
            <a:off x="4095937" y="5013176"/>
            <a:ext cx="0" cy="5040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4139952" y="3861048"/>
            <a:ext cx="9361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V=</a:t>
            </a:r>
            <a:r>
              <a:rPr lang="en-US" sz="1600" dirty="0" smtClean="0"/>
              <a:t>[0</a:t>
            </a:r>
            <a:r>
              <a:rPr lang="cs-CZ" sz="1600" dirty="0" smtClean="0"/>
              <a:t>; 1</a:t>
            </a:r>
            <a:r>
              <a:rPr lang="en-US" sz="1600" dirty="0" smtClean="0"/>
              <a:t>0]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Tabulka hodnot funkce</a:t>
            </a:r>
            <a:endParaRPr lang="cs-CZ" dirty="0"/>
          </a:p>
        </p:txBody>
      </p:sp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631384"/>
            <a:ext cx="8028000" cy="450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725145"/>
            <a:ext cx="8028000" cy="441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2276872"/>
            <a:ext cx="8028000" cy="434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2708920"/>
            <a:ext cx="8028000" cy="416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57200" y="1340768"/>
            <a:ext cx="8147248" cy="478539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457200" y="427038"/>
            <a:ext cx="8229600" cy="1143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Úkol: Vyplňte tabulky hodnot funkcí</a:t>
            </a:r>
            <a:br>
              <a:rPr kumimoji="0" lang="cs-CZ" sz="4400" b="0" i="0" u="none" strike="noStrike" kern="1200" cap="none" spc="0" normalizeH="0" baseline="0" noProof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2289" name="Object 1"/>
          <p:cNvGraphicFramePr>
            <a:graphicFrameLocks noChangeAspect="1"/>
          </p:cNvGraphicFramePr>
          <p:nvPr/>
        </p:nvGraphicFramePr>
        <p:xfrm>
          <a:off x="2138363" y="908050"/>
          <a:ext cx="5265737" cy="552450"/>
        </p:xfrm>
        <a:graphic>
          <a:graphicData uri="http://schemas.openxmlformats.org/presentationml/2006/ole">
            <p:oleObj spid="_x0000_s12289" name="Rovnice" r:id="rId7" imgW="218412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Posunutí paraboly po ose y</a:t>
            </a:r>
            <a:endParaRPr lang="cs-CZ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1948656"/>
            <a:ext cx="5905500" cy="382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3779912" y="594928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V=</a:t>
            </a:r>
            <a:r>
              <a:rPr lang="en-US" dirty="0" smtClean="0"/>
              <a:t>[0</a:t>
            </a:r>
            <a:r>
              <a:rPr lang="cs-CZ" dirty="0" smtClean="0"/>
              <a:t>; </a:t>
            </a:r>
            <a:r>
              <a:rPr lang="en-US" dirty="0" smtClean="0"/>
              <a:t>0]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Posunutí paraboly po ose y</a:t>
            </a:r>
            <a:endParaRPr lang="cs-CZ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1948656"/>
            <a:ext cx="5905500" cy="382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Přímá spojovací šipka 4"/>
          <p:cNvCxnSpPr/>
          <p:nvPr/>
        </p:nvCxnSpPr>
        <p:spPr>
          <a:xfrm>
            <a:off x="4211960" y="4077072"/>
            <a:ext cx="0" cy="43204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Posunutí paraboly po ose y</a:t>
            </a:r>
            <a:endParaRPr lang="cs-CZ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4487" y="1962944"/>
            <a:ext cx="5915025" cy="380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Přímá spojovací šipka 4"/>
          <p:cNvCxnSpPr/>
          <p:nvPr/>
        </p:nvCxnSpPr>
        <p:spPr>
          <a:xfrm>
            <a:off x="4211960" y="4077072"/>
            <a:ext cx="0" cy="43204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4283968" y="450912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V=</a:t>
            </a:r>
            <a:r>
              <a:rPr lang="en-US" dirty="0" smtClean="0"/>
              <a:t>[0</a:t>
            </a:r>
            <a:r>
              <a:rPr lang="cs-CZ" dirty="0" smtClean="0"/>
              <a:t>; -5</a:t>
            </a:r>
            <a:r>
              <a:rPr lang="en-US" dirty="0" smtClean="0"/>
              <a:t>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Posunutí paraboly po ose y</a:t>
            </a:r>
            <a:endParaRPr lang="cs-CZ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4487" y="1962944"/>
            <a:ext cx="5915025" cy="380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Přímá spojovací šipka 4"/>
          <p:cNvCxnSpPr/>
          <p:nvPr/>
        </p:nvCxnSpPr>
        <p:spPr>
          <a:xfrm>
            <a:off x="4211960" y="4077072"/>
            <a:ext cx="0" cy="43204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>
            <a:off x="4211960" y="4509120"/>
            <a:ext cx="0" cy="43204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4283968" y="486916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V=</a:t>
            </a:r>
            <a:r>
              <a:rPr lang="en-US" dirty="0" smtClean="0"/>
              <a:t>[0</a:t>
            </a:r>
            <a:r>
              <a:rPr lang="cs-CZ" dirty="0" smtClean="0"/>
              <a:t>; -10</a:t>
            </a:r>
            <a:r>
              <a:rPr lang="en-US" dirty="0" smtClean="0"/>
              <a:t>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Posunutí paraboly po ose y</a:t>
            </a:r>
            <a:endParaRPr lang="cs-CZ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25" y="1896269"/>
            <a:ext cx="6000750" cy="393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3419872" y="580526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obecně V=</a:t>
            </a:r>
            <a:r>
              <a:rPr lang="en-US" dirty="0" smtClean="0"/>
              <a:t>[0</a:t>
            </a:r>
            <a:r>
              <a:rPr lang="cs-CZ" dirty="0" smtClean="0"/>
              <a:t>; </a:t>
            </a:r>
            <a:r>
              <a:rPr lang="en-US" dirty="0" smtClean="0"/>
              <a:t>n]</a:t>
            </a:r>
            <a:endParaRPr lang="cs-CZ" dirty="0"/>
          </a:p>
        </p:txBody>
      </p:sp>
      <p:cxnSp>
        <p:nvCxnSpPr>
          <p:cNvPr id="8" name="Přímá spojovací šipka 7"/>
          <p:cNvCxnSpPr/>
          <p:nvPr/>
        </p:nvCxnSpPr>
        <p:spPr>
          <a:xfrm>
            <a:off x="4211960" y="4077072"/>
            <a:ext cx="0" cy="43204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>
            <a:off x="4211960" y="4437112"/>
            <a:ext cx="0" cy="43204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4283968" y="494116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V=</a:t>
            </a:r>
            <a:r>
              <a:rPr lang="en-US" dirty="0" smtClean="0"/>
              <a:t>[0</a:t>
            </a:r>
            <a:r>
              <a:rPr lang="cs-CZ" dirty="0" smtClean="0"/>
              <a:t>; -10</a:t>
            </a:r>
            <a:r>
              <a:rPr lang="en-US" dirty="0" smtClean="0"/>
              <a:t>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Posunutí paraboly po ose y</a:t>
            </a:r>
            <a:endParaRPr lang="cs-CZ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en-US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V</a:t>
            </a:r>
            <a:r>
              <a:rPr lang="cs-CZ" dirty="0" smtClean="0"/>
              <a:t>=</a:t>
            </a:r>
            <a:r>
              <a:rPr lang="en-US" dirty="0" smtClean="0"/>
              <a:t>[0</a:t>
            </a:r>
            <a:r>
              <a:rPr lang="cs-CZ" dirty="0" smtClean="0"/>
              <a:t>;+n</a:t>
            </a:r>
            <a:r>
              <a:rPr lang="en-US" dirty="0" smtClean="0"/>
              <a:t>]</a:t>
            </a:r>
            <a:endParaRPr lang="cs-CZ" dirty="0" smtClean="0"/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všechny body paraboly se posunou o n nahoru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V</a:t>
            </a:r>
            <a:r>
              <a:rPr lang="cs-CZ" dirty="0" smtClean="0"/>
              <a:t>=</a:t>
            </a:r>
            <a:r>
              <a:rPr lang="en-US" dirty="0" smtClean="0"/>
              <a:t>[0</a:t>
            </a:r>
            <a:r>
              <a:rPr lang="cs-CZ" dirty="0" smtClean="0"/>
              <a:t>; </a:t>
            </a:r>
            <a:r>
              <a:rPr lang="en-US" dirty="0" smtClean="0"/>
              <a:t>-</a:t>
            </a:r>
            <a:r>
              <a:rPr lang="cs-CZ" dirty="0" smtClean="0"/>
              <a:t>n</a:t>
            </a:r>
            <a:r>
              <a:rPr lang="en-US" dirty="0" smtClean="0"/>
              <a:t>]</a:t>
            </a:r>
            <a:endParaRPr lang="cs-CZ" dirty="0" smtClean="0"/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všechny body paraboly se posunou o n dolu</a:t>
            </a:r>
          </a:p>
          <a:p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547688" y="2060575"/>
          <a:ext cx="3136900" cy="584200"/>
        </p:xfrm>
        <a:graphic>
          <a:graphicData uri="http://schemas.openxmlformats.org/presentationml/2006/ole">
            <p:oleObj spid="_x0000_s6146" name="Rovnice" r:id="rId3" imgW="121896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Posunutí paraboly po ose x</a:t>
            </a:r>
            <a:endParaRPr lang="cs-CZ" dirty="0"/>
          </a:p>
        </p:txBody>
      </p:sp>
      <p:pic>
        <p:nvPicPr>
          <p:cNvPr id="1126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5640" y="2000250"/>
            <a:ext cx="6592719" cy="37242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</p:pic>
      <p:cxnSp>
        <p:nvCxnSpPr>
          <p:cNvPr id="7" name="Přímá spojovací šipka 6"/>
          <p:cNvCxnSpPr/>
          <p:nvPr/>
        </p:nvCxnSpPr>
        <p:spPr>
          <a:xfrm>
            <a:off x="3851920" y="5373216"/>
            <a:ext cx="1512168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Posunutí paraboly po ose x</a:t>
            </a:r>
            <a:endParaRPr lang="cs-CZ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2408" y="1556792"/>
            <a:ext cx="7409530" cy="4168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4644008" y="566124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V=</a:t>
            </a:r>
            <a:r>
              <a:rPr lang="en-US" dirty="0" smtClean="0"/>
              <a:t>[</a:t>
            </a:r>
            <a:r>
              <a:rPr lang="cs-CZ" dirty="0"/>
              <a:t>4</a:t>
            </a:r>
            <a:r>
              <a:rPr lang="cs-CZ" dirty="0" smtClean="0"/>
              <a:t>; 0</a:t>
            </a:r>
            <a:r>
              <a:rPr lang="en-US" dirty="0" smtClean="0"/>
              <a:t>]</a:t>
            </a:r>
            <a:endParaRPr lang="cs-CZ" dirty="0"/>
          </a:p>
        </p:txBody>
      </p:sp>
      <p:cxnSp>
        <p:nvCxnSpPr>
          <p:cNvPr id="7" name="Přímá spojovací šipka 6"/>
          <p:cNvCxnSpPr/>
          <p:nvPr/>
        </p:nvCxnSpPr>
        <p:spPr>
          <a:xfrm>
            <a:off x="3347864" y="5354554"/>
            <a:ext cx="1656184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Posunutí paraboly po ose x</a:t>
            </a:r>
            <a:endParaRPr lang="cs-CZ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229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8250" y="2001044"/>
            <a:ext cx="6667500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Přímá spojovací šipka 6"/>
          <p:cNvCxnSpPr/>
          <p:nvPr/>
        </p:nvCxnSpPr>
        <p:spPr>
          <a:xfrm flipH="1">
            <a:off x="3707904" y="5301208"/>
            <a:ext cx="1584176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Posunutí paraboly po ose x</a:t>
            </a:r>
            <a:endParaRPr lang="cs-CZ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7564" y="1679290"/>
            <a:ext cx="7848872" cy="4450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3131840" y="594928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V=</a:t>
            </a:r>
            <a:r>
              <a:rPr lang="en-US" dirty="0" smtClean="0"/>
              <a:t>[</a:t>
            </a:r>
            <a:r>
              <a:rPr lang="cs-CZ" dirty="0" smtClean="0"/>
              <a:t>-4; 0</a:t>
            </a:r>
            <a:r>
              <a:rPr lang="en-US" dirty="0" smtClean="0"/>
              <a:t>]</a:t>
            </a:r>
            <a:endParaRPr lang="cs-CZ" dirty="0"/>
          </a:p>
        </p:txBody>
      </p:sp>
      <p:cxnSp>
        <p:nvCxnSpPr>
          <p:cNvPr id="7" name="Přímá spojovací šipka 6"/>
          <p:cNvCxnSpPr/>
          <p:nvPr/>
        </p:nvCxnSpPr>
        <p:spPr>
          <a:xfrm flipH="1">
            <a:off x="3707904" y="5661248"/>
            <a:ext cx="1872208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Posunutí paraboly po ose x</a:t>
            </a:r>
            <a:endParaRPr lang="cs-CZ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en-US" dirty="0" smtClean="0"/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podle podmínky (x+m)=0</a:t>
            </a:r>
          </a:p>
          <a:p>
            <a:pPr lvl="2"/>
            <a:r>
              <a:rPr lang="en-US" dirty="0" smtClean="0"/>
              <a:t>V</a:t>
            </a:r>
            <a:r>
              <a:rPr lang="cs-CZ" dirty="0" smtClean="0"/>
              <a:t>=</a:t>
            </a:r>
            <a:r>
              <a:rPr lang="en-US" dirty="0" smtClean="0"/>
              <a:t>[</a:t>
            </a:r>
            <a:r>
              <a:rPr lang="cs-CZ" dirty="0" smtClean="0"/>
              <a:t>-m; 0</a:t>
            </a:r>
            <a:r>
              <a:rPr lang="en-US" dirty="0" smtClean="0"/>
              <a:t>]</a:t>
            </a:r>
            <a:r>
              <a:rPr lang="cs-CZ" dirty="0" smtClean="0"/>
              <a:t>	</a:t>
            </a:r>
          </a:p>
          <a:p>
            <a:pPr lvl="2"/>
            <a:r>
              <a:rPr lang="cs-CZ" dirty="0" smtClean="0"/>
              <a:t>všechny body paraboly se posunou o m doleva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 podle podmínky (x-m)=0</a:t>
            </a:r>
          </a:p>
          <a:p>
            <a:pPr lvl="2"/>
            <a:r>
              <a:rPr lang="en-US" dirty="0" smtClean="0"/>
              <a:t>V</a:t>
            </a:r>
            <a:r>
              <a:rPr lang="cs-CZ" dirty="0" smtClean="0"/>
              <a:t>=</a:t>
            </a:r>
            <a:r>
              <a:rPr lang="en-US" dirty="0" smtClean="0"/>
              <a:t>[</a:t>
            </a:r>
            <a:r>
              <a:rPr lang="cs-CZ" dirty="0" smtClean="0"/>
              <a:t>m; 0</a:t>
            </a:r>
            <a:r>
              <a:rPr lang="en-US" dirty="0" smtClean="0"/>
              <a:t>]</a:t>
            </a:r>
            <a:endParaRPr lang="cs-CZ" dirty="0" smtClean="0"/>
          </a:p>
          <a:p>
            <a:pPr lvl="2"/>
            <a:r>
              <a:rPr lang="cs-CZ" dirty="0" smtClean="0"/>
              <a:t>všechny body paraboly se posunou o m doprava</a:t>
            </a:r>
          </a:p>
          <a:p>
            <a:pPr lvl="1">
              <a:buNone/>
            </a:pPr>
            <a:r>
              <a:rPr lang="cs-CZ" dirty="0" smtClean="0"/>
              <a:t>	</a:t>
            </a:r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1187624" y="1988840"/>
          <a:ext cx="3527425" cy="617538"/>
        </p:xfrm>
        <a:graphic>
          <a:graphicData uri="http://schemas.openxmlformats.org/presentationml/2006/ole">
            <p:oleObj spid="_x0000_s7170" name="Rovnice" r:id="rId3" imgW="1371600" imgH="241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Posunutí paraboly po osách x,y</a:t>
            </a:r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556792"/>
            <a:ext cx="7258050" cy="468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2987824" y="609329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V=</a:t>
            </a:r>
            <a:r>
              <a:rPr lang="en-US" dirty="0" smtClean="0"/>
              <a:t>[</a:t>
            </a:r>
            <a:r>
              <a:rPr lang="cs-CZ" dirty="0" smtClean="0"/>
              <a:t>0; 0</a:t>
            </a:r>
            <a:r>
              <a:rPr lang="en-US" dirty="0" smtClean="0"/>
              <a:t>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Posunutí paraboly po osách x,y</a:t>
            </a:r>
            <a:endParaRPr lang="cs-CZ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556792"/>
            <a:ext cx="7258050" cy="468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Přímá spojovací šipka 4"/>
          <p:cNvCxnSpPr/>
          <p:nvPr/>
        </p:nvCxnSpPr>
        <p:spPr>
          <a:xfrm>
            <a:off x="3491880" y="5949280"/>
            <a:ext cx="172819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2915816" y="616530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V=</a:t>
            </a:r>
            <a:r>
              <a:rPr lang="en-US" dirty="0" smtClean="0"/>
              <a:t>[</a:t>
            </a:r>
            <a:r>
              <a:rPr lang="cs-CZ" dirty="0" smtClean="0"/>
              <a:t>0; 0</a:t>
            </a:r>
            <a:r>
              <a:rPr lang="en-US" dirty="0" smtClean="0"/>
              <a:t>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Posunutí paraboly po osách x,y</a:t>
            </a:r>
            <a:endParaRPr lang="cs-CZ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556792"/>
            <a:ext cx="7344816" cy="4693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Přímá spojovací šipka 3"/>
          <p:cNvCxnSpPr/>
          <p:nvPr/>
        </p:nvCxnSpPr>
        <p:spPr>
          <a:xfrm>
            <a:off x="3707904" y="5949280"/>
            <a:ext cx="172819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4860032" y="602128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V=</a:t>
            </a:r>
            <a:r>
              <a:rPr lang="en-US" dirty="0" smtClean="0"/>
              <a:t>[</a:t>
            </a:r>
            <a:r>
              <a:rPr lang="cs-CZ" dirty="0" smtClean="0"/>
              <a:t>4; 0</a:t>
            </a:r>
            <a:r>
              <a:rPr lang="en-US" dirty="0" smtClean="0"/>
              <a:t>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Posunutí paraboly po osách x,y</a:t>
            </a:r>
            <a:endParaRPr lang="cs-CZ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484784"/>
            <a:ext cx="7362825" cy="470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Přímá spojovací šipka 3"/>
          <p:cNvCxnSpPr/>
          <p:nvPr/>
        </p:nvCxnSpPr>
        <p:spPr>
          <a:xfrm>
            <a:off x="3707904" y="5877272"/>
            <a:ext cx="172819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 flipV="1">
            <a:off x="5436096" y="5085184"/>
            <a:ext cx="0" cy="7920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4860032" y="616530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V=</a:t>
            </a:r>
            <a:r>
              <a:rPr lang="en-US" dirty="0" smtClean="0"/>
              <a:t>[</a:t>
            </a:r>
            <a:r>
              <a:rPr lang="cs-CZ" dirty="0" smtClean="0"/>
              <a:t>4; 0</a:t>
            </a:r>
            <a:r>
              <a:rPr lang="en-US" dirty="0" smtClean="0"/>
              <a:t>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Posunutí paraboly po osách x,y</a:t>
            </a:r>
            <a:endParaRPr lang="cs-CZ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819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556792"/>
            <a:ext cx="7054850" cy="4522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Přímá spojovací šipka 6"/>
          <p:cNvCxnSpPr/>
          <p:nvPr/>
        </p:nvCxnSpPr>
        <p:spPr>
          <a:xfrm>
            <a:off x="3203848" y="5805264"/>
            <a:ext cx="172819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 flipV="1">
            <a:off x="4932040" y="4941168"/>
            <a:ext cx="0" cy="7920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4499992" y="4365104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V=</a:t>
            </a:r>
            <a:r>
              <a:rPr lang="en-US" dirty="0" smtClean="0"/>
              <a:t>[</a:t>
            </a:r>
            <a:r>
              <a:rPr lang="cs-CZ" dirty="0" smtClean="0"/>
              <a:t>4; 5</a:t>
            </a:r>
            <a:r>
              <a:rPr lang="en-US" dirty="0" smtClean="0"/>
              <a:t>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Posunutí paraboly celkově</a:t>
            </a:r>
            <a:endParaRPr lang="cs-CZ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2060848"/>
            <a:ext cx="6153150" cy="398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Přímá spojovací šipka 4"/>
          <p:cNvCxnSpPr/>
          <p:nvPr/>
        </p:nvCxnSpPr>
        <p:spPr>
          <a:xfrm flipV="1">
            <a:off x="5364088" y="5013176"/>
            <a:ext cx="0" cy="7920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>
            <a:off x="3923928" y="5805264"/>
            <a:ext cx="144016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2699792" y="1484784"/>
          <a:ext cx="2520280" cy="605921"/>
        </p:xfrm>
        <a:graphic>
          <a:graphicData uri="http://schemas.openxmlformats.org/presentationml/2006/ole">
            <p:oleObj spid="_x0000_s18435" name="Rovnice" r:id="rId4" imgW="952200" imgH="228600" progId="Equation.3">
              <p:embed/>
            </p:oleObj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5436096" y="486916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V=</a:t>
            </a:r>
            <a:r>
              <a:rPr lang="en-US" dirty="0" smtClean="0"/>
              <a:t>[</a:t>
            </a:r>
            <a:r>
              <a:rPr lang="cs-CZ" dirty="0" smtClean="0"/>
              <a:t>4; 5</a:t>
            </a:r>
            <a:r>
              <a:rPr lang="en-US" dirty="0" smtClean="0"/>
              <a:t>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>
              <a:spcBef>
                <a:spcPct val="20000"/>
              </a:spcBef>
            </a:pPr>
            <a:r>
              <a:rPr lang="cs-CZ" sz="3200" dirty="0" smtClean="0">
                <a:latin typeface="+mn-lt"/>
                <a:ea typeface="+mn-ea"/>
                <a:cs typeface="+mn-cs"/>
              </a:rPr>
              <a:t>Posunutí paraboly obecně</a:t>
            </a:r>
            <a:endParaRPr lang="cs-CZ" sz="3200" dirty="0">
              <a:latin typeface="+mn-lt"/>
              <a:ea typeface="+mn-ea"/>
              <a:cs typeface="+mn-cs"/>
            </a:endParaRPr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95425" y="1848644"/>
            <a:ext cx="6153150" cy="402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3059832" y="1340768"/>
          <a:ext cx="2880320" cy="656275"/>
        </p:xfrm>
        <a:graphic>
          <a:graphicData uri="http://schemas.openxmlformats.org/presentationml/2006/ole">
            <p:oleObj spid="_x0000_s19459" name="Rovnice" r:id="rId4" imgW="1002960" imgH="228600" progId="Equation.3">
              <p:embed/>
            </p:oleObj>
          </a:graphicData>
        </a:graphic>
      </p:graphicFrame>
      <p:cxnSp>
        <p:nvCxnSpPr>
          <p:cNvPr id="6" name="Přímá spojovací šipka 5"/>
          <p:cNvCxnSpPr/>
          <p:nvPr/>
        </p:nvCxnSpPr>
        <p:spPr>
          <a:xfrm>
            <a:off x="3851920" y="5589240"/>
            <a:ext cx="144016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 flipV="1">
            <a:off x="5292080" y="4797152"/>
            <a:ext cx="0" cy="7920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5364088" y="486916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V=</a:t>
            </a:r>
            <a:r>
              <a:rPr lang="en-US" dirty="0" smtClean="0"/>
              <a:t>[</a:t>
            </a:r>
            <a:r>
              <a:rPr lang="cs-CZ" dirty="0" smtClean="0"/>
              <a:t>m; </a:t>
            </a:r>
            <a:r>
              <a:rPr lang="cs-CZ" dirty="0"/>
              <a:t>n</a:t>
            </a:r>
            <a:r>
              <a:rPr lang="en-US" dirty="0" smtClean="0"/>
              <a:t>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>
              <a:spcBef>
                <a:spcPct val="20000"/>
              </a:spcBef>
            </a:pPr>
            <a:r>
              <a:rPr lang="cs-CZ" sz="3200" dirty="0" smtClean="0">
                <a:latin typeface="+mn-lt"/>
                <a:ea typeface="+mn-ea"/>
                <a:cs typeface="+mn-cs"/>
              </a:rPr>
              <a:t>Jak zakreslit parabolu?</a:t>
            </a:r>
            <a:endParaRPr lang="cs-CZ" sz="3200" dirty="0"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určit souřadnice vrcholu (posunutí)</a:t>
            </a:r>
          </a:p>
          <a:p>
            <a:r>
              <a:rPr lang="cs-CZ" dirty="0" smtClean="0"/>
              <a:t>určit minimum nebo maximum</a:t>
            </a:r>
          </a:p>
          <a:p>
            <a:r>
              <a:rPr lang="cs-CZ" dirty="0" smtClean="0"/>
              <a:t>určit osu souměrnosti </a:t>
            </a:r>
          </a:p>
          <a:p>
            <a:r>
              <a:rPr lang="cs-CZ" dirty="0" smtClean="0"/>
              <a:t>dopočítat 2 až 3 další body</a:t>
            </a:r>
            <a:r>
              <a:rPr lang="cs-CZ" dirty="0"/>
              <a:t> </a:t>
            </a:r>
            <a:r>
              <a:rPr lang="cs-CZ" dirty="0" smtClean="0"/>
              <a:t>paraboly</a:t>
            </a:r>
          </a:p>
          <a:p>
            <a:r>
              <a:rPr lang="cs-CZ" dirty="0" smtClean="0"/>
              <a:t>zakreslit body </a:t>
            </a:r>
            <a:r>
              <a:rPr lang="cs-CZ" dirty="0" smtClean="0"/>
              <a:t>souměrné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2400" dirty="0" smtClean="0"/>
              <a:t>Veškeré materiály včetně obrázků jsou dílem autora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767</TotalTime>
  <Words>412</Words>
  <Application>Microsoft Office PowerPoint</Application>
  <PresentationFormat>Předvádění na obrazovce (4:3)</PresentationFormat>
  <Paragraphs>93</Paragraphs>
  <Slides>30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2" baseType="lpstr">
      <vt:lpstr>Motiv sady Office</vt:lpstr>
      <vt:lpstr>Rovnice</vt:lpstr>
      <vt:lpstr>Snímek 1</vt:lpstr>
      <vt:lpstr>Snímek 2</vt:lpstr>
      <vt:lpstr>Graf kvadratické funkce</vt:lpstr>
      <vt:lpstr>Základní parabola</vt:lpstr>
      <vt:lpstr>Úkol: Vyplňte tabulky hodnot funkcí </vt:lpstr>
      <vt:lpstr>Posunutí paraboly po ose y</vt:lpstr>
      <vt:lpstr>Posunutí paraboly po ose y</vt:lpstr>
      <vt:lpstr>Posunutí paraboly po ose y</vt:lpstr>
      <vt:lpstr>Posunutí paraboly po ose y</vt:lpstr>
      <vt:lpstr>Tabulka hodnot funkce</vt:lpstr>
      <vt:lpstr>Posunutí paraboly po ose y</vt:lpstr>
      <vt:lpstr>Posunutí paraboly po ose y</vt:lpstr>
      <vt:lpstr>Posunutí paraboly po ose y</vt:lpstr>
      <vt:lpstr>Posunutí paraboly po ose y</vt:lpstr>
      <vt:lpstr>Posunutí paraboly po ose y</vt:lpstr>
      <vt:lpstr>Posunutí paraboly po ose y</vt:lpstr>
      <vt:lpstr>Posunutí paraboly po ose x</vt:lpstr>
      <vt:lpstr>Posunutí paraboly po ose x</vt:lpstr>
      <vt:lpstr>Posunutí paraboly po ose x</vt:lpstr>
      <vt:lpstr>Posunutí paraboly po ose x</vt:lpstr>
      <vt:lpstr>Posunutí paraboly po ose x</vt:lpstr>
      <vt:lpstr>Posunutí paraboly po osách x,y</vt:lpstr>
      <vt:lpstr>Posunutí paraboly po osách x,y</vt:lpstr>
      <vt:lpstr>Posunutí paraboly po osách x,y</vt:lpstr>
      <vt:lpstr>Posunutí paraboly po osách x,y</vt:lpstr>
      <vt:lpstr>Posunutí paraboly po osách x,y</vt:lpstr>
      <vt:lpstr>Posunutí paraboly celkově</vt:lpstr>
      <vt:lpstr>Posunutí paraboly obecně</vt:lpstr>
      <vt:lpstr>Jak zakreslit parabolu?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Grafy kvadratické funkce</dc:title>
  <dc:creator>admin</dc:creator>
  <cp:lastModifiedBy>admin</cp:lastModifiedBy>
  <cp:revision>43</cp:revision>
  <dcterms:created xsi:type="dcterms:W3CDTF">2012-11-04T17:57:58Z</dcterms:created>
  <dcterms:modified xsi:type="dcterms:W3CDTF">2013-01-06T17:14:56Z</dcterms:modified>
</cp:coreProperties>
</file>