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71" r:id="rId3"/>
    <p:sldId id="256" r:id="rId4"/>
    <p:sldId id="257" r:id="rId5"/>
    <p:sldId id="258" r:id="rId6"/>
    <p:sldId id="259" r:id="rId7"/>
    <p:sldId id="260" r:id="rId8"/>
    <p:sldId id="261" r:id="rId9"/>
    <p:sldId id="265" r:id="rId10"/>
    <p:sldId id="262" r:id="rId11"/>
    <p:sldId id="263" r:id="rId12"/>
    <p:sldId id="266" r:id="rId13"/>
    <p:sldId id="264" r:id="rId14"/>
    <p:sldId id="267" r:id="rId15"/>
    <p:sldId id="268" r:id="rId16"/>
    <p:sldId id="269"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5EC23A51-0E7C-45F7-BC5E-64BAC68AB029}" type="datetimeFigureOut">
              <a:rPr lang="cs-CZ" smtClean="0"/>
              <a:t>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3691498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EC23A51-0E7C-45F7-BC5E-64BAC68AB029}" type="datetimeFigureOut">
              <a:rPr lang="cs-CZ" smtClean="0"/>
              <a:t>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346918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5EC23A51-0E7C-45F7-BC5E-64BAC68AB029}" type="datetimeFigureOut">
              <a:rPr lang="cs-CZ" smtClean="0"/>
              <a:t>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124819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EC23A51-0E7C-45F7-BC5E-64BAC68AB029}" type="datetimeFigureOut">
              <a:rPr lang="cs-CZ" smtClean="0"/>
              <a:t>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1271740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EC23A51-0E7C-45F7-BC5E-64BAC68AB029}" type="datetimeFigureOut">
              <a:rPr lang="cs-CZ" smtClean="0"/>
              <a:t>6.1.2013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3295935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EC23A51-0E7C-45F7-BC5E-64BAC68AB029}" type="datetimeFigureOut">
              <a:rPr lang="cs-CZ" smtClean="0"/>
              <a:t>6.1.2013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2777501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EC23A51-0E7C-45F7-BC5E-64BAC68AB029}" type="datetimeFigureOut">
              <a:rPr lang="cs-CZ" smtClean="0"/>
              <a:t>6.1.2013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2098956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EC23A51-0E7C-45F7-BC5E-64BAC68AB029}" type="datetimeFigureOut">
              <a:rPr lang="cs-CZ" smtClean="0"/>
              <a:t>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1005009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EC23A51-0E7C-45F7-BC5E-64BAC68AB029}" type="datetimeFigureOut">
              <a:rPr lang="cs-CZ" smtClean="0"/>
              <a:t>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3775600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EC23A51-0E7C-45F7-BC5E-64BAC68AB029}" type="datetimeFigureOut">
              <a:rPr lang="cs-CZ" smtClean="0"/>
              <a:t>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1920469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EC23A51-0E7C-45F7-BC5E-64BAC68AB029}" type="datetimeFigureOut">
              <a:rPr lang="cs-CZ" smtClean="0"/>
              <a:t>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6DCD872-885E-4DC1-A74D-915017D1E4D6}" type="slidenum">
              <a:rPr lang="cs-CZ" smtClean="0"/>
              <a:t>‹#›</a:t>
            </a:fld>
            <a:endParaRPr lang="cs-CZ"/>
          </a:p>
        </p:txBody>
      </p:sp>
    </p:spTree>
    <p:extLst>
      <p:ext uri="{BB962C8B-B14F-4D97-AF65-F5344CB8AC3E}">
        <p14:creationId xmlns:p14="http://schemas.microsoft.com/office/powerpoint/2010/main" val="3328488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C23A51-0E7C-45F7-BC5E-64BAC68AB029}" type="datetimeFigureOut">
              <a:rPr lang="cs-CZ" smtClean="0"/>
              <a:t>6.1.2013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DCD872-885E-4DC1-A74D-915017D1E4D6}" type="slidenum">
              <a:rPr lang="cs-CZ" smtClean="0"/>
              <a:t>‹#›</a:t>
            </a:fld>
            <a:endParaRPr lang="cs-CZ"/>
          </a:p>
        </p:txBody>
      </p:sp>
    </p:spTree>
    <p:extLst>
      <p:ext uri="{BB962C8B-B14F-4D97-AF65-F5344CB8AC3E}">
        <p14:creationId xmlns:p14="http://schemas.microsoft.com/office/powerpoint/2010/main" val="1731719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endParaRPr lang="cs-CZ" dirty="0"/>
          </a:p>
        </p:txBody>
      </p:sp>
      <p:sp>
        <p:nvSpPr>
          <p:cNvPr id="3" name="Zástupný symbol pro obsah 2"/>
          <p:cNvSpPr>
            <a:spLocks noGrp="1"/>
          </p:cNvSpPr>
          <p:nvPr>
            <p:ph idx="1"/>
          </p:nvPr>
        </p:nvSpPr>
        <p:spPr/>
        <p:txBody>
          <a:bodyPr/>
          <a:lstStyle/>
          <a:p>
            <a:pPr fontAlgn="b"/>
            <a:r>
              <a:rPr lang="cs-CZ" sz="2000" b="1" dirty="0"/>
              <a:t>Název školy</a:t>
            </a:r>
            <a:endParaRPr lang="cs-CZ" sz="2000" dirty="0"/>
          </a:p>
          <a:p>
            <a:pPr fontAlgn="ctr"/>
            <a:r>
              <a:rPr lang="cs-CZ" sz="2000" b="1" dirty="0"/>
              <a:t>ZÁKLADNÍ ŠKOLA, JIČÍN, HUSOVA 170</a:t>
            </a:r>
            <a:endParaRPr lang="cs-CZ" sz="2000" dirty="0"/>
          </a:p>
          <a:p>
            <a:pPr fontAlgn="b"/>
            <a:r>
              <a:rPr lang="cs-CZ" sz="2000" b="1" dirty="0"/>
              <a:t>Číslo projektu</a:t>
            </a:r>
            <a:endParaRPr lang="cs-CZ" sz="2000" dirty="0"/>
          </a:p>
          <a:p>
            <a:pPr fontAlgn="ctr"/>
            <a:r>
              <a:rPr lang="cs-CZ" sz="2000" b="1" dirty="0"/>
              <a:t>CZ.1.07/1.4.00/21.2862</a:t>
            </a:r>
            <a:endParaRPr lang="cs-CZ" sz="2000" dirty="0"/>
          </a:p>
          <a:p>
            <a:pPr fontAlgn="b"/>
            <a:r>
              <a:rPr lang="cs-CZ" sz="2000" b="1" dirty="0"/>
              <a:t>Číslo a název klíčové aktivity</a:t>
            </a:r>
            <a:endParaRPr lang="cs-CZ" sz="2000" dirty="0"/>
          </a:p>
          <a:p>
            <a:pPr fontAlgn="ctr"/>
            <a:r>
              <a:rPr lang="cs-CZ" sz="2000" b="1" dirty="0"/>
              <a:t>3.2 Inovace a zkvalitnění výuky prostřednictvím ICT</a:t>
            </a:r>
            <a:endParaRPr lang="cs-CZ" sz="2000" dirty="0"/>
          </a:p>
          <a:p>
            <a:endParaRPr lang="cs-CZ" dirty="0"/>
          </a:p>
        </p:txBody>
      </p:sp>
      <p:pic>
        <p:nvPicPr>
          <p:cNvPr id="4" name="Picture 2"/>
          <p:cNvPicPr>
            <a:picLocks noChangeAspect="1" noChangeArrowheads="1"/>
          </p:cNvPicPr>
          <p:nvPr/>
        </p:nvPicPr>
        <p:blipFill>
          <a:blip r:embed="rId2" cstate="print"/>
          <a:srcRect/>
          <a:stretch>
            <a:fillRect/>
          </a:stretch>
        </p:blipFill>
        <p:spPr bwMode="auto">
          <a:xfrm>
            <a:off x="2295809" y="332656"/>
            <a:ext cx="3767138" cy="1328738"/>
          </a:xfrm>
          <a:prstGeom prst="rect">
            <a:avLst/>
          </a:prstGeom>
          <a:solidFill>
            <a:srgbClr val="FFFFFF"/>
          </a:solidFill>
          <a:ln w="9525">
            <a:noFill/>
            <a:miter lim="800000"/>
            <a:headEnd/>
            <a:tailEnd/>
          </a:ln>
        </p:spPr>
      </p:pic>
      <p:sp>
        <p:nvSpPr>
          <p:cNvPr id="5" name="TextovéPole 4"/>
          <p:cNvSpPr txBox="1"/>
          <p:nvPr/>
        </p:nvSpPr>
        <p:spPr>
          <a:xfrm>
            <a:off x="1243134" y="4509120"/>
            <a:ext cx="7128792" cy="1477328"/>
          </a:xfrm>
          <a:prstGeom prst="rect">
            <a:avLst/>
          </a:prstGeom>
          <a:noFill/>
        </p:spPr>
        <p:txBody>
          <a:bodyPr wrap="square" rtlCol="0">
            <a:spAutoFit/>
          </a:bodyPr>
          <a:lstStyle/>
          <a:p>
            <a:r>
              <a:rPr lang="cs-CZ" b="1" dirty="0" smtClean="0"/>
              <a:t>Název DUM:  </a:t>
            </a:r>
            <a:r>
              <a:rPr lang="cs-CZ" dirty="0" smtClean="0"/>
              <a:t>VY_32_INOVACE_XIII_1_1_ Určování podmínek, kdy má lomený výraz smysl</a:t>
            </a:r>
            <a:endParaRPr lang="cs-CZ" dirty="0" smtClean="0"/>
          </a:p>
          <a:p>
            <a:endParaRPr lang="cs-CZ" b="1" dirty="0" smtClean="0"/>
          </a:p>
          <a:p>
            <a:r>
              <a:rPr lang="cs-CZ" b="1" dirty="0" smtClean="0"/>
              <a:t>Šablona číslo:  XIII</a:t>
            </a:r>
            <a:r>
              <a:rPr lang="cs-CZ" dirty="0" smtClean="0"/>
              <a:t> </a:t>
            </a:r>
            <a:r>
              <a:rPr lang="cs-CZ" b="1" dirty="0" smtClean="0"/>
              <a:t>             Sada číslo:    1            Pořadové číslo DUM:  </a:t>
            </a:r>
            <a:r>
              <a:rPr lang="cs-CZ" b="1" dirty="0" smtClean="0"/>
              <a:t>1 </a:t>
            </a:r>
            <a:r>
              <a:rPr lang="cs-CZ" b="1" dirty="0" smtClean="0"/>
              <a:t>Autor:  </a:t>
            </a:r>
            <a:r>
              <a:rPr lang="cs-CZ" dirty="0" smtClean="0"/>
              <a:t>Mgr. Vlasta </a:t>
            </a:r>
            <a:r>
              <a:rPr lang="cs-CZ" dirty="0" err="1" smtClean="0"/>
              <a:t>Mrkáčková</a:t>
            </a:r>
            <a:endParaRPr lang="cs-CZ" dirty="0"/>
          </a:p>
        </p:txBody>
      </p:sp>
    </p:spTree>
    <p:extLst>
      <p:ext uri="{BB962C8B-B14F-4D97-AF65-F5344CB8AC3E}">
        <p14:creationId xmlns:p14="http://schemas.microsoft.com/office/powerpoint/2010/main" val="726743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95536" y="836712"/>
            <a:ext cx="8229600" cy="5964710"/>
          </a:xfrm>
          <a:prstGeom prst="rect">
            <a:avLst/>
          </a:prstGeom>
        </p:spPr>
        <p:txBody>
          <a:bodyPr wrap="square">
            <a:spAutoFit/>
          </a:bodyPr>
          <a:lstStyle/>
          <a:p>
            <a:r>
              <a:rPr lang="cs-CZ" sz="1600" b="1" dirty="0" smtClean="0"/>
              <a:t>Anotace </a:t>
            </a:r>
            <a:r>
              <a:rPr lang="cs-CZ" sz="1600" dirty="0" smtClean="0"/>
              <a:t>Pomocí jednoduchých </a:t>
            </a:r>
            <a:r>
              <a:rPr lang="cs-CZ" sz="1600" dirty="0"/>
              <a:t>ú</a:t>
            </a:r>
            <a:r>
              <a:rPr lang="cs-CZ" sz="1600" dirty="0" smtClean="0"/>
              <a:t>loh žáci objeví potřebu zabývat se pojmem smysl lomeného výrazu a postupně se učí nacházet způsoby určování těchto podmínek</a:t>
            </a:r>
            <a:endParaRPr lang="cs-CZ" sz="1600" b="1" dirty="0"/>
          </a:p>
          <a:p>
            <a:r>
              <a:rPr lang="cs-CZ" sz="1600" b="1" dirty="0" smtClean="0"/>
              <a:t>Očekávaný výstup: </a:t>
            </a:r>
            <a:r>
              <a:rPr lang="cs-CZ" sz="1600" dirty="0" smtClean="0"/>
              <a:t>Žák </a:t>
            </a:r>
            <a:r>
              <a:rPr lang="cs-CZ" sz="1600" dirty="0" smtClean="0"/>
              <a:t>určí správně podmínky pro smysl výrazů, používá důsledně rozklady jmenovatelů lomených výrazů </a:t>
            </a:r>
            <a:r>
              <a:rPr lang="cs-CZ" sz="1600" dirty="0" smtClean="0"/>
              <a:t>na </a:t>
            </a:r>
            <a:r>
              <a:rPr lang="cs-CZ" sz="1600" dirty="0" smtClean="0"/>
              <a:t>součin</a:t>
            </a:r>
            <a:endParaRPr lang="cs-CZ" sz="1600" dirty="0" smtClean="0"/>
          </a:p>
          <a:p>
            <a:r>
              <a:rPr lang="cs-CZ" sz="1600" b="1" dirty="0" smtClean="0"/>
              <a:t>Druh učebního materiálu:   </a:t>
            </a:r>
            <a:r>
              <a:rPr lang="cs-CZ" sz="1600" dirty="0" smtClean="0"/>
              <a:t>prezentace</a:t>
            </a:r>
          </a:p>
          <a:p>
            <a:r>
              <a:rPr lang="cs-CZ" sz="1600" b="1" dirty="0" smtClean="0"/>
              <a:t>Typická věková skupina:   </a:t>
            </a:r>
            <a:r>
              <a:rPr lang="cs-CZ" sz="1600" dirty="0" smtClean="0"/>
              <a:t>14 - 15 let</a:t>
            </a:r>
            <a:br>
              <a:rPr lang="cs-CZ" sz="1600" dirty="0" smtClean="0"/>
            </a:br>
            <a:r>
              <a:rPr lang="cs-CZ" sz="1600" b="1" dirty="0" smtClean="0"/>
              <a:t>Klíčová </a:t>
            </a:r>
            <a:r>
              <a:rPr lang="cs-CZ" sz="1600" b="1" dirty="0" smtClean="0"/>
              <a:t>slova: </a:t>
            </a:r>
            <a:r>
              <a:rPr lang="cs-CZ" sz="1600" dirty="0" smtClean="0"/>
              <a:t>Hodnota a smysl </a:t>
            </a:r>
            <a:r>
              <a:rPr lang="cs-CZ" sz="1600" dirty="0" smtClean="0"/>
              <a:t>lomeného výrazu, rozklady jmenovatelů lomených výrazů na součin.</a:t>
            </a:r>
            <a:r>
              <a:rPr lang="cs-CZ" sz="1600" dirty="0" smtClean="0"/>
              <a:t/>
            </a:r>
            <a:br>
              <a:rPr lang="cs-CZ" sz="1600" dirty="0" smtClean="0"/>
            </a:br>
            <a:r>
              <a:rPr lang="cs-CZ" sz="1600" b="1" dirty="0" smtClean="0"/>
              <a:t>Pomůcky a materiál:   </a:t>
            </a:r>
            <a:r>
              <a:rPr lang="cs-CZ" sz="1600" dirty="0" smtClean="0"/>
              <a:t>interaktivní tabule, školní sešit</a:t>
            </a:r>
            <a:br>
              <a:rPr lang="cs-CZ" sz="1600" dirty="0" smtClean="0"/>
            </a:br>
            <a:r>
              <a:rPr lang="cs-CZ" sz="1600" b="1" dirty="0" smtClean="0"/>
              <a:t>Potřebný čas pro výuku DUM:  40</a:t>
            </a:r>
            <a:r>
              <a:rPr lang="cs-CZ" sz="1600" dirty="0" smtClean="0"/>
              <a:t> minut </a:t>
            </a:r>
            <a:r>
              <a:rPr lang="cs-CZ" sz="1600" b="1" dirty="0" smtClean="0"/>
              <a:t> </a:t>
            </a:r>
            <a:r>
              <a:rPr lang="cs-CZ" sz="1600" dirty="0" smtClean="0"/>
              <a:t/>
            </a:r>
            <a:br>
              <a:rPr lang="cs-CZ" sz="1600" dirty="0" smtClean="0"/>
            </a:br>
            <a:r>
              <a:rPr lang="cs-CZ" sz="1600" b="1" dirty="0" smtClean="0"/>
              <a:t>Metodické zhodnocení a popis práce s digitálním učebním materiálem</a:t>
            </a:r>
            <a:r>
              <a:rPr lang="cs-CZ" sz="1400" b="1" dirty="0" smtClean="0"/>
              <a:t>: </a:t>
            </a:r>
            <a:r>
              <a:rPr lang="cs-CZ" sz="1400" dirty="0" smtClean="0"/>
              <a:t>Na začátku kapitoly o lomených výrazech je možné zahájit hodinu rozcvičkou, kde žáci samostatně počítají hodnotu lomených výrazů. Žáci zde pracují intuitivně, hodnotu výrazu už  počítali a počítání se zlomky pro ně také není novinka. </a:t>
            </a:r>
            <a:r>
              <a:rPr lang="cs-CZ" sz="1400" dirty="0" smtClean="0"/>
              <a:t>Teprve u čtvrtého dosazení se dostanou do problému, který je výborným startem pro pojem smysl výrazu. Hned se společně pustíme do určování smyslu lomených výrazů, jejichž jmenovatelem jsou jednočleny s jednou proměnnou, posléze dvojčleny  stále s jednou proměnnou. Je třeba zde nespěchat, situace je pro žáky zcela nová a je vhodné pomoci jim najít způsoby vyhledávání, kdy je výraz roven 0. Možné je doporučit rovnice. Některým žákům to velmi pomáhá. Po společném vyřešení prvních 6ti úloh je vhodné nechat žáky zkusit si podobné úlohy samostatně vyřešit. Kontrolu je možné provést pomocí kontroly na počítači, vzájemné pomoci mezi žáky a posléze na interaktivní tabuli. Podobně postupujeme u dalších skupin příkladů, kde jmenovatelem jsou posupně součiny více proměnných a výrazy, které je potřeba na součin teprve rozložit ať vytýkáním  nebo později pomocí vzorců. Zásadně dodržujeme postup, kdy vyřešíme určitý typ příkladů společně a pak je necháme procvičit, při kontrole správnosti je vhodné kombinovat způsoby kontroly, při které se může uplatnit jak vzájemná pomoc mezi žáky, tak práce na interaktivní tabuli</a:t>
            </a:r>
            <a:endParaRPr lang="cs-CZ" sz="1400" dirty="0" smtClean="0"/>
          </a:p>
        </p:txBody>
      </p:sp>
    </p:spTree>
    <p:extLst>
      <p:ext uri="{BB962C8B-B14F-4D97-AF65-F5344CB8AC3E}">
        <p14:creationId xmlns:p14="http://schemas.microsoft.com/office/powerpoint/2010/main" val="10511945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Určování podmínek, kdy má lomený výraz smysl</a:t>
            </a:r>
            <a:endParaRPr lang="cs-CZ" dirty="0"/>
          </a:p>
        </p:txBody>
      </p:sp>
    </p:spTree>
    <p:extLst>
      <p:ext uri="{BB962C8B-B14F-4D97-AF65-F5344CB8AC3E}">
        <p14:creationId xmlns:p14="http://schemas.microsoft.com/office/powerpoint/2010/main" val="13397434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Rozcvička</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r>
                  <a:rPr lang="cs-CZ" dirty="0" smtClean="0"/>
                  <a:t>Vypočti hodnotu výrazu </a:t>
                </a:r>
              </a:p>
              <a:p>
                <a:pPr marL="0" indent="0">
                  <a:buNone/>
                </a:pPr>
                <a:r>
                  <a:rPr lang="cs-CZ" dirty="0"/>
                  <a:t>	</a:t>
                </a:r>
                <a:r>
                  <a:rPr lang="cs-CZ" dirty="0" smtClean="0"/>
                  <a:t>	</a:t>
                </a:r>
                <a14:m>
                  <m:oMath xmlns:m="http://schemas.openxmlformats.org/officeDocument/2006/math">
                    <m:f>
                      <m:fPr>
                        <m:ctrlPr>
                          <a:rPr lang="cs-CZ" i="1" smtClean="0">
                            <a:latin typeface="Cambria Math"/>
                          </a:rPr>
                        </m:ctrlPr>
                      </m:fPr>
                      <m:num>
                        <m:r>
                          <a:rPr lang="cs-CZ" b="0" i="1" smtClean="0">
                            <a:latin typeface="Cambria Math"/>
                          </a:rPr>
                          <m:t>2+</m:t>
                        </m:r>
                        <m:r>
                          <a:rPr lang="cs-CZ" b="0" i="1" smtClean="0">
                            <a:latin typeface="Cambria Math"/>
                          </a:rPr>
                          <m:t>𝑥</m:t>
                        </m:r>
                      </m:num>
                      <m:den>
                        <m:sSup>
                          <m:sSupPr>
                            <m:ctrlPr>
                              <a:rPr lang="cs-CZ" i="1" smtClean="0">
                                <a:latin typeface="Cambria Math"/>
                              </a:rPr>
                            </m:ctrlPr>
                          </m:sSupPr>
                          <m:e>
                            <m:r>
                              <a:rPr lang="cs-CZ" b="0" i="1" smtClean="0">
                                <a:latin typeface="Cambria Math"/>
                              </a:rPr>
                              <m:t>𝑥</m:t>
                            </m:r>
                          </m:e>
                          <m:sup>
                            <m:r>
                              <a:rPr lang="cs-CZ" b="0" i="1" smtClean="0">
                                <a:latin typeface="Cambria Math"/>
                              </a:rPr>
                              <m:t>2</m:t>
                            </m:r>
                          </m:sup>
                        </m:sSup>
                        <m:r>
                          <a:rPr lang="cs-CZ" b="0" i="1" smtClean="0">
                            <a:latin typeface="Cambria Math"/>
                          </a:rPr>
                          <m:t>+2</m:t>
                        </m:r>
                        <m:r>
                          <a:rPr lang="cs-CZ" b="0" i="1" smtClean="0">
                            <a:latin typeface="Cambria Math"/>
                          </a:rPr>
                          <m:t>𝑥</m:t>
                        </m:r>
                        <m:r>
                          <a:rPr lang="cs-CZ" b="0" i="1" smtClean="0">
                            <a:latin typeface="Cambria Math"/>
                          </a:rPr>
                          <m:t>+1</m:t>
                        </m:r>
                      </m:den>
                    </m:f>
                  </m:oMath>
                </a14:m>
                <a:endParaRPr lang="cs-CZ" dirty="0" smtClean="0"/>
              </a:p>
              <a:p>
                <a:pPr marL="0" indent="0">
                  <a:buNone/>
                </a:pPr>
                <a:endParaRPr lang="cs-CZ" dirty="0"/>
              </a:p>
              <a:p>
                <a:pPr marL="0" indent="0">
                  <a:buNone/>
                </a:pPr>
                <a:r>
                  <a:rPr lang="cs-CZ" dirty="0" smtClean="0"/>
                  <a:t>Pro	a) x = 1</a:t>
                </a:r>
              </a:p>
              <a:p>
                <a:pPr marL="0" indent="0">
                  <a:buNone/>
                </a:pPr>
                <a:r>
                  <a:rPr lang="cs-CZ" dirty="0"/>
                  <a:t>	</a:t>
                </a:r>
                <a:r>
                  <a:rPr lang="cs-CZ" dirty="0" smtClean="0"/>
                  <a:t>b) x = 0</a:t>
                </a:r>
              </a:p>
              <a:p>
                <a:pPr marL="0" indent="0">
                  <a:buNone/>
                </a:pPr>
                <a:r>
                  <a:rPr lang="cs-CZ" dirty="0"/>
                  <a:t>	</a:t>
                </a:r>
                <a:r>
                  <a:rPr lang="cs-CZ" dirty="0" smtClean="0"/>
                  <a:t>c) x = - 2</a:t>
                </a:r>
              </a:p>
              <a:p>
                <a:pPr marL="0" indent="0">
                  <a:buNone/>
                </a:pPr>
                <a:r>
                  <a:rPr lang="cs-CZ" dirty="0"/>
                  <a:t>	</a:t>
                </a:r>
                <a:r>
                  <a:rPr lang="cs-CZ" dirty="0" smtClean="0"/>
                  <a:t>d) x = - 1</a:t>
                </a:r>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852" t="-1752" b="-270"/>
                </a:stretch>
              </a:blipFill>
            </p:spPr>
            <p:txBody>
              <a:bodyPr/>
              <a:lstStyle/>
              <a:p>
                <a:r>
                  <a:rPr lang="cs-CZ">
                    <a:noFill/>
                  </a:rPr>
                  <a:t> </a:t>
                </a:r>
              </a:p>
            </p:txBody>
          </p:sp>
        </mc:Fallback>
      </mc:AlternateContent>
    </p:spTree>
    <p:extLst>
      <p:ext uri="{BB962C8B-B14F-4D97-AF65-F5344CB8AC3E}">
        <p14:creationId xmlns:p14="http://schemas.microsoft.com/office/powerpoint/2010/main" val="3698277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706090"/>
          </a:xfrm>
        </p:spPr>
        <p:txBody>
          <a:bodyPr>
            <a:normAutofit fontScale="90000"/>
          </a:bodyPr>
          <a:lstStyle/>
          <a:p>
            <a:r>
              <a:rPr lang="cs-CZ" dirty="0" smtClean="0"/>
              <a:t>Zkontroluj</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normAutofit/>
              </a:bodyPr>
              <a:lstStyle/>
              <a:p>
                <a:pPr marL="514350" indent="-514350">
                  <a:buAutoNum type="alphaLcParenR"/>
                </a:pPr>
                <a:r>
                  <a:rPr lang="cs-CZ" dirty="0" smtClean="0"/>
                  <a:t>x = 1	 </a:t>
                </a:r>
                <a14:m>
                  <m:oMath xmlns:m="http://schemas.openxmlformats.org/officeDocument/2006/math">
                    <m:f>
                      <m:fPr>
                        <m:ctrlPr>
                          <a:rPr lang="cs-CZ" i="1" smtClean="0">
                            <a:latin typeface="Cambria Math"/>
                          </a:rPr>
                        </m:ctrlPr>
                      </m:fPr>
                      <m:num>
                        <m:r>
                          <a:rPr lang="cs-CZ" b="0" i="1" smtClean="0">
                            <a:latin typeface="Cambria Math"/>
                          </a:rPr>
                          <m:t>2+1 </m:t>
                        </m:r>
                      </m:num>
                      <m:den>
                        <m:sSup>
                          <m:sSupPr>
                            <m:ctrlPr>
                              <a:rPr lang="cs-CZ" i="1" smtClean="0">
                                <a:latin typeface="Cambria Math"/>
                              </a:rPr>
                            </m:ctrlPr>
                          </m:sSupPr>
                          <m:e>
                            <m:r>
                              <a:rPr lang="cs-CZ" b="0" i="1" smtClean="0">
                                <a:latin typeface="Cambria Math"/>
                              </a:rPr>
                              <m:t>1</m:t>
                            </m:r>
                          </m:e>
                          <m:sup>
                            <m:r>
                              <a:rPr lang="cs-CZ" b="0" i="1" smtClean="0">
                                <a:latin typeface="Cambria Math"/>
                              </a:rPr>
                              <m:t>2</m:t>
                            </m:r>
                          </m:sup>
                        </m:sSup>
                        <m:r>
                          <a:rPr lang="cs-CZ" b="0" i="1" smtClean="0">
                            <a:latin typeface="Cambria Math"/>
                          </a:rPr>
                          <m:t>+2</m:t>
                        </m:r>
                        <m:r>
                          <a:rPr lang="cs-CZ" b="0" i="1" smtClean="0">
                            <a:latin typeface="Cambria Math"/>
                            <a:ea typeface="Cambria Math"/>
                          </a:rPr>
                          <m:t>∙1+1</m:t>
                        </m:r>
                      </m:den>
                    </m:f>
                  </m:oMath>
                </a14:m>
                <a:r>
                  <a:rPr lang="cs-CZ" dirty="0" smtClean="0"/>
                  <a:t> = </a:t>
                </a:r>
                <a14:m>
                  <m:oMath xmlns:m="http://schemas.openxmlformats.org/officeDocument/2006/math">
                    <m:f>
                      <m:fPr>
                        <m:ctrlPr>
                          <a:rPr lang="cs-CZ" i="1" smtClean="0">
                            <a:latin typeface="Cambria Math"/>
                          </a:rPr>
                        </m:ctrlPr>
                      </m:fPr>
                      <m:num>
                        <m:r>
                          <a:rPr lang="cs-CZ" b="0" i="1" smtClean="0">
                            <a:latin typeface="Cambria Math"/>
                          </a:rPr>
                          <m:t>3</m:t>
                        </m:r>
                      </m:num>
                      <m:den>
                        <m:r>
                          <a:rPr lang="cs-CZ" b="0" i="1" smtClean="0">
                            <a:latin typeface="Cambria Math"/>
                          </a:rPr>
                          <m:t>1+2+1</m:t>
                        </m:r>
                      </m:den>
                    </m:f>
                  </m:oMath>
                </a14:m>
                <a:r>
                  <a:rPr lang="cs-CZ" dirty="0" smtClean="0"/>
                  <a:t> = </a:t>
                </a:r>
                <a14:m>
                  <m:oMath xmlns:m="http://schemas.openxmlformats.org/officeDocument/2006/math">
                    <m:f>
                      <m:fPr>
                        <m:ctrlPr>
                          <a:rPr lang="cs-CZ" i="1" smtClean="0">
                            <a:latin typeface="Cambria Math"/>
                          </a:rPr>
                        </m:ctrlPr>
                      </m:fPr>
                      <m:num>
                        <m:r>
                          <a:rPr lang="cs-CZ" b="0" i="1" smtClean="0">
                            <a:latin typeface="Cambria Math"/>
                          </a:rPr>
                          <m:t>3</m:t>
                        </m:r>
                      </m:num>
                      <m:den>
                        <m:r>
                          <a:rPr lang="cs-CZ" b="0" i="1" smtClean="0">
                            <a:latin typeface="Cambria Math"/>
                          </a:rPr>
                          <m:t>4</m:t>
                        </m:r>
                      </m:den>
                    </m:f>
                  </m:oMath>
                </a14:m>
                <a:r>
                  <a:rPr lang="cs-CZ" dirty="0" smtClean="0"/>
                  <a:t>	</a:t>
                </a:r>
              </a:p>
              <a:p>
                <a:pPr marL="0" indent="0">
                  <a:buNone/>
                </a:pPr>
                <a:endParaRPr lang="cs-CZ" dirty="0" smtClean="0"/>
              </a:p>
              <a:p>
                <a:pPr marL="0" indent="0">
                  <a:buNone/>
                </a:pPr>
                <a:r>
                  <a:rPr lang="cs-CZ" dirty="0" smtClean="0"/>
                  <a:t>b)  x= 0         </a:t>
                </a:r>
                <a14:m>
                  <m:oMath xmlns:m="http://schemas.openxmlformats.org/officeDocument/2006/math">
                    <m:f>
                      <m:fPr>
                        <m:ctrlPr>
                          <a:rPr lang="cs-CZ" i="1" smtClean="0">
                            <a:latin typeface="Cambria Math"/>
                          </a:rPr>
                        </m:ctrlPr>
                      </m:fPr>
                      <m:num>
                        <m:r>
                          <a:rPr lang="cs-CZ" b="0" i="1" smtClean="0">
                            <a:latin typeface="Cambria Math"/>
                          </a:rPr>
                          <m:t>2+0 </m:t>
                        </m:r>
                      </m:num>
                      <m:den>
                        <m:sSup>
                          <m:sSupPr>
                            <m:ctrlPr>
                              <a:rPr lang="cs-CZ" i="1" smtClean="0">
                                <a:latin typeface="Cambria Math"/>
                              </a:rPr>
                            </m:ctrlPr>
                          </m:sSupPr>
                          <m:e>
                            <m:r>
                              <a:rPr lang="cs-CZ" b="0" i="1" smtClean="0">
                                <a:latin typeface="Cambria Math"/>
                              </a:rPr>
                              <m:t>0</m:t>
                            </m:r>
                          </m:e>
                          <m:sup>
                            <m:r>
                              <a:rPr lang="cs-CZ" b="0" i="1" smtClean="0">
                                <a:latin typeface="Cambria Math"/>
                              </a:rPr>
                              <m:t>2</m:t>
                            </m:r>
                          </m:sup>
                        </m:sSup>
                        <m:r>
                          <a:rPr lang="cs-CZ" b="0" i="1" smtClean="0">
                            <a:latin typeface="Cambria Math"/>
                          </a:rPr>
                          <m:t>+2</m:t>
                        </m:r>
                        <m:r>
                          <a:rPr lang="cs-CZ" b="0" i="1" smtClean="0">
                            <a:latin typeface="Cambria Math"/>
                            <a:ea typeface="Cambria Math"/>
                          </a:rPr>
                          <m:t>∙0+1</m:t>
                        </m:r>
                      </m:den>
                    </m:f>
                  </m:oMath>
                </a14:m>
                <a:r>
                  <a:rPr lang="cs-CZ" dirty="0" smtClean="0"/>
                  <a:t> = </a:t>
                </a:r>
                <a14:m>
                  <m:oMath xmlns:m="http://schemas.openxmlformats.org/officeDocument/2006/math">
                    <m:f>
                      <m:fPr>
                        <m:ctrlPr>
                          <a:rPr lang="cs-CZ" i="1" smtClean="0">
                            <a:latin typeface="Cambria Math"/>
                          </a:rPr>
                        </m:ctrlPr>
                      </m:fPr>
                      <m:num>
                        <m:r>
                          <a:rPr lang="cs-CZ" b="0" i="1" smtClean="0">
                            <a:latin typeface="Cambria Math"/>
                          </a:rPr>
                          <m:t>2</m:t>
                        </m:r>
                      </m:num>
                      <m:den>
                        <m:r>
                          <a:rPr lang="cs-CZ" b="0" i="1" smtClean="0">
                            <a:latin typeface="Cambria Math"/>
                          </a:rPr>
                          <m:t>1</m:t>
                        </m:r>
                      </m:den>
                    </m:f>
                  </m:oMath>
                </a14:m>
                <a:r>
                  <a:rPr lang="cs-CZ" dirty="0" smtClean="0"/>
                  <a:t> = 2  </a:t>
                </a:r>
              </a:p>
              <a:p>
                <a:pPr marL="0" indent="0">
                  <a:buNone/>
                </a:pPr>
                <a:endParaRPr lang="cs-CZ" dirty="0" smtClean="0"/>
              </a:p>
              <a:p>
                <a:pPr marL="0" indent="0">
                  <a:buNone/>
                </a:pPr>
                <a:r>
                  <a:rPr lang="cs-CZ" dirty="0" smtClean="0"/>
                  <a:t>c)  x = -2      </a:t>
                </a:r>
                <a14:m>
                  <m:oMath xmlns:m="http://schemas.openxmlformats.org/officeDocument/2006/math">
                    <m:f>
                      <m:fPr>
                        <m:ctrlPr>
                          <a:rPr lang="cs-CZ" i="1" smtClean="0">
                            <a:latin typeface="Cambria Math"/>
                          </a:rPr>
                        </m:ctrlPr>
                      </m:fPr>
                      <m:num>
                        <m:r>
                          <a:rPr lang="cs-CZ" b="0" i="1" smtClean="0">
                            <a:latin typeface="Cambria Math"/>
                          </a:rPr>
                          <m:t>2+(−2) </m:t>
                        </m:r>
                      </m:num>
                      <m:den>
                        <m:sSup>
                          <m:sSupPr>
                            <m:ctrlPr>
                              <a:rPr lang="cs-CZ" i="1" smtClean="0">
                                <a:latin typeface="Cambria Math"/>
                              </a:rPr>
                            </m:ctrlPr>
                          </m:sSupPr>
                          <m:e>
                            <m:r>
                              <a:rPr lang="cs-CZ" b="0" i="1" smtClean="0">
                                <a:latin typeface="Cambria Math"/>
                              </a:rPr>
                              <m:t>(−2)</m:t>
                            </m:r>
                          </m:e>
                          <m:sup>
                            <m:r>
                              <a:rPr lang="cs-CZ" b="0" i="1" smtClean="0">
                                <a:latin typeface="Cambria Math"/>
                              </a:rPr>
                              <m:t>2</m:t>
                            </m:r>
                          </m:sup>
                        </m:sSup>
                        <m:r>
                          <a:rPr lang="cs-CZ" b="0" i="1" smtClean="0">
                            <a:latin typeface="Cambria Math"/>
                          </a:rPr>
                          <m:t>+2</m:t>
                        </m:r>
                        <m:r>
                          <a:rPr lang="cs-CZ" b="0" i="1" smtClean="0">
                            <a:latin typeface="Cambria Math"/>
                            <a:ea typeface="Cambria Math"/>
                          </a:rPr>
                          <m:t>∙(−2)+1</m:t>
                        </m:r>
                      </m:den>
                    </m:f>
                  </m:oMath>
                </a14:m>
                <a:r>
                  <a:rPr lang="cs-CZ" dirty="0" smtClean="0"/>
                  <a:t> = </a:t>
                </a:r>
                <a14:m>
                  <m:oMath xmlns:m="http://schemas.openxmlformats.org/officeDocument/2006/math">
                    <m:f>
                      <m:fPr>
                        <m:ctrlPr>
                          <a:rPr lang="cs-CZ" i="1" smtClean="0">
                            <a:latin typeface="Cambria Math"/>
                          </a:rPr>
                        </m:ctrlPr>
                      </m:fPr>
                      <m:num>
                        <m:r>
                          <a:rPr lang="cs-CZ" b="0" i="1" smtClean="0">
                            <a:latin typeface="Cambria Math"/>
                          </a:rPr>
                          <m:t>0</m:t>
                        </m:r>
                      </m:num>
                      <m:den>
                        <m:r>
                          <a:rPr lang="cs-CZ" b="0" i="1" smtClean="0">
                            <a:latin typeface="Cambria Math"/>
                          </a:rPr>
                          <m:t>4−4+1</m:t>
                        </m:r>
                      </m:den>
                    </m:f>
                  </m:oMath>
                </a14:m>
                <a:r>
                  <a:rPr lang="cs-CZ" dirty="0" smtClean="0"/>
                  <a:t> = 0</a:t>
                </a:r>
              </a:p>
              <a:p>
                <a:pPr marL="0" indent="0">
                  <a:buNone/>
                </a:pPr>
                <a:endParaRPr lang="cs-CZ" dirty="0" smtClean="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926"/>
                </a:stretch>
              </a:blipFill>
            </p:spPr>
            <p:txBody>
              <a:bodyPr/>
              <a:lstStyle/>
              <a:p>
                <a:r>
                  <a:rPr lang="cs-CZ">
                    <a:noFill/>
                  </a:rPr>
                  <a:t> </a:t>
                </a:r>
              </a:p>
            </p:txBody>
          </p:sp>
        </mc:Fallback>
      </mc:AlternateContent>
    </p:spTree>
    <p:extLst>
      <p:ext uri="{BB962C8B-B14F-4D97-AF65-F5344CB8AC3E}">
        <p14:creationId xmlns:p14="http://schemas.microsoft.com/office/powerpoint/2010/main" val="13837641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Zástupný symbol pro obsah 2"/>
              <p:cNvSpPr>
                <a:spLocks noGrp="1"/>
              </p:cNvSpPr>
              <p:nvPr>
                <p:ph idx="1"/>
              </p:nvPr>
            </p:nvSpPr>
            <p:spPr>
              <a:ln>
                <a:solidFill>
                  <a:schemeClr val="tx1"/>
                </a:solidFill>
              </a:ln>
            </p:spPr>
            <p:txBody>
              <a:bodyPr>
                <a:normAutofit/>
              </a:bodyPr>
              <a:lstStyle/>
              <a:p>
                <a:pPr marL="0" indent="0">
                  <a:buNone/>
                </a:pPr>
                <a:r>
                  <a:rPr lang="cs-CZ" dirty="0" smtClean="0"/>
                  <a:t>d) </a:t>
                </a:r>
                <a:r>
                  <a:rPr lang="cs-CZ" dirty="0"/>
                  <a:t>x = -1 </a:t>
                </a:r>
                <a:endParaRPr lang="cs-CZ" dirty="0" smtClean="0"/>
              </a:p>
              <a:p>
                <a:pPr marL="0" indent="0">
                  <a:buNone/>
                </a:pPr>
                <a:r>
                  <a:rPr lang="cs-CZ" dirty="0" smtClean="0"/>
                  <a:t>		</a:t>
                </a:r>
              </a:p>
              <a:p>
                <a:pPr marL="0" indent="0">
                  <a:buNone/>
                </a:pPr>
                <a:r>
                  <a:rPr lang="cs-CZ" dirty="0"/>
                  <a:t>	</a:t>
                </a:r>
                <a:r>
                  <a:rPr lang="cs-CZ" dirty="0" smtClean="0"/>
                  <a:t>	 </a:t>
                </a:r>
                <a14:m>
                  <m:oMath xmlns:m="http://schemas.openxmlformats.org/officeDocument/2006/math">
                    <m:f>
                      <m:fPr>
                        <m:ctrlPr>
                          <a:rPr lang="cs-CZ" i="1" smtClean="0">
                            <a:latin typeface="Cambria Math"/>
                          </a:rPr>
                        </m:ctrlPr>
                      </m:fPr>
                      <m:num>
                        <m:r>
                          <a:rPr lang="cs-CZ" b="0" i="1" smtClean="0">
                            <a:latin typeface="Cambria Math"/>
                          </a:rPr>
                          <m:t>2+(−1) </m:t>
                        </m:r>
                      </m:num>
                      <m:den>
                        <m:sSup>
                          <m:sSupPr>
                            <m:ctrlPr>
                              <a:rPr lang="cs-CZ" i="1" smtClean="0">
                                <a:latin typeface="Cambria Math"/>
                              </a:rPr>
                            </m:ctrlPr>
                          </m:sSupPr>
                          <m:e>
                            <m:r>
                              <a:rPr lang="cs-CZ" b="0" i="1" smtClean="0">
                                <a:latin typeface="Cambria Math"/>
                              </a:rPr>
                              <m:t>(−1)</m:t>
                            </m:r>
                          </m:e>
                          <m:sup>
                            <m:r>
                              <a:rPr lang="cs-CZ" b="0" i="1" smtClean="0">
                                <a:latin typeface="Cambria Math"/>
                              </a:rPr>
                              <m:t>2</m:t>
                            </m:r>
                          </m:sup>
                        </m:sSup>
                        <m:r>
                          <a:rPr lang="cs-CZ" b="0" i="1" smtClean="0">
                            <a:latin typeface="Cambria Math"/>
                          </a:rPr>
                          <m:t>+2</m:t>
                        </m:r>
                        <m:r>
                          <a:rPr lang="cs-CZ" b="0" i="1" smtClean="0">
                            <a:latin typeface="Cambria Math"/>
                            <a:ea typeface="Cambria Math"/>
                          </a:rPr>
                          <m:t>∙(−1)+1</m:t>
                        </m:r>
                      </m:den>
                    </m:f>
                  </m:oMath>
                </a14:m>
                <a:r>
                  <a:rPr lang="cs-CZ" dirty="0" smtClean="0"/>
                  <a:t> = </a:t>
                </a:r>
                <a14:m>
                  <m:oMath xmlns:m="http://schemas.openxmlformats.org/officeDocument/2006/math">
                    <m:f>
                      <m:fPr>
                        <m:ctrlPr>
                          <a:rPr lang="cs-CZ" i="1" smtClean="0">
                            <a:latin typeface="Cambria Math"/>
                          </a:rPr>
                        </m:ctrlPr>
                      </m:fPr>
                      <m:num>
                        <m:r>
                          <a:rPr lang="cs-CZ" b="0" i="1" smtClean="0">
                            <a:latin typeface="Cambria Math"/>
                          </a:rPr>
                          <m:t>1</m:t>
                        </m:r>
                      </m:num>
                      <m:den>
                        <m:r>
                          <a:rPr lang="cs-CZ" b="0" i="1" smtClean="0">
                            <a:latin typeface="Cambria Math"/>
                          </a:rPr>
                          <m:t>1−2+1</m:t>
                        </m:r>
                      </m:den>
                    </m:f>
                  </m:oMath>
                </a14:m>
                <a:r>
                  <a:rPr lang="cs-CZ" dirty="0" smtClean="0"/>
                  <a:t> = </a:t>
                </a:r>
                <a14:m>
                  <m:oMath xmlns:m="http://schemas.openxmlformats.org/officeDocument/2006/math">
                    <m:f>
                      <m:fPr>
                        <m:ctrlPr>
                          <a:rPr lang="cs-CZ" i="1" smtClean="0">
                            <a:solidFill>
                              <a:srgbClr val="FF0000"/>
                            </a:solidFill>
                            <a:latin typeface="Cambria Math"/>
                          </a:rPr>
                        </m:ctrlPr>
                      </m:fPr>
                      <m:num>
                        <m:r>
                          <a:rPr lang="cs-CZ" b="0" i="1" smtClean="0">
                            <a:solidFill>
                              <a:srgbClr val="FF0000"/>
                            </a:solidFill>
                            <a:latin typeface="Cambria Math"/>
                          </a:rPr>
                          <m:t>3</m:t>
                        </m:r>
                      </m:num>
                      <m:den>
                        <m:r>
                          <a:rPr lang="cs-CZ" b="0" i="1" smtClean="0">
                            <a:solidFill>
                              <a:srgbClr val="FF0000"/>
                            </a:solidFill>
                            <a:latin typeface="Cambria Math"/>
                          </a:rPr>
                          <m:t>0</m:t>
                        </m:r>
                      </m:den>
                    </m:f>
                  </m:oMath>
                </a14:m>
                <a:r>
                  <a:rPr lang="cs-CZ" dirty="0" smtClean="0">
                    <a:solidFill>
                      <a:srgbClr val="FF0000"/>
                    </a:solidFill>
                  </a:rPr>
                  <a:t> </a:t>
                </a:r>
              </a:p>
              <a:p>
                <a:pPr marL="0" indent="0">
                  <a:buNone/>
                </a:pPr>
                <a:r>
                  <a:rPr lang="cs-CZ" dirty="0">
                    <a:solidFill>
                      <a:srgbClr val="FF0000"/>
                    </a:solidFill>
                  </a:rPr>
                  <a:t>	</a:t>
                </a:r>
                <a:r>
                  <a:rPr lang="cs-CZ" sz="4000" dirty="0" smtClean="0">
                    <a:solidFill>
                      <a:srgbClr val="FF0000"/>
                    </a:solidFill>
                  </a:rPr>
                  <a:t>POZOR!!!  nemá smysl  !!!</a:t>
                </a:r>
              </a:p>
              <a:p>
                <a:pPr marL="0" indent="0">
                  <a:buNone/>
                </a:pPr>
                <a:r>
                  <a:rPr lang="cs-CZ" sz="4000" dirty="0" smtClean="0">
                    <a:solidFill>
                      <a:srgbClr val="FF0000"/>
                    </a:solidFill>
                  </a:rPr>
                  <a:t>  </a:t>
                </a:r>
              </a:p>
              <a:p>
                <a:pPr marL="0" indent="0">
                  <a:buNone/>
                </a:pPr>
                <a:r>
                  <a:rPr lang="cs-CZ" sz="4000" dirty="0" smtClean="0">
                    <a:solidFill>
                      <a:srgbClr val="FF0000"/>
                    </a:solidFill>
                  </a:rPr>
                  <a:t> </a:t>
                </a:r>
                <a:r>
                  <a:rPr lang="cs-CZ" sz="4000" dirty="0" smtClean="0"/>
                  <a:t>proto stanovíme</a:t>
                </a:r>
                <a:r>
                  <a:rPr lang="cs-CZ" sz="4000" dirty="0" smtClean="0">
                    <a:solidFill>
                      <a:srgbClr val="FF0000"/>
                    </a:solidFill>
                  </a:rPr>
                  <a:t>  x </a:t>
                </a:r>
                <a14:m>
                  <m:oMath xmlns:m="http://schemas.openxmlformats.org/officeDocument/2006/math">
                    <m:r>
                      <a:rPr lang="cs-CZ" sz="4000" i="1" smtClean="0">
                        <a:solidFill>
                          <a:srgbClr val="FF0000"/>
                        </a:solidFill>
                        <a:latin typeface="Cambria Math"/>
                        <a:ea typeface="Cambria Math"/>
                      </a:rPr>
                      <m:t>≠</m:t>
                    </m:r>
                    <m:r>
                      <a:rPr lang="cs-CZ" sz="4000" b="0" i="1" smtClean="0">
                        <a:solidFill>
                          <a:srgbClr val="FF0000"/>
                        </a:solidFill>
                        <a:latin typeface="Cambria Math"/>
                        <a:ea typeface="Cambria Math"/>
                      </a:rPr>
                      <m:t>−1</m:t>
                    </m:r>
                  </m:oMath>
                </a14:m>
                <a:endParaRPr lang="cs-CZ" sz="4000" dirty="0" smtClean="0">
                  <a:solidFill>
                    <a:srgbClr val="FF0000"/>
                  </a:solidFill>
                </a:endParaRPr>
              </a:p>
              <a:p>
                <a:pPr marL="0" indent="0">
                  <a:buNone/>
                </a:pPr>
                <a:endParaRPr lang="cs-CZ" sz="4000" dirty="0">
                  <a:solidFill>
                    <a:srgbClr val="FF0000"/>
                  </a:solidFill>
                </a:endParaRPr>
              </a:p>
              <a:p>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775" t="-1613" b="-403"/>
                </a:stretch>
              </a:blipFill>
              <a:ln>
                <a:solidFill>
                  <a:schemeClr val="tx1"/>
                </a:solidFill>
              </a:ln>
            </p:spPr>
            <p:txBody>
              <a:bodyPr/>
              <a:lstStyle/>
              <a:p>
                <a:r>
                  <a:rPr lang="cs-CZ">
                    <a:noFill/>
                  </a:rPr>
                  <a:t> </a:t>
                </a:r>
              </a:p>
            </p:txBody>
          </p:sp>
        </mc:Fallback>
      </mc:AlternateContent>
      <p:cxnSp>
        <p:nvCxnSpPr>
          <p:cNvPr id="5" name="Přímá spojnice 4"/>
          <p:cNvCxnSpPr/>
          <p:nvPr/>
        </p:nvCxnSpPr>
        <p:spPr>
          <a:xfrm>
            <a:off x="6228184" y="2708920"/>
            <a:ext cx="648072" cy="10081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37588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Zástupný symbol pro obsah 2"/>
              <p:cNvSpPr>
                <a:spLocks noGrp="1"/>
              </p:cNvSpPr>
              <p:nvPr>
                <p:ph idx="1"/>
              </p:nvPr>
            </p:nvSpPr>
            <p:spPr>
              <a:ln>
                <a:solidFill>
                  <a:schemeClr val="tx1"/>
                </a:solidFill>
              </a:ln>
            </p:spPr>
            <p:txBody>
              <a:bodyPr>
                <a:normAutofit lnSpcReduction="10000"/>
              </a:bodyPr>
              <a:lstStyle/>
              <a:p>
                <a:pPr marL="0" indent="0">
                  <a:buNone/>
                </a:pPr>
                <a:r>
                  <a:rPr lang="cs-CZ" dirty="0" smtClean="0"/>
                  <a:t>d) </a:t>
                </a:r>
                <a:r>
                  <a:rPr lang="cs-CZ" dirty="0"/>
                  <a:t>x = -1 </a:t>
                </a:r>
                <a:endParaRPr lang="cs-CZ" dirty="0" smtClean="0"/>
              </a:p>
              <a:p>
                <a:pPr marL="0" indent="0">
                  <a:buNone/>
                </a:pPr>
                <a:r>
                  <a:rPr lang="cs-CZ" dirty="0" smtClean="0"/>
                  <a:t>		 </a:t>
                </a:r>
                <a14:m>
                  <m:oMath xmlns:m="http://schemas.openxmlformats.org/officeDocument/2006/math">
                    <m:f>
                      <m:fPr>
                        <m:ctrlPr>
                          <a:rPr lang="cs-CZ" i="1" smtClean="0">
                            <a:latin typeface="Cambria Math"/>
                          </a:rPr>
                        </m:ctrlPr>
                      </m:fPr>
                      <m:num>
                        <m:r>
                          <a:rPr lang="cs-CZ" b="0" i="1" smtClean="0">
                            <a:latin typeface="Cambria Math"/>
                          </a:rPr>
                          <m:t>2+(−1) </m:t>
                        </m:r>
                      </m:num>
                      <m:den>
                        <m:sSup>
                          <m:sSupPr>
                            <m:ctrlPr>
                              <a:rPr lang="cs-CZ" i="1" smtClean="0">
                                <a:latin typeface="Cambria Math"/>
                              </a:rPr>
                            </m:ctrlPr>
                          </m:sSupPr>
                          <m:e>
                            <m:r>
                              <a:rPr lang="cs-CZ" b="0" i="1" smtClean="0">
                                <a:latin typeface="Cambria Math"/>
                              </a:rPr>
                              <m:t>(−1)</m:t>
                            </m:r>
                          </m:e>
                          <m:sup>
                            <m:r>
                              <a:rPr lang="cs-CZ" b="0" i="1" smtClean="0">
                                <a:latin typeface="Cambria Math"/>
                              </a:rPr>
                              <m:t>2</m:t>
                            </m:r>
                          </m:sup>
                        </m:sSup>
                        <m:r>
                          <a:rPr lang="cs-CZ" b="0" i="1" smtClean="0">
                            <a:latin typeface="Cambria Math"/>
                          </a:rPr>
                          <m:t>+2</m:t>
                        </m:r>
                        <m:r>
                          <a:rPr lang="cs-CZ" b="0" i="1" smtClean="0">
                            <a:latin typeface="Cambria Math"/>
                            <a:ea typeface="Cambria Math"/>
                          </a:rPr>
                          <m:t>∙(−1)+1</m:t>
                        </m:r>
                      </m:den>
                    </m:f>
                  </m:oMath>
                </a14:m>
                <a:r>
                  <a:rPr lang="cs-CZ" dirty="0" smtClean="0"/>
                  <a:t> = </a:t>
                </a:r>
                <a14:m>
                  <m:oMath xmlns:m="http://schemas.openxmlformats.org/officeDocument/2006/math">
                    <m:f>
                      <m:fPr>
                        <m:ctrlPr>
                          <a:rPr lang="cs-CZ" i="1" smtClean="0">
                            <a:latin typeface="Cambria Math"/>
                          </a:rPr>
                        </m:ctrlPr>
                      </m:fPr>
                      <m:num>
                        <m:r>
                          <a:rPr lang="cs-CZ" b="0" i="1" smtClean="0">
                            <a:latin typeface="Cambria Math"/>
                          </a:rPr>
                          <m:t>1</m:t>
                        </m:r>
                      </m:num>
                      <m:den>
                        <m:r>
                          <a:rPr lang="cs-CZ" b="0" i="1" smtClean="0">
                            <a:latin typeface="Cambria Math"/>
                          </a:rPr>
                          <m:t>1−2+1</m:t>
                        </m:r>
                      </m:den>
                    </m:f>
                  </m:oMath>
                </a14:m>
                <a:r>
                  <a:rPr lang="cs-CZ" dirty="0" smtClean="0"/>
                  <a:t> = </a:t>
                </a:r>
                <a14:m>
                  <m:oMath xmlns:m="http://schemas.openxmlformats.org/officeDocument/2006/math">
                    <m:f>
                      <m:fPr>
                        <m:ctrlPr>
                          <a:rPr lang="cs-CZ" i="1" smtClean="0">
                            <a:solidFill>
                              <a:srgbClr val="FF0000"/>
                            </a:solidFill>
                            <a:latin typeface="Cambria Math"/>
                          </a:rPr>
                        </m:ctrlPr>
                      </m:fPr>
                      <m:num>
                        <m:r>
                          <a:rPr lang="cs-CZ" b="0" i="1" smtClean="0">
                            <a:solidFill>
                              <a:srgbClr val="FF0000"/>
                            </a:solidFill>
                            <a:latin typeface="Cambria Math"/>
                          </a:rPr>
                          <m:t>3</m:t>
                        </m:r>
                      </m:num>
                      <m:den>
                        <m:r>
                          <a:rPr lang="cs-CZ" b="0" i="1" smtClean="0">
                            <a:solidFill>
                              <a:srgbClr val="FF0000"/>
                            </a:solidFill>
                            <a:latin typeface="Cambria Math"/>
                          </a:rPr>
                          <m:t>0</m:t>
                        </m:r>
                      </m:den>
                    </m:f>
                  </m:oMath>
                </a14:m>
                <a:r>
                  <a:rPr lang="cs-CZ" dirty="0" smtClean="0">
                    <a:solidFill>
                      <a:srgbClr val="FF0000"/>
                    </a:solidFill>
                  </a:rPr>
                  <a:t> </a:t>
                </a:r>
              </a:p>
              <a:p>
                <a:pPr marL="0" indent="0">
                  <a:buNone/>
                </a:pPr>
                <a:r>
                  <a:rPr lang="cs-CZ" dirty="0">
                    <a:solidFill>
                      <a:srgbClr val="FF0000"/>
                    </a:solidFill>
                  </a:rPr>
                  <a:t>	</a:t>
                </a:r>
                <a:r>
                  <a:rPr lang="cs-CZ" dirty="0" smtClean="0">
                    <a:solidFill>
                      <a:srgbClr val="FF0000"/>
                    </a:solidFill>
                  </a:rPr>
                  <a:t>		</a:t>
                </a:r>
                <a:r>
                  <a:rPr lang="cs-CZ" sz="4000" dirty="0" smtClean="0">
                    <a:solidFill>
                      <a:srgbClr val="FF0000"/>
                    </a:solidFill>
                  </a:rPr>
                  <a:t>nemá smysl  !!!</a:t>
                </a:r>
              </a:p>
              <a:p>
                <a:pPr marL="0" indent="0">
                  <a:buNone/>
                </a:pPr>
                <a:r>
                  <a:rPr lang="cs-CZ" sz="4000" dirty="0" smtClean="0">
                    <a:solidFill>
                      <a:srgbClr val="FF0000"/>
                    </a:solidFill>
                  </a:rPr>
                  <a:t>   </a:t>
                </a:r>
                <a:r>
                  <a:rPr lang="cs-CZ" sz="4000" dirty="0" smtClean="0"/>
                  <a:t>proto stanovíme</a:t>
                </a:r>
                <a:r>
                  <a:rPr lang="cs-CZ" sz="4000" dirty="0" smtClean="0">
                    <a:solidFill>
                      <a:srgbClr val="FF0000"/>
                    </a:solidFill>
                  </a:rPr>
                  <a:t>  x </a:t>
                </a:r>
                <a14:m>
                  <m:oMath xmlns:m="http://schemas.openxmlformats.org/officeDocument/2006/math">
                    <m:r>
                      <a:rPr lang="cs-CZ" sz="4000" i="1" smtClean="0">
                        <a:solidFill>
                          <a:srgbClr val="FF0000"/>
                        </a:solidFill>
                        <a:latin typeface="Cambria Math"/>
                        <a:ea typeface="Cambria Math"/>
                      </a:rPr>
                      <m:t>≠</m:t>
                    </m:r>
                    <m:r>
                      <a:rPr lang="cs-CZ" sz="4000" b="0" i="1" smtClean="0">
                        <a:solidFill>
                          <a:srgbClr val="FF0000"/>
                        </a:solidFill>
                        <a:latin typeface="Cambria Math"/>
                        <a:ea typeface="Cambria Math"/>
                      </a:rPr>
                      <m:t>−1</m:t>
                    </m:r>
                  </m:oMath>
                </a14:m>
                <a:endParaRPr lang="cs-CZ" sz="4000" dirty="0" smtClean="0">
                  <a:solidFill>
                    <a:srgbClr val="FF0000"/>
                  </a:solidFill>
                </a:endParaRPr>
              </a:p>
              <a:p>
                <a:pPr marL="0" indent="0">
                  <a:buNone/>
                </a:pPr>
                <a:r>
                  <a:rPr lang="cs-CZ" sz="4000" u="sng" dirty="0" smtClean="0">
                    <a:solidFill>
                      <a:schemeClr val="tx2"/>
                    </a:solidFill>
                  </a:rPr>
                  <a:t>U každého lomeného výrazu předem </a:t>
                </a:r>
                <a:r>
                  <a:rPr lang="cs-CZ" sz="4000" dirty="0" smtClean="0"/>
                  <a:t>určíme podmínku tak, aby byl </a:t>
                </a:r>
                <a:r>
                  <a:rPr lang="cs-CZ" sz="4000" u="sng" dirty="0" smtClean="0">
                    <a:solidFill>
                      <a:schemeClr val="tx2"/>
                    </a:solidFill>
                  </a:rPr>
                  <a:t>jmenovatel různý od 0</a:t>
                </a:r>
                <a:endParaRPr lang="cs-CZ" sz="4000" u="sng" dirty="0">
                  <a:solidFill>
                    <a:schemeClr val="tx2"/>
                  </a:solidFill>
                </a:endParaRPr>
              </a:p>
              <a:p>
                <a:pPr marL="0" indent="0">
                  <a:buNone/>
                </a:pPr>
                <a:endParaRPr lang="cs-CZ" sz="4000" dirty="0">
                  <a:solidFill>
                    <a:srgbClr val="FF0000"/>
                  </a:solidFill>
                </a:endParaRPr>
              </a:p>
              <a:p>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2515" t="-2688" b="-4839"/>
                </a:stretch>
              </a:blipFill>
              <a:ln>
                <a:solidFill>
                  <a:schemeClr val="tx1"/>
                </a:solidFill>
              </a:ln>
            </p:spPr>
            <p:txBody>
              <a:bodyPr/>
              <a:lstStyle/>
              <a:p>
                <a:r>
                  <a:rPr lang="cs-CZ">
                    <a:noFill/>
                  </a:rPr>
                  <a:t> </a:t>
                </a:r>
              </a:p>
            </p:txBody>
          </p:sp>
        </mc:Fallback>
      </mc:AlternateContent>
      <p:cxnSp>
        <p:nvCxnSpPr>
          <p:cNvPr id="5" name="Přímá spojnice 4"/>
          <p:cNvCxnSpPr/>
          <p:nvPr/>
        </p:nvCxnSpPr>
        <p:spPr>
          <a:xfrm>
            <a:off x="6227204" y="2060848"/>
            <a:ext cx="648072" cy="10081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12873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Hledejme, kdy mají dané výrazy smysl</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0" indent="0">
                  <a:buNone/>
                </a:pPr>
                <a:r>
                  <a:rPr lang="cs-CZ" dirty="0" smtClean="0"/>
                  <a:t>	</a:t>
                </a:r>
              </a:p>
              <a:p>
                <a:pPr marL="0" indent="0">
                  <a:buNone/>
                </a:pPr>
                <a:r>
                  <a:rPr lang="cs-CZ" dirty="0"/>
                  <a:t>	</a:t>
                </a:r>
                <a14:m>
                  <m:oMath xmlns:m="http://schemas.openxmlformats.org/officeDocument/2006/math">
                    <m:f>
                      <m:fPr>
                        <m:ctrlPr>
                          <a:rPr lang="cs-CZ" i="1" smtClean="0">
                            <a:latin typeface="Cambria Math"/>
                          </a:rPr>
                        </m:ctrlPr>
                      </m:fPr>
                      <m:num>
                        <m:r>
                          <a:rPr lang="cs-CZ" b="0" i="1" smtClean="0">
                            <a:latin typeface="Cambria Math"/>
                          </a:rPr>
                          <m:t>6</m:t>
                        </m:r>
                        <m:r>
                          <a:rPr lang="cs-CZ" b="0" i="1" smtClean="0">
                            <a:latin typeface="Cambria Math"/>
                          </a:rPr>
                          <m:t>𝑎</m:t>
                        </m:r>
                      </m:num>
                      <m:den>
                        <m:r>
                          <a:rPr lang="cs-CZ" b="0" i="1" smtClean="0">
                            <a:latin typeface="Cambria Math"/>
                          </a:rPr>
                          <m:t>5</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7</m:t>
                        </m:r>
                        <m:r>
                          <a:rPr lang="cs-CZ" b="0" i="1" smtClean="0">
                            <a:latin typeface="Cambria Math"/>
                          </a:rPr>
                          <m:t>𝑏</m:t>
                        </m:r>
                      </m:num>
                      <m:den>
                        <m:r>
                          <a:rPr lang="cs-CZ" b="0" i="1" smtClean="0">
                            <a:latin typeface="Cambria Math"/>
                          </a:rPr>
                          <m:t>𝑥</m:t>
                        </m:r>
                      </m:den>
                    </m:f>
                    <m:r>
                      <a:rPr lang="cs-CZ" b="0" i="1" smtClean="0">
                        <a:latin typeface="Cambria Math"/>
                      </a:rPr>
                      <m:t>                    </m:t>
                    </m:r>
                    <m:f>
                      <m:fPr>
                        <m:ctrlPr>
                          <a:rPr lang="cs-CZ" i="1" smtClean="0">
                            <a:latin typeface="Cambria Math"/>
                          </a:rPr>
                        </m:ctrlPr>
                      </m:fPr>
                      <m:num>
                        <m:r>
                          <a:rPr lang="cs-CZ" b="0" i="1" smtClean="0">
                            <a:latin typeface="Cambria Math"/>
                          </a:rPr>
                          <m:t>4</m:t>
                        </m:r>
                        <m:r>
                          <a:rPr lang="cs-CZ" b="0" i="1" smtClean="0">
                            <a:latin typeface="Cambria Math"/>
                          </a:rPr>
                          <m:t>𝑛</m:t>
                        </m:r>
                      </m:num>
                      <m:den>
                        <m:r>
                          <a:rPr lang="cs-CZ" b="0" i="1" smtClean="0">
                            <a:latin typeface="Cambria Math"/>
                          </a:rPr>
                          <m:t>2</m:t>
                        </m:r>
                        <m:r>
                          <a:rPr lang="cs-CZ" b="0" i="1" smtClean="0">
                            <a:latin typeface="Cambria Math"/>
                          </a:rPr>
                          <m:t>𝑦</m:t>
                        </m:r>
                      </m:den>
                    </m:f>
                  </m:oMath>
                </a14:m>
                <a:r>
                  <a:rPr lang="cs-CZ" dirty="0" smtClean="0"/>
                  <a:t>   </a:t>
                </a:r>
              </a:p>
              <a:p>
                <a:pPr marL="0" indent="0">
                  <a:buNone/>
                </a:pPr>
                <a:endParaRPr lang="cs-CZ" dirty="0" smtClean="0"/>
              </a:p>
              <a:p>
                <a:pPr marL="0" indent="0">
                  <a:buNone/>
                </a:pPr>
                <a:endParaRPr lang="cs-CZ" dirty="0"/>
              </a:p>
              <a:p>
                <a:pPr marL="0" indent="0">
                  <a:buNone/>
                </a:pPr>
                <a:r>
                  <a:rPr lang="cs-CZ" dirty="0" smtClean="0"/>
                  <a:t> 	 </a:t>
                </a:r>
                <a14:m>
                  <m:oMath xmlns:m="http://schemas.openxmlformats.org/officeDocument/2006/math">
                    <m:f>
                      <m:fPr>
                        <m:ctrlPr>
                          <a:rPr lang="cs-CZ" i="1" dirty="0" smtClean="0">
                            <a:latin typeface="Cambria Math"/>
                          </a:rPr>
                        </m:ctrlPr>
                      </m:fPr>
                      <m:num>
                        <m:r>
                          <a:rPr lang="cs-CZ" b="0" i="1" dirty="0" smtClean="0">
                            <a:latin typeface="Cambria Math"/>
                          </a:rPr>
                          <m:t>6</m:t>
                        </m:r>
                        <m:r>
                          <a:rPr lang="cs-CZ" b="0" i="1" dirty="0" smtClean="0">
                            <a:latin typeface="Cambria Math"/>
                          </a:rPr>
                          <m:t>𝑟</m:t>
                        </m:r>
                      </m:num>
                      <m:den>
                        <m:r>
                          <a:rPr lang="cs-CZ" b="0" i="1" dirty="0" smtClean="0">
                            <a:latin typeface="Cambria Math"/>
                          </a:rPr>
                          <m:t>𝑥</m:t>
                        </m:r>
                        <m:r>
                          <a:rPr lang="cs-CZ" b="0" i="1" dirty="0" smtClean="0">
                            <a:latin typeface="Cambria Math"/>
                          </a:rPr>
                          <m:t> −3</m:t>
                        </m:r>
                      </m:den>
                    </m:f>
                    <m:r>
                      <a:rPr lang="cs-CZ" b="0" i="1" dirty="0" smtClean="0">
                        <a:latin typeface="Cambria Math"/>
                      </a:rPr>
                      <m:t>                  </m:t>
                    </m:r>
                    <m:f>
                      <m:fPr>
                        <m:ctrlPr>
                          <a:rPr lang="cs-CZ" i="1" dirty="0" smtClean="0">
                            <a:latin typeface="Cambria Math"/>
                          </a:rPr>
                        </m:ctrlPr>
                      </m:fPr>
                      <m:num>
                        <m:r>
                          <a:rPr lang="cs-CZ" b="0" i="1" dirty="0" smtClean="0">
                            <a:latin typeface="Cambria Math"/>
                          </a:rPr>
                          <m:t>8</m:t>
                        </m:r>
                        <m:r>
                          <a:rPr lang="cs-CZ" b="0" i="1" dirty="0" smtClean="0">
                            <a:latin typeface="Cambria Math"/>
                          </a:rPr>
                          <m:t>𝑥</m:t>
                        </m:r>
                      </m:num>
                      <m:den>
                        <m:r>
                          <a:rPr lang="cs-CZ" b="0" i="1" dirty="0" smtClean="0">
                            <a:latin typeface="Cambria Math"/>
                          </a:rPr>
                          <m:t>𝑏</m:t>
                        </m:r>
                        <m:r>
                          <a:rPr lang="cs-CZ" b="0" i="1" dirty="0" smtClean="0">
                            <a:latin typeface="Cambria Math"/>
                          </a:rPr>
                          <m:t>+5</m:t>
                        </m:r>
                      </m:den>
                    </m:f>
                    <m:r>
                      <a:rPr lang="cs-CZ" b="0" i="1" dirty="0" smtClean="0">
                        <a:latin typeface="Cambria Math"/>
                      </a:rPr>
                      <m:t>  </m:t>
                    </m:r>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9</m:t>
                        </m:r>
                        <m:r>
                          <a:rPr lang="cs-CZ" b="0" i="1" smtClean="0">
                            <a:latin typeface="Cambria Math"/>
                          </a:rPr>
                          <m:t>𝑎</m:t>
                        </m:r>
                      </m:num>
                      <m:den>
                        <m:r>
                          <a:rPr lang="cs-CZ" b="0" i="1" smtClean="0">
                            <a:latin typeface="Cambria Math"/>
                          </a:rPr>
                          <m:t>2</m:t>
                        </m:r>
                        <m:r>
                          <a:rPr lang="cs-CZ" b="0" i="1" smtClean="0">
                            <a:latin typeface="Cambria Math"/>
                          </a:rPr>
                          <m:t>𝑦</m:t>
                        </m:r>
                        <m:r>
                          <a:rPr lang="cs-CZ" b="0" i="1" smtClean="0">
                            <a:latin typeface="Cambria Math"/>
                          </a:rPr>
                          <m:t>−7</m:t>
                        </m:r>
                      </m:den>
                    </m:f>
                  </m:oMath>
                </a14:m>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8544926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Zkus samostatně zapsat, podmínky, kdy mají výrazy smysl</a:t>
            </a:r>
            <a:endParaRPr lang="cs-CZ" sz="3200"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514350" indent="-514350">
                  <a:buAutoNum type="arabicParenR"/>
                </a:pPr>
                <a14:m>
                  <m:oMath xmlns:m="http://schemas.openxmlformats.org/officeDocument/2006/math">
                    <m:f>
                      <m:fPr>
                        <m:ctrlPr>
                          <a:rPr lang="cs-CZ" i="1" smtClean="0">
                            <a:latin typeface="Cambria Math"/>
                          </a:rPr>
                        </m:ctrlPr>
                      </m:fPr>
                      <m:num>
                        <m:r>
                          <a:rPr lang="cs-CZ" b="0" i="1" smtClean="0">
                            <a:latin typeface="Cambria Math"/>
                          </a:rPr>
                          <m:t>6</m:t>
                        </m:r>
                        <m:r>
                          <a:rPr lang="cs-CZ" b="0" i="1" smtClean="0">
                            <a:latin typeface="Cambria Math"/>
                          </a:rPr>
                          <m:t>𝑥</m:t>
                        </m:r>
                      </m:num>
                      <m:den>
                        <m:r>
                          <a:rPr lang="cs-CZ" b="0" i="1" smtClean="0">
                            <a:latin typeface="Cambria Math"/>
                          </a:rPr>
                          <m:t>7</m:t>
                        </m:r>
                      </m:den>
                    </m:f>
                  </m:oMath>
                </a14:m>
                <a:r>
                  <a:rPr lang="cs-CZ" dirty="0" smtClean="0"/>
                  <a:t>  	      2)	</a:t>
                </a:r>
                <a14:m>
                  <m:oMath xmlns:m="http://schemas.openxmlformats.org/officeDocument/2006/math">
                    <m:f>
                      <m:fPr>
                        <m:ctrlPr>
                          <a:rPr lang="cs-CZ" i="1" smtClean="0">
                            <a:latin typeface="Cambria Math"/>
                          </a:rPr>
                        </m:ctrlPr>
                      </m:fPr>
                      <m:num>
                        <m:r>
                          <a:rPr lang="cs-CZ" b="0" i="1" smtClean="0">
                            <a:latin typeface="Cambria Math"/>
                          </a:rPr>
                          <m:t>7</m:t>
                        </m:r>
                      </m:num>
                      <m:den>
                        <m:r>
                          <a:rPr lang="cs-CZ" b="0" i="1" smtClean="0">
                            <a:latin typeface="Cambria Math"/>
                          </a:rPr>
                          <m:t>𝑎</m:t>
                        </m:r>
                      </m:den>
                    </m:f>
                    <m:r>
                      <a:rPr lang="cs-CZ" b="0" i="1" smtClean="0">
                        <a:latin typeface="Cambria Math"/>
                      </a:rPr>
                      <m:t>                3) </m:t>
                    </m:r>
                    <m:f>
                      <m:fPr>
                        <m:ctrlPr>
                          <a:rPr lang="cs-CZ" i="1" smtClean="0">
                            <a:latin typeface="Cambria Math"/>
                          </a:rPr>
                        </m:ctrlPr>
                      </m:fPr>
                      <m:num>
                        <m:r>
                          <a:rPr lang="cs-CZ" b="0" i="1" smtClean="0">
                            <a:latin typeface="Cambria Math"/>
                          </a:rPr>
                          <m:t>5</m:t>
                        </m:r>
                      </m:num>
                      <m:den>
                        <m:r>
                          <a:rPr lang="cs-CZ" b="0" i="1" smtClean="0">
                            <a:latin typeface="Cambria Math"/>
                          </a:rPr>
                          <m:t>2</m:t>
                        </m:r>
                        <m:r>
                          <a:rPr lang="cs-CZ" b="0" i="1" smtClean="0">
                            <a:latin typeface="Cambria Math"/>
                          </a:rPr>
                          <m:t>𝑥</m:t>
                        </m:r>
                      </m:den>
                    </m:f>
                  </m:oMath>
                </a14:m>
                <a:r>
                  <a:rPr lang="cs-CZ" dirty="0" smtClean="0"/>
                  <a:t>   </a:t>
                </a:r>
              </a:p>
              <a:p>
                <a:pPr marL="0" indent="0">
                  <a:buNone/>
                </a:pPr>
                <a:endParaRPr lang="cs-CZ" dirty="0" smtClean="0"/>
              </a:p>
              <a:p>
                <a:pPr marL="0" indent="0">
                  <a:buNone/>
                </a:pPr>
                <a:endParaRPr lang="cs-CZ" dirty="0"/>
              </a:p>
              <a:p>
                <a:pPr marL="0" indent="0">
                  <a:buNone/>
                </a:pPr>
                <a:r>
                  <a:rPr lang="cs-CZ" dirty="0" smtClean="0"/>
                  <a:t>4)  </a:t>
                </a:r>
                <a14:m>
                  <m:oMath xmlns:m="http://schemas.openxmlformats.org/officeDocument/2006/math">
                    <m:f>
                      <m:fPr>
                        <m:ctrlPr>
                          <a:rPr lang="cs-CZ" i="1" dirty="0" smtClean="0">
                            <a:latin typeface="Cambria Math"/>
                          </a:rPr>
                        </m:ctrlPr>
                      </m:fPr>
                      <m:num>
                        <m:r>
                          <a:rPr lang="cs-CZ" b="0" i="1" dirty="0" smtClean="0">
                            <a:latin typeface="Cambria Math"/>
                          </a:rPr>
                          <m:t>𝑏</m:t>
                        </m:r>
                      </m:num>
                      <m:den>
                        <m:r>
                          <a:rPr lang="cs-CZ" b="0" i="1" dirty="0" smtClean="0">
                            <a:latin typeface="Cambria Math"/>
                          </a:rPr>
                          <m:t>𝑦</m:t>
                        </m:r>
                        <m:r>
                          <a:rPr lang="cs-CZ" b="0" i="1" dirty="0" smtClean="0">
                            <a:latin typeface="Cambria Math"/>
                          </a:rPr>
                          <m:t> −1</m:t>
                        </m:r>
                      </m:den>
                    </m:f>
                    <m:r>
                      <a:rPr lang="cs-CZ" b="0" i="1" dirty="0" smtClean="0">
                        <a:latin typeface="Cambria Math"/>
                      </a:rPr>
                      <m:t>             5)</m:t>
                    </m:r>
                    <m:f>
                      <m:fPr>
                        <m:ctrlPr>
                          <a:rPr lang="cs-CZ" i="1" dirty="0" smtClean="0">
                            <a:latin typeface="Cambria Math"/>
                          </a:rPr>
                        </m:ctrlPr>
                      </m:fPr>
                      <m:num>
                        <m:r>
                          <a:rPr lang="cs-CZ" b="0" i="1" dirty="0" smtClean="0">
                            <a:latin typeface="Cambria Math"/>
                          </a:rPr>
                          <m:t>𝑥𝑧</m:t>
                        </m:r>
                      </m:num>
                      <m:den>
                        <m:r>
                          <a:rPr lang="cs-CZ" b="0" i="1" dirty="0" smtClean="0">
                            <a:latin typeface="Cambria Math"/>
                          </a:rPr>
                          <m:t>𝑧</m:t>
                        </m:r>
                        <m:r>
                          <a:rPr lang="cs-CZ" b="0" i="1" dirty="0" smtClean="0">
                            <a:latin typeface="Cambria Math"/>
                          </a:rPr>
                          <m:t>+2</m:t>
                        </m:r>
                      </m:den>
                    </m:f>
                  </m:oMath>
                </a14:m>
                <a:r>
                  <a:rPr lang="cs-CZ" dirty="0" smtClean="0"/>
                  <a:t>		6) </a:t>
                </a:r>
                <a14:m>
                  <m:oMath xmlns:m="http://schemas.openxmlformats.org/officeDocument/2006/math">
                    <m:f>
                      <m:fPr>
                        <m:ctrlPr>
                          <a:rPr lang="cs-CZ" i="1" smtClean="0">
                            <a:latin typeface="Cambria Math"/>
                          </a:rPr>
                        </m:ctrlPr>
                      </m:fPr>
                      <m:num>
                        <m:r>
                          <a:rPr lang="cs-CZ" b="0" i="1" smtClean="0">
                            <a:latin typeface="Cambria Math"/>
                          </a:rPr>
                          <m:t>4</m:t>
                        </m:r>
                        <m:r>
                          <a:rPr lang="cs-CZ" b="0" i="1" smtClean="0">
                            <a:latin typeface="Cambria Math"/>
                          </a:rPr>
                          <m:t>𝑦</m:t>
                        </m:r>
                      </m:num>
                      <m:den>
                        <m:r>
                          <a:rPr lang="cs-CZ" b="0" i="1" smtClean="0">
                            <a:latin typeface="Cambria Math"/>
                          </a:rPr>
                          <m:t>2</m:t>
                        </m:r>
                        <m:r>
                          <a:rPr lang="cs-CZ" b="0" i="1" smtClean="0">
                            <a:latin typeface="Cambria Math"/>
                          </a:rPr>
                          <m:t>𝑥</m:t>
                        </m:r>
                        <m:r>
                          <a:rPr lang="cs-CZ" b="0" i="1" smtClean="0">
                            <a:latin typeface="Cambria Math"/>
                          </a:rPr>
                          <m:t>−5</m:t>
                        </m:r>
                      </m:den>
                    </m:f>
                  </m:oMath>
                </a14:m>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852"/>
                </a:stretch>
              </a:blipFill>
            </p:spPr>
            <p:txBody>
              <a:bodyPr/>
              <a:lstStyle/>
              <a:p>
                <a:r>
                  <a:rPr lang="cs-CZ">
                    <a:noFill/>
                  </a:rPr>
                  <a:t> </a:t>
                </a:r>
              </a:p>
            </p:txBody>
          </p:sp>
        </mc:Fallback>
      </mc:AlternateContent>
    </p:spTree>
    <p:extLst>
      <p:ext uri="{BB962C8B-B14F-4D97-AF65-F5344CB8AC3E}">
        <p14:creationId xmlns:p14="http://schemas.microsoft.com/office/powerpoint/2010/main" val="24318007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zkontroluj</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514350" indent="-514350">
                  <a:buAutoNum type="arabicParenR"/>
                </a:pPr>
                <a14:m>
                  <m:oMath xmlns:m="http://schemas.openxmlformats.org/officeDocument/2006/math">
                    <m:f>
                      <m:fPr>
                        <m:ctrlPr>
                          <a:rPr lang="cs-CZ" i="1" smtClean="0">
                            <a:latin typeface="Cambria Math"/>
                          </a:rPr>
                        </m:ctrlPr>
                      </m:fPr>
                      <m:num>
                        <m:r>
                          <a:rPr lang="cs-CZ" b="0" i="1" smtClean="0">
                            <a:latin typeface="Cambria Math"/>
                          </a:rPr>
                          <m:t>6</m:t>
                        </m:r>
                        <m:r>
                          <a:rPr lang="cs-CZ" b="0" i="1" smtClean="0">
                            <a:latin typeface="Cambria Math"/>
                          </a:rPr>
                          <m:t>𝑥</m:t>
                        </m:r>
                      </m:num>
                      <m:den>
                        <m:r>
                          <a:rPr lang="cs-CZ" b="0" i="1" smtClean="0">
                            <a:latin typeface="Cambria Math"/>
                          </a:rPr>
                          <m:t>7</m:t>
                        </m:r>
                      </m:den>
                    </m:f>
                  </m:oMath>
                </a14:m>
                <a:r>
                  <a:rPr lang="cs-CZ" dirty="0" smtClean="0"/>
                  <a:t>  	      2)	</a:t>
                </a:r>
                <a14:m>
                  <m:oMath xmlns:m="http://schemas.openxmlformats.org/officeDocument/2006/math">
                    <m:f>
                      <m:fPr>
                        <m:ctrlPr>
                          <a:rPr lang="cs-CZ" i="1" smtClean="0">
                            <a:latin typeface="Cambria Math"/>
                          </a:rPr>
                        </m:ctrlPr>
                      </m:fPr>
                      <m:num>
                        <m:r>
                          <a:rPr lang="cs-CZ" b="0" i="1" smtClean="0">
                            <a:latin typeface="Cambria Math"/>
                          </a:rPr>
                          <m:t>7</m:t>
                        </m:r>
                      </m:num>
                      <m:den>
                        <m:r>
                          <a:rPr lang="cs-CZ" b="0" i="1" smtClean="0">
                            <a:latin typeface="Cambria Math"/>
                          </a:rPr>
                          <m:t>𝑎</m:t>
                        </m:r>
                      </m:den>
                    </m:f>
                    <m:r>
                      <a:rPr lang="cs-CZ" b="0" i="1" smtClean="0">
                        <a:latin typeface="Cambria Math"/>
                      </a:rPr>
                      <m:t>                3) </m:t>
                    </m:r>
                    <m:f>
                      <m:fPr>
                        <m:ctrlPr>
                          <a:rPr lang="cs-CZ" i="1" smtClean="0">
                            <a:latin typeface="Cambria Math"/>
                          </a:rPr>
                        </m:ctrlPr>
                      </m:fPr>
                      <m:num>
                        <m:r>
                          <a:rPr lang="cs-CZ" b="0" i="1" smtClean="0">
                            <a:latin typeface="Cambria Math"/>
                          </a:rPr>
                          <m:t>5</m:t>
                        </m:r>
                      </m:num>
                      <m:den>
                        <m:r>
                          <a:rPr lang="cs-CZ" b="0" i="1" smtClean="0">
                            <a:latin typeface="Cambria Math"/>
                          </a:rPr>
                          <m:t>2</m:t>
                        </m:r>
                        <m:r>
                          <a:rPr lang="cs-CZ" b="0" i="1" smtClean="0">
                            <a:latin typeface="Cambria Math"/>
                          </a:rPr>
                          <m:t>𝑥</m:t>
                        </m:r>
                      </m:den>
                    </m:f>
                  </m:oMath>
                </a14:m>
                <a:r>
                  <a:rPr lang="cs-CZ" dirty="0" smtClean="0"/>
                  <a:t>   </a:t>
                </a:r>
              </a:p>
              <a:p>
                <a:pPr marL="0" indent="0">
                  <a:buNone/>
                </a:pPr>
                <a:r>
                  <a:rPr lang="cs-CZ" sz="2400" dirty="0" smtClean="0">
                    <a:solidFill>
                      <a:srgbClr val="FF0000"/>
                    </a:solidFill>
                  </a:rPr>
                  <a:t>Vždy má smysl	            </a:t>
                </a:r>
                <a:r>
                  <a:rPr lang="cs-CZ" dirty="0" smtClean="0">
                    <a:solidFill>
                      <a:srgbClr val="FF0000"/>
                    </a:solidFill>
                  </a:rPr>
                  <a:t>a</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0		 </a:t>
                </a:r>
                <a14:m>
                  <m:oMath xmlns:m="http://schemas.openxmlformats.org/officeDocument/2006/math">
                    <m:r>
                      <m:rPr>
                        <m:sty m:val="p"/>
                      </m:rPr>
                      <a:rPr lang="cs-CZ" b="0" i="0" smtClean="0">
                        <a:solidFill>
                          <a:srgbClr val="FF0000"/>
                        </a:solidFill>
                        <a:latin typeface="Cambria Math"/>
                        <a:ea typeface="Cambria Math"/>
                      </a:rPr>
                      <m:t>x</m:t>
                    </m:r>
                    <m:r>
                      <a:rPr lang="cs-CZ" i="1" smtClean="0">
                        <a:solidFill>
                          <a:srgbClr val="FF0000"/>
                        </a:solidFill>
                        <a:latin typeface="Cambria Math"/>
                        <a:ea typeface="Cambria Math"/>
                      </a:rPr>
                      <m:t>≠</m:t>
                    </m:r>
                  </m:oMath>
                </a14:m>
                <a:r>
                  <a:rPr lang="cs-CZ" dirty="0" smtClean="0">
                    <a:solidFill>
                      <a:srgbClr val="FF0000"/>
                    </a:solidFill>
                  </a:rPr>
                  <a:t> 0</a:t>
                </a:r>
              </a:p>
              <a:p>
                <a:pPr marL="0" indent="0">
                  <a:buNone/>
                </a:pPr>
                <a:endParaRPr lang="cs-CZ" dirty="0"/>
              </a:p>
              <a:p>
                <a:pPr marL="514350" indent="-514350">
                  <a:buAutoNum type="arabicParenR" startAt="4"/>
                </a:pPr>
                <a14:m>
                  <m:oMath xmlns:m="http://schemas.openxmlformats.org/officeDocument/2006/math">
                    <m:f>
                      <m:fPr>
                        <m:ctrlPr>
                          <a:rPr lang="cs-CZ" i="1" dirty="0" smtClean="0">
                            <a:latin typeface="Cambria Math"/>
                          </a:rPr>
                        </m:ctrlPr>
                      </m:fPr>
                      <m:num>
                        <m:r>
                          <a:rPr lang="cs-CZ" b="0" i="1" dirty="0" smtClean="0">
                            <a:latin typeface="Cambria Math"/>
                          </a:rPr>
                          <m:t>𝑏</m:t>
                        </m:r>
                      </m:num>
                      <m:den>
                        <m:r>
                          <a:rPr lang="cs-CZ" b="0" i="1" dirty="0" smtClean="0">
                            <a:latin typeface="Cambria Math"/>
                          </a:rPr>
                          <m:t>𝑦</m:t>
                        </m:r>
                        <m:r>
                          <a:rPr lang="cs-CZ" b="0" i="1" dirty="0" smtClean="0">
                            <a:latin typeface="Cambria Math"/>
                          </a:rPr>
                          <m:t> −1</m:t>
                        </m:r>
                      </m:den>
                    </m:f>
                    <m:r>
                      <a:rPr lang="cs-CZ" b="0" i="1" dirty="0" smtClean="0">
                        <a:latin typeface="Cambria Math"/>
                      </a:rPr>
                      <m:t>             5)</m:t>
                    </m:r>
                    <m:f>
                      <m:fPr>
                        <m:ctrlPr>
                          <a:rPr lang="cs-CZ" i="1" dirty="0" smtClean="0">
                            <a:latin typeface="Cambria Math"/>
                          </a:rPr>
                        </m:ctrlPr>
                      </m:fPr>
                      <m:num>
                        <m:r>
                          <a:rPr lang="cs-CZ" b="0" i="1" dirty="0" smtClean="0">
                            <a:latin typeface="Cambria Math"/>
                          </a:rPr>
                          <m:t>𝑥𝑧</m:t>
                        </m:r>
                      </m:num>
                      <m:den>
                        <m:r>
                          <a:rPr lang="cs-CZ" b="0" i="1" dirty="0" smtClean="0">
                            <a:latin typeface="Cambria Math"/>
                          </a:rPr>
                          <m:t>𝑧</m:t>
                        </m:r>
                        <m:r>
                          <a:rPr lang="cs-CZ" b="0" i="1" dirty="0" smtClean="0">
                            <a:latin typeface="Cambria Math"/>
                          </a:rPr>
                          <m:t>+2</m:t>
                        </m:r>
                      </m:den>
                    </m:f>
                  </m:oMath>
                </a14:m>
                <a:r>
                  <a:rPr lang="cs-CZ" dirty="0" smtClean="0"/>
                  <a:t>		6) </a:t>
                </a:r>
                <a14:m>
                  <m:oMath xmlns:m="http://schemas.openxmlformats.org/officeDocument/2006/math">
                    <m:f>
                      <m:fPr>
                        <m:ctrlPr>
                          <a:rPr lang="cs-CZ" i="1" smtClean="0">
                            <a:latin typeface="Cambria Math"/>
                          </a:rPr>
                        </m:ctrlPr>
                      </m:fPr>
                      <m:num>
                        <m:r>
                          <a:rPr lang="cs-CZ" b="0" i="1" smtClean="0">
                            <a:latin typeface="Cambria Math"/>
                          </a:rPr>
                          <m:t>4</m:t>
                        </m:r>
                        <m:r>
                          <a:rPr lang="cs-CZ" b="0" i="1" smtClean="0">
                            <a:latin typeface="Cambria Math"/>
                          </a:rPr>
                          <m:t>𝑦</m:t>
                        </m:r>
                      </m:num>
                      <m:den>
                        <m:r>
                          <a:rPr lang="cs-CZ" b="0" i="1" smtClean="0">
                            <a:latin typeface="Cambria Math"/>
                          </a:rPr>
                          <m:t>2</m:t>
                        </m:r>
                        <m:r>
                          <a:rPr lang="cs-CZ" b="0" i="1" smtClean="0">
                            <a:latin typeface="Cambria Math"/>
                          </a:rPr>
                          <m:t>𝑥</m:t>
                        </m:r>
                        <m:r>
                          <a:rPr lang="cs-CZ" b="0" i="1" smtClean="0">
                            <a:latin typeface="Cambria Math"/>
                          </a:rPr>
                          <m:t>−5</m:t>
                        </m:r>
                      </m:den>
                    </m:f>
                  </m:oMath>
                </a14:m>
                <a:endParaRPr lang="cs-CZ" dirty="0" smtClean="0"/>
              </a:p>
              <a:p>
                <a:pPr marL="0" indent="0">
                  <a:buNone/>
                </a:pPr>
                <a:r>
                  <a:rPr lang="cs-CZ" dirty="0" smtClean="0">
                    <a:solidFill>
                      <a:srgbClr val="FF0000"/>
                    </a:solidFill>
                  </a:rPr>
                  <a:t>    </a:t>
                </a:r>
                <a14:m>
                  <m:oMath xmlns:m="http://schemas.openxmlformats.org/officeDocument/2006/math">
                    <m:r>
                      <m:rPr>
                        <m:sty m:val="p"/>
                      </m:rPr>
                      <a:rPr lang="cs-CZ" b="0" i="0" smtClean="0">
                        <a:solidFill>
                          <a:srgbClr val="FF0000"/>
                        </a:solidFill>
                        <a:latin typeface="Cambria Math"/>
                        <a:ea typeface="Cambria Math"/>
                      </a:rPr>
                      <m:t>y</m:t>
                    </m:r>
                    <m:r>
                      <a:rPr lang="cs-CZ" i="1" smtClean="0">
                        <a:solidFill>
                          <a:srgbClr val="FF0000"/>
                        </a:solidFill>
                        <a:latin typeface="Cambria Math"/>
                        <a:ea typeface="Cambria Math"/>
                      </a:rPr>
                      <m:t>≠</m:t>
                    </m:r>
                  </m:oMath>
                </a14:m>
                <a:r>
                  <a:rPr lang="cs-CZ" dirty="0" smtClean="0">
                    <a:solidFill>
                      <a:srgbClr val="FF0000"/>
                    </a:solidFill>
                  </a:rPr>
                  <a:t>1		 </a:t>
                </a:r>
                <a14:m>
                  <m:oMath xmlns:m="http://schemas.openxmlformats.org/officeDocument/2006/math">
                    <m:r>
                      <m:rPr>
                        <m:sty m:val="p"/>
                      </m:rPr>
                      <a:rPr lang="cs-CZ" b="0" i="0" smtClean="0">
                        <a:solidFill>
                          <a:srgbClr val="FF0000"/>
                        </a:solidFill>
                        <a:latin typeface="Cambria Math"/>
                        <a:ea typeface="Cambria Math"/>
                      </a:rPr>
                      <m:t>z</m:t>
                    </m:r>
                    <m:r>
                      <a:rPr lang="cs-CZ" i="1" smtClean="0">
                        <a:solidFill>
                          <a:srgbClr val="FF0000"/>
                        </a:solidFill>
                        <a:latin typeface="Cambria Math"/>
                        <a:ea typeface="Cambria Math"/>
                      </a:rPr>
                      <m:t>≠</m:t>
                    </m:r>
                  </m:oMath>
                </a14:m>
                <a:r>
                  <a:rPr lang="cs-CZ" dirty="0" smtClean="0">
                    <a:solidFill>
                      <a:srgbClr val="FF0000"/>
                    </a:solidFill>
                  </a:rPr>
                  <a:t>-2	 </a:t>
                </a:r>
                <a14:m>
                  <m:oMath xmlns:m="http://schemas.openxmlformats.org/officeDocument/2006/math">
                    <m:r>
                      <m:rPr>
                        <m:sty m:val="p"/>
                      </m:rPr>
                      <a:rPr lang="cs-CZ" b="0" i="0" smtClean="0">
                        <a:solidFill>
                          <a:srgbClr val="FF0000"/>
                        </a:solidFill>
                        <a:latin typeface="Cambria Math"/>
                        <a:ea typeface="Cambria Math"/>
                      </a:rPr>
                      <m:t>x</m:t>
                    </m:r>
                    <m:r>
                      <a:rPr lang="cs-CZ" i="1" smtClean="0">
                        <a:solidFill>
                          <a:srgbClr val="FF0000"/>
                        </a:solidFill>
                        <a:latin typeface="Cambria Math"/>
                        <a:ea typeface="Cambria Math"/>
                      </a:rPr>
                      <m:t>≠</m:t>
                    </m:r>
                  </m:oMath>
                </a14:m>
                <a:r>
                  <a:rPr lang="cs-CZ" dirty="0" smtClean="0">
                    <a:solidFill>
                      <a:srgbClr val="FF0000"/>
                    </a:solidFill>
                  </a:rPr>
                  <a:t>2,5</a:t>
                </a:r>
                <a:endParaRPr lang="cs-CZ" dirty="0">
                  <a:solidFill>
                    <a:srgbClr val="FF0000"/>
                  </a:solidFill>
                </a:endParaRPr>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111"/>
                </a:stretch>
              </a:blipFill>
            </p:spPr>
            <p:txBody>
              <a:bodyPr/>
              <a:lstStyle/>
              <a:p>
                <a:r>
                  <a:rPr lang="cs-CZ">
                    <a:noFill/>
                  </a:rPr>
                  <a:t> </a:t>
                </a:r>
              </a:p>
            </p:txBody>
          </p:sp>
        </mc:Fallback>
      </mc:AlternateContent>
    </p:spTree>
    <p:extLst>
      <p:ext uri="{BB962C8B-B14F-4D97-AF65-F5344CB8AC3E}">
        <p14:creationId xmlns:p14="http://schemas.microsoft.com/office/powerpoint/2010/main" val="29652778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600" dirty="0" smtClean="0"/>
              <a:t>Vypočti:  547 ∙ 2,8 ∙ 0,97 ∙ 0 = </a:t>
            </a:r>
            <a:r>
              <a:rPr lang="cs-CZ" sz="3600" dirty="0" smtClean="0">
                <a:solidFill>
                  <a:srgbClr val="FF0000"/>
                </a:solidFill>
              </a:rPr>
              <a:t>?</a:t>
            </a:r>
            <a:endParaRPr lang="cs-CZ" sz="3600" dirty="0">
              <a:solidFill>
                <a:srgbClr val="FF0000"/>
              </a:solidFill>
            </a:endParaRPr>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0" indent="0">
                  <a:buNone/>
                </a:pPr>
                <a:endParaRPr lang="cs-CZ" dirty="0" smtClean="0"/>
              </a:p>
              <a:p>
                <a:pPr marL="0" indent="0">
                  <a:buNone/>
                </a:pPr>
                <a14:m>
                  <m:oMath xmlns:m="http://schemas.openxmlformats.org/officeDocument/2006/math">
                    <m:f>
                      <m:fPr>
                        <m:ctrlPr>
                          <a:rPr lang="cs-CZ" i="1" smtClean="0">
                            <a:latin typeface="Cambria Math"/>
                          </a:rPr>
                        </m:ctrlPr>
                      </m:fPr>
                      <m:num>
                        <m:r>
                          <a:rPr lang="cs-CZ" b="0" i="1" smtClean="0">
                            <a:latin typeface="Cambria Math"/>
                          </a:rPr>
                          <m:t>4</m:t>
                        </m:r>
                      </m:num>
                      <m:den>
                        <m:r>
                          <a:rPr lang="cs-CZ" b="0" i="1" smtClean="0">
                            <a:latin typeface="Cambria Math"/>
                          </a:rPr>
                          <m:t>𝑎𝑏</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42</m:t>
                        </m:r>
                      </m:num>
                      <m:den>
                        <m:sSup>
                          <m:sSupPr>
                            <m:ctrlPr>
                              <a:rPr lang="cs-CZ" i="1" smtClean="0">
                                <a:latin typeface="Cambria Math"/>
                              </a:rPr>
                            </m:ctrlPr>
                          </m:sSupPr>
                          <m:e>
                            <m:r>
                              <a:rPr lang="cs-CZ" b="0" i="1" smtClean="0">
                                <a:latin typeface="Cambria Math"/>
                              </a:rPr>
                              <m:t>𝑥</m:t>
                            </m:r>
                          </m:e>
                          <m:sup>
                            <m:r>
                              <a:rPr lang="cs-CZ" b="0" i="1" smtClean="0">
                                <a:latin typeface="Cambria Math"/>
                              </a:rPr>
                              <m:t>4</m:t>
                            </m:r>
                          </m:sup>
                        </m:sSup>
                        <m:sSup>
                          <m:sSupPr>
                            <m:ctrlPr>
                              <a:rPr lang="cs-CZ" i="1" smtClean="0">
                                <a:latin typeface="Cambria Math"/>
                              </a:rPr>
                            </m:ctrlPr>
                          </m:sSupPr>
                          <m:e>
                            <m:r>
                              <a:rPr lang="cs-CZ" b="0" i="1" smtClean="0">
                                <a:latin typeface="Cambria Math"/>
                              </a:rPr>
                              <m:t>𝑦</m:t>
                            </m:r>
                          </m:e>
                          <m:sup>
                            <m:r>
                              <a:rPr lang="cs-CZ" b="0" i="1" smtClean="0">
                                <a:latin typeface="Cambria Math"/>
                              </a:rPr>
                              <m:t>5</m:t>
                            </m:r>
                          </m:sup>
                        </m:sSup>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13</m:t>
                        </m:r>
                      </m:num>
                      <m:den>
                        <m:sSup>
                          <m:sSupPr>
                            <m:ctrlPr>
                              <a:rPr lang="cs-CZ" i="1" smtClean="0">
                                <a:latin typeface="Cambria Math"/>
                              </a:rPr>
                            </m:ctrlPr>
                          </m:sSupPr>
                          <m:e>
                            <m:r>
                              <a:rPr lang="cs-CZ" b="0" i="1" smtClean="0">
                                <a:latin typeface="Cambria Math"/>
                              </a:rPr>
                              <m:t>7</m:t>
                            </m:r>
                            <m:sSup>
                              <m:sSupPr>
                                <m:ctrlPr>
                                  <a:rPr lang="cs-CZ" b="0" i="1" smtClean="0">
                                    <a:latin typeface="Cambria Math"/>
                                  </a:rPr>
                                </m:ctrlPr>
                              </m:sSupPr>
                              <m:e>
                                <m:r>
                                  <a:rPr lang="cs-CZ" b="0" i="1" smtClean="0">
                                    <a:latin typeface="Cambria Math"/>
                                  </a:rPr>
                                  <m:t>𝑐</m:t>
                                </m:r>
                              </m:e>
                              <m:sup>
                                <m:r>
                                  <a:rPr lang="cs-CZ" b="0" i="1" smtClean="0">
                                    <a:latin typeface="Cambria Math"/>
                                  </a:rPr>
                                  <m:t>2</m:t>
                                </m:r>
                              </m:sup>
                            </m:sSup>
                            <m:r>
                              <a:rPr lang="cs-CZ" b="0" i="1" smtClean="0">
                                <a:latin typeface="Cambria Math"/>
                              </a:rPr>
                              <m:t>𝑑</m:t>
                            </m:r>
                          </m:e>
                          <m:sup>
                            <m:r>
                              <a:rPr lang="cs-CZ" b="0" i="1" smtClean="0">
                                <a:latin typeface="Cambria Math"/>
                              </a:rPr>
                              <m:t>4</m:t>
                            </m:r>
                          </m:sup>
                        </m:sSup>
                      </m:den>
                    </m:f>
                  </m:oMath>
                </a14:m>
                <a:r>
                  <a:rPr lang="cs-CZ" dirty="0" smtClean="0"/>
                  <a:t>	</a:t>
                </a:r>
              </a:p>
              <a:p>
                <a:pPr marL="0" indent="0">
                  <a:buNone/>
                </a:pPr>
                <a:endParaRPr lang="cs-CZ" dirty="0"/>
              </a:p>
              <a:p>
                <a:pPr marL="0" indent="0">
                  <a:buNone/>
                </a:pPr>
                <a:endParaRPr lang="cs-CZ" dirty="0" smtClean="0"/>
              </a:p>
              <a:p>
                <a:pPr marL="0" indent="0">
                  <a:buNone/>
                </a:pPr>
                <a14:m>
                  <m:oMath xmlns:m="http://schemas.openxmlformats.org/officeDocument/2006/math">
                    <m:f>
                      <m:fPr>
                        <m:ctrlPr>
                          <a:rPr lang="cs-CZ" i="1" smtClean="0">
                            <a:latin typeface="Cambria Math"/>
                          </a:rPr>
                        </m:ctrlPr>
                      </m:fPr>
                      <m:num>
                        <m:r>
                          <a:rPr lang="cs-CZ" b="0" i="1" smtClean="0">
                            <a:latin typeface="Cambria Math"/>
                          </a:rPr>
                          <m:t>7</m:t>
                        </m:r>
                        <m:r>
                          <a:rPr lang="cs-CZ" b="0" i="1" smtClean="0">
                            <a:latin typeface="Cambria Math"/>
                          </a:rPr>
                          <m:t>𝑥</m:t>
                        </m:r>
                      </m:num>
                      <m:den>
                        <m:r>
                          <a:rPr lang="cs-CZ" b="0" i="1" smtClean="0">
                            <a:latin typeface="Cambria Math"/>
                          </a:rPr>
                          <m:t>3</m:t>
                        </m:r>
                        <m:r>
                          <a:rPr lang="cs-CZ" b="0" i="1" smtClean="0">
                            <a:latin typeface="Cambria Math"/>
                          </a:rPr>
                          <m:t>𝑦</m:t>
                        </m:r>
                        <m:r>
                          <a:rPr lang="cs-CZ" b="0" i="1" smtClean="0">
                            <a:latin typeface="Cambria Math"/>
                          </a:rPr>
                          <m:t>−12</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5</m:t>
                        </m:r>
                        <m:r>
                          <a:rPr lang="cs-CZ" b="0" i="1" smtClean="0">
                            <a:latin typeface="Cambria Math"/>
                          </a:rPr>
                          <m:t>𝑎</m:t>
                        </m:r>
                      </m:num>
                      <m:den>
                        <m:sSup>
                          <m:sSupPr>
                            <m:ctrlPr>
                              <a:rPr lang="cs-CZ" i="1" smtClean="0">
                                <a:latin typeface="Cambria Math"/>
                              </a:rPr>
                            </m:ctrlPr>
                          </m:sSupPr>
                          <m:e>
                            <m:r>
                              <a:rPr lang="cs-CZ" b="0" i="1" smtClean="0">
                                <a:latin typeface="Cambria Math"/>
                              </a:rPr>
                              <m:t>𝑥</m:t>
                            </m:r>
                          </m:e>
                          <m:sup>
                            <m:r>
                              <a:rPr lang="cs-CZ" b="0" i="1" smtClean="0">
                                <a:latin typeface="Cambria Math"/>
                              </a:rPr>
                              <m:t>2</m:t>
                            </m:r>
                          </m:sup>
                        </m:sSup>
                        <m:r>
                          <a:rPr lang="cs-CZ" b="0" i="1" smtClean="0">
                            <a:latin typeface="Cambria Math"/>
                          </a:rPr>
                          <m:t>−3</m:t>
                        </m:r>
                        <m:r>
                          <a:rPr lang="cs-CZ" b="0" i="1" smtClean="0">
                            <a:latin typeface="Cambria Math"/>
                          </a:rPr>
                          <m:t>𝑥</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2</m:t>
                        </m:r>
                        <m:r>
                          <a:rPr lang="cs-CZ" b="0" i="1" smtClean="0">
                            <a:latin typeface="Cambria Math"/>
                          </a:rPr>
                          <m:t>𝑥</m:t>
                        </m:r>
                      </m:num>
                      <m:den>
                        <m:sSup>
                          <m:sSupPr>
                            <m:ctrlPr>
                              <a:rPr lang="cs-CZ" i="1" smtClean="0">
                                <a:latin typeface="Cambria Math"/>
                              </a:rPr>
                            </m:ctrlPr>
                          </m:sSupPr>
                          <m:e>
                            <m:r>
                              <a:rPr lang="cs-CZ" b="0" i="1" smtClean="0">
                                <a:latin typeface="Cambria Math"/>
                              </a:rPr>
                              <m:t>6</m:t>
                            </m:r>
                            <m:r>
                              <a:rPr lang="cs-CZ" b="0" i="1" smtClean="0">
                                <a:latin typeface="Cambria Math"/>
                              </a:rPr>
                              <m:t>𝑏</m:t>
                            </m:r>
                          </m:e>
                          <m:sup>
                            <m:r>
                              <a:rPr lang="cs-CZ" b="0" i="1" smtClean="0">
                                <a:latin typeface="Cambria Math"/>
                              </a:rPr>
                              <m:t>2</m:t>
                            </m:r>
                          </m:sup>
                        </m:sSup>
                        <m:r>
                          <a:rPr lang="cs-CZ" b="0" i="1" smtClean="0">
                            <a:latin typeface="Cambria Math"/>
                          </a:rPr>
                          <m:t>−3</m:t>
                        </m:r>
                        <m:r>
                          <a:rPr lang="cs-CZ" b="0" i="1" smtClean="0">
                            <a:latin typeface="Cambria Math"/>
                          </a:rPr>
                          <m:t>𝑏</m:t>
                        </m:r>
                      </m:den>
                    </m:f>
                  </m:oMath>
                </a14:m>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13179268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29600" cy="1143000"/>
          </a:xfrm>
        </p:spPr>
        <p:txBody>
          <a:bodyPr>
            <a:normAutofit fontScale="90000"/>
          </a:bodyPr>
          <a:lstStyle/>
          <a:p>
            <a:r>
              <a:rPr lang="cs-CZ" sz="3600" dirty="0" smtClean="0">
                <a:solidFill>
                  <a:srgbClr val="FF0000"/>
                </a:solidFill>
              </a:rPr>
              <a:t>Urči samostatně podmínky, kdy mají výrazy smysl. </a:t>
            </a:r>
            <a:r>
              <a:rPr lang="cs-CZ" sz="3600" u="sng" dirty="0" smtClean="0">
                <a:solidFill>
                  <a:srgbClr val="FF0000"/>
                </a:solidFill>
              </a:rPr>
              <a:t>Nezapomeň rozkládat na</a:t>
            </a:r>
            <a:r>
              <a:rPr lang="cs-CZ" u="sng" dirty="0" smtClean="0">
                <a:solidFill>
                  <a:srgbClr val="FF0000"/>
                </a:solidFill>
              </a:rPr>
              <a:t> </a:t>
            </a:r>
            <a:r>
              <a:rPr lang="cs-CZ" sz="3600" u="sng" dirty="0" smtClean="0">
                <a:solidFill>
                  <a:srgbClr val="FF0000"/>
                </a:solidFill>
              </a:rPr>
              <a:t>součin</a:t>
            </a:r>
            <a:r>
              <a:rPr lang="cs-CZ" u="sng" dirty="0" smtClean="0">
                <a:solidFill>
                  <a:srgbClr val="FF0000"/>
                </a:solidFill>
              </a:rPr>
              <a:t> </a:t>
            </a:r>
            <a:endParaRPr lang="cs-CZ" u="sng" dirty="0">
              <a:solidFill>
                <a:srgbClr val="FF0000"/>
              </a:solidFill>
            </a:endParaRPr>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0" indent="0">
                  <a:buNone/>
                </a:pPr>
                <a:endParaRPr lang="cs-CZ" dirty="0" smtClean="0"/>
              </a:p>
              <a:p>
                <a:pPr marL="0" indent="0">
                  <a:buNone/>
                </a:pPr>
                <a:r>
                  <a:rPr lang="cs-CZ" dirty="0" smtClean="0"/>
                  <a:t>7) </a:t>
                </a:r>
                <a14:m>
                  <m:oMath xmlns:m="http://schemas.openxmlformats.org/officeDocument/2006/math">
                    <m:f>
                      <m:fPr>
                        <m:ctrlPr>
                          <a:rPr lang="cs-CZ" i="1" smtClean="0">
                            <a:latin typeface="Cambria Math"/>
                          </a:rPr>
                        </m:ctrlPr>
                      </m:fPr>
                      <m:num>
                        <m:r>
                          <a:rPr lang="cs-CZ" b="0" i="1" smtClean="0">
                            <a:latin typeface="Cambria Math"/>
                          </a:rPr>
                          <m:t>11</m:t>
                        </m:r>
                      </m:num>
                      <m:den>
                        <m:r>
                          <a:rPr lang="cs-CZ" b="0" i="1" smtClean="0">
                            <a:latin typeface="Cambria Math"/>
                          </a:rPr>
                          <m:t>𝑥𝑦</m:t>
                        </m:r>
                      </m:den>
                    </m:f>
                  </m:oMath>
                </a14:m>
                <a:r>
                  <a:rPr lang="cs-CZ" dirty="0" smtClean="0"/>
                  <a:t>			8)</a:t>
                </a:r>
                <a14:m>
                  <m:oMath xmlns:m="http://schemas.openxmlformats.org/officeDocument/2006/math">
                    <m:f>
                      <m:fPr>
                        <m:ctrlPr>
                          <a:rPr lang="cs-CZ" i="1" smtClean="0">
                            <a:latin typeface="Cambria Math"/>
                          </a:rPr>
                        </m:ctrlPr>
                      </m:fPr>
                      <m:num>
                        <m:r>
                          <a:rPr lang="cs-CZ" b="0" i="1" smtClean="0">
                            <a:latin typeface="Cambria Math"/>
                          </a:rPr>
                          <m:t>23</m:t>
                        </m:r>
                      </m:num>
                      <m:den>
                        <m:sSup>
                          <m:sSupPr>
                            <m:ctrlPr>
                              <a:rPr lang="cs-CZ" i="1" smtClean="0">
                                <a:latin typeface="Cambria Math"/>
                              </a:rPr>
                            </m:ctrlPr>
                          </m:sSupPr>
                          <m:e>
                            <m:r>
                              <a:rPr lang="cs-CZ" b="0" i="1" smtClean="0">
                                <a:latin typeface="Cambria Math"/>
                              </a:rPr>
                              <m:t>𝑎</m:t>
                            </m:r>
                          </m:e>
                          <m:sup>
                            <m:r>
                              <a:rPr lang="cs-CZ" b="0" i="1" smtClean="0">
                                <a:latin typeface="Cambria Math"/>
                              </a:rPr>
                              <m:t>4</m:t>
                            </m:r>
                          </m:sup>
                        </m:sSup>
                        <m:sSup>
                          <m:sSupPr>
                            <m:ctrlPr>
                              <a:rPr lang="cs-CZ" i="1" smtClean="0">
                                <a:latin typeface="Cambria Math"/>
                              </a:rPr>
                            </m:ctrlPr>
                          </m:sSupPr>
                          <m:e>
                            <m:r>
                              <a:rPr lang="cs-CZ" b="0" i="1" smtClean="0">
                                <a:latin typeface="Cambria Math"/>
                              </a:rPr>
                              <m:t>𝑏</m:t>
                            </m:r>
                          </m:e>
                          <m:sup>
                            <m:r>
                              <a:rPr lang="cs-CZ" b="0" i="1" smtClean="0">
                                <a:latin typeface="Cambria Math"/>
                              </a:rPr>
                              <m:t>5</m:t>
                            </m:r>
                          </m:sup>
                        </m:sSup>
                      </m:den>
                    </m:f>
                  </m:oMath>
                </a14:m>
                <a:r>
                  <a:rPr lang="cs-CZ" dirty="0" smtClean="0"/>
                  <a:t>		9)</a:t>
                </a:r>
                <a14:m>
                  <m:oMath xmlns:m="http://schemas.openxmlformats.org/officeDocument/2006/math">
                    <m:f>
                      <m:fPr>
                        <m:ctrlPr>
                          <a:rPr lang="cs-CZ" i="1" smtClean="0">
                            <a:latin typeface="Cambria Math"/>
                          </a:rPr>
                        </m:ctrlPr>
                      </m:fPr>
                      <m:num>
                        <m:r>
                          <a:rPr lang="cs-CZ" b="0" i="1" smtClean="0">
                            <a:latin typeface="Cambria Math"/>
                          </a:rPr>
                          <m:t>3</m:t>
                        </m:r>
                      </m:num>
                      <m:den>
                        <m:sSup>
                          <m:sSupPr>
                            <m:ctrlPr>
                              <a:rPr lang="cs-CZ" i="1" smtClean="0">
                                <a:latin typeface="Cambria Math"/>
                              </a:rPr>
                            </m:ctrlPr>
                          </m:sSupPr>
                          <m:e>
                            <m:r>
                              <a:rPr lang="cs-CZ" b="0" i="1" smtClean="0">
                                <a:latin typeface="Cambria Math"/>
                              </a:rPr>
                              <m:t>4</m:t>
                            </m:r>
                            <m:sSup>
                              <m:sSupPr>
                                <m:ctrlPr>
                                  <a:rPr lang="cs-CZ" b="0" i="1" smtClean="0">
                                    <a:latin typeface="Cambria Math"/>
                                  </a:rPr>
                                </m:ctrlPr>
                              </m:sSupPr>
                              <m:e>
                                <m:r>
                                  <a:rPr lang="cs-CZ" b="0" i="1" smtClean="0">
                                    <a:latin typeface="Cambria Math"/>
                                  </a:rPr>
                                  <m:t>𝑥</m:t>
                                </m:r>
                              </m:e>
                              <m:sup>
                                <m:r>
                                  <a:rPr lang="cs-CZ" b="0" i="1" smtClean="0">
                                    <a:latin typeface="Cambria Math"/>
                                  </a:rPr>
                                  <m:t>3</m:t>
                                </m:r>
                              </m:sup>
                            </m:sSup>
                            <m:r>
                              <a:rPr lang="cs-CZ" b="0" i="1" smtClean="0">
                                <a:latin typeface="Cambria Math"/>
                              </a:rPr>
                              <m:t>𝑦</m:t>
                            </m:r>
                          </m:e>
                          <m:sup>
                            <m:r>
                              <a:rPr lang="cs-CZ" b="0" i="1" smtClean="0">
                                <a:latin typeface="Cambria Math"/>
                              </a:rPr>
                              <m:t>2</m:t>
                            </m:r>
                          </m:sup>
                        </m:sSup>
                      </m:den>
                    </m:f>
                  </m:oMath>
                </a14:m>
                <a:r>
                  <a:rPr lang="cs-CZ" dirty="0" smtClean="0"/>
                  <a:t>	</a:t>
                </a:r>
              </a:p>
              <a:p>
                <a:pPr marL="0" indent="0">
                  <a:buNone/>
                </a:pPr>
                <a:endParaRPr lang="cs-CZ" dirty="0"/>
              </a:p>
              <a:p>
                <a:pPr marL="0" indent="0">
                  <a:buNone/>
                </a:pPr>
                <a:endParaRPr lang="cs-CZ" dirty="0" smtClean="0"/>
              </a:p>
              <a:p>
                <a:pPr marL="0" indent="0">
                  <a:buNone/>
                </a:pPr>
                <a:r>
                  <a:rPr lang="cs-CZ" dirty="0" smtClean="0"/>
                  <a:t>10) </a:t>
                </a:r>
                <a14:m>
                  <m:oMath xmlns:m="http://schemas.openxmlformats.org/officeDocument/2006/math">
                    <m:f>
                      <m:fPr>
                        <m:ctrlPr>
                          <a:rPr lang="cs-CZ" i="1" smtClean="0">
                            <a:latin typeface="Cambria Math"/>
                          </a:rPr>
                        </m:ctrlPr>
                      </m:fPr>
                      <m:num>
                        <m:r>
                          <a:rPr lang="cs-CZ" b="0" i="1" smtClean="0">
                            <a:latin typeface="Cambria Math"/>
                          </a:rPr>
                          <m:t>7</m:t>
                        </m:r>
                        <m:r>
                          <a:rPr lang="cs-CZ" b="0" i="1" smtClean="0">
                            <a:latin typeface="Cambria Math"/>
                          </a:rPr>
                          <m:t>𝑥</m:t>
                        </m:r>
                      </m:num>
                      <m:den>
                        <m:r>
                          <a:rPr lang="cs-CZ" b="0" i="1" smtClean="0">
                            <a:latin typeface="Cambria Math"/>
                          </a:rPr>
                          <m:t>5</m:t>
                        </m:r>
                        <m:r>
                          <a:rPr lang="cs-CZ" b="0" i="1" smtClean="0">
                            <a:latin typeface="Cambria Math"/>
                          </a:rPr>
                          <m:t>𝑦</m:t>
                        </m:r>
                        <m:r>
                          <a:rPr lang="cs-CZ" b="0" i="1" smtClean="0">
                            <a:latin typeface="Cambria Math"/>
                          </a:rPr>
                          <m:t>−10</m:t>
                        </m:r>
                      </m:den>
                    </m:f>
                  </m:oMath>
                </a14:m>
                <a:r>
                  <a:rPr lang="cs-CZ" dirty="0" smtClean="0"/>
                  <a:t>		11</a:t>
                </a:r>
                <a14:m>
                  <m:oMath xmlns:m="http://schemas.openxmlformats.org/officeDocument/2006/math">
                    <m:r>
                      <a:rPr lang="cs-CZ" i="1" smtClean="0">
                        <a:latin typeface="Cambria Math"/>
                      </a:rPr>
                      <m:t> </m:t>
                    </m:r>
                  </m:oMath>
                </a14:m>
                <a:r>
                  <a:rPr lang="cs-CZ" dirty="0" smtClean="0"/>
                  <a:t>)</a:t>
                </a:r>
                <a14:m>
                  <m:oMath xmlns:m="http://schemas.openxmlformats.org/officeDocument/2006/math">
                    <m:f>
                      <m:fPr>
                        <m:ctrlPr>
                          <a:rPr lang="cs-CZ" i="1" smtClean="0">
                            <a:latin typeface="Cambria Math"/>
                          </a:rPr>
                        </m:ctrlPr>
                      </m:fPr>
                      <m:num>
                        <m:r>
                          <a:rPr lang="cs-CZ" b="0" i="1" smtClean="0">
                            <a:latin typeface="Cambria Math"/>
                          </a:rPr>
                          <m:t>5</m:t>
                        </m:r>
                        <m:r>
                          <a:rPr lang="cs-CZ" b="0" i="1" smtClean="0">
                            <a:latin typeface="Cambria Math"/>
                          </a:rPr>
                          <m:t>𝑏</m:t>
                        </m:r>
                      </m:num>
                      <m:den>
                        <m:sSup>
                          <m:sSupPr>
                            <m:ctrlPr>
                              <a:rPr lang="cs-CZ" i="1" smtClean="0">
                                <a:latin typeface="Cambria Math"/>
                              </a:rPr>
                            </m:ctrlPr>
                          </m:sSupPr>
                          <m:e>
                            <m:r>
                              <a:rPr lang="cs-CZ" b="0" i="1" smtClean="0">
                                <a:latin typeface="Cambria Math"/>
                              </a:rPr>
                              <m:t>𝑎</m:t>
                            </m:r>
                          </m:e>
                          <m:sup>
                            <m:r>
                              <a:rPr lang="cs-CZ" b="0" i="1" smtClean="0">
                                <a:latin typeface="Cambria Math"/>
                              </a:rPr>
                              <m:t>2</m:t>
                            </m:r>
                          </m:sup>
                        </m:sSup>
                        <m:r>
                          <a:rPr lang="cs-CZ" b="0" i="1" smtClean="0">
                            <a:latin typeface="Cambria Math"/>
                          </a:rPr>
                          <m:t>+</m:t>
                        </m:r>
                        <m:r>
                          <a:rPr lang="cs-CZ" b="0" i="1" smtClean="0">
                            <a:latin typeface="Cambria Math"/>
                          </a:rPr>
                          <m:t>𝑎</m:t>
                        </m:r>
                      </m:den>
                    </m:f>
                  </m:oMath>
                </a14:m>
                <a:r>
                  <a:rPr lang="cs-CZ" dirty="0" smtClean="0"/>
                  <a:t>		12) </a:t>
                </a:r>
                <a14:m>
                  <m:oMath xmlns:m="http://schemas.openxmlformats.org/officeDocument/2006/math">
                    <m:f>
                      <m:fPr>
                        <m:ctrlPr>
                          <a:rPr lang="cs-CZ" i="1" smtClean="0">
                            <a:latin typeface="Cambria Math"/>
                          </a:rPr>
                        </m:ctrlPr>
                      </m:fPr>
                      <m:num>
                        <m:r>
                          <a:rPr lang="cs-CZ" b="0" i="1" smtClean="0">
                            <a:latin typeface="Cambria Math"/>
                          </a:rPr>
                          <m:t>2</m:t>
                        </m:r>
                        <m:r>
                          <a:rPr lang="cs-CZ" b="0" i="1" smtClean="0">
                            <a:latin typeface="Cambria Math"/>
                          </a:rPr>
                          <m:t>𝑦</m:t>
                        </m:r>
                      </m:num>
                      <m:den>
                        <m:sSup>
                          <m:sSupPr>
                            <m:ctrlPr>
                              <a:rPr lang="cs-CZ" i="1" smtClean="0">
                                <a:latin typeface="Cambria Math"/>
                              </a:rPr>
                            </m:ctrlPr>
                          </m:sSupPr>
                          <m:e>
                            <m:r>
                              <a:rPr lang="cs-CZ" b="0" i="1" smtClean="0">
                                <a:latin typeface="Cambria Math"/>
                              </a:rPr>
                              <m:t>4</m:t>
                            </m:r>
                            <m:r>
                              <a:rPr lang="cs-CZ" b="0" i="1" smtClean="0">
                                <a:latin typeface="Cambria Math"/>
                              </a:rPr>
                              <m:t>𝑥</m:t>
                            </m:r>
                          </m:e>
                          <m:sup>
                            <m:r>
                              <a:rPr lang="cs-CZ" b="0" i="1" smtClean="0">
                                <a:latin typeface="Cambria Math"/>
                              </a:rPr>
                              <m:t>2</m:t>
                            </m:r>
                          </m:sup>
                        </m:sSup>
                        <m:r>
                          <a:rPr lang="cs-CZ" b="0" i="1" smtClean="0">
                            <a:latin typeface="Cambria Math"/>
                          </a:rPr>
                          <m:t>−2</m:t>
                        </m:r>
                        <m:r>
                          <a:rPr lang="cs-CZ" b="0" i="1" smtClean="0">
                            <a:latin typeface="Cambria Math"/>
                          </a:rPr>
                          <m:t>𝑥</m:t>
                        </m:r>
                      </m:den>
                    </m:f>
                  </m:oMath>
                </a14:m>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852"/>
                </a:stretch>
              </a:blipFill>
            </p:spPr>
            <p:txBody>
              <a:bodyPr/>
              <a:lstStyle/>
              <a:p>
                <a:r>
                  <a:rPr lang="cs-CZ">
                    <a:noFill/>
                  </a:rPr>
                  <a:t> </a:t>
                </a:r>
              </a:p>
            </p:txBody>
          </p:sp>
        </mc:Fallback>
      </mc:AlternateContent>
    </p:spTree>
    <p:extLst>
      <p:ext uri="{BB962C8B-B14F-4D97-AF65-F5344CB8AC3E}">
        <p14:creationId xmlns:p14="http://schemas.microsoft.com/office/powerpoint/2010/main" val="8671425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normAutofit/>
              </a:bodyPr>
              <a:lstStyle/>
              <a:p>
                <a:pPr marL="0" indent="0">
                  <a:buNone/>
                </a:pPr>
                <a:r>
                  <a:rPr lang="cs-CZ" dirty="0" smtClean="0"/>
                  <a:t>7) </a:t>
                </a:r>
                <a14:m>
                  <m:oMath xmlns:m="http://schemas.openxmlformats.org/officeDocument/2006/math">
                    <m:f>
                      <m:fPr>
                        <m:ctrlPr>
                          <a:rPr lang="cs-CZ" i="1" smtClean="0">
                            <a:latin typeface="Cambria Math"/>
                          </a:rPr>
                        </m:ctrlPr>
                      </m:fPr>
                      <m:num>
                        <m:r>
                          <a:rPr lang="cs-CZ" b="0" i="1" smtClean="0">
                            <a:latin typeface="Cambria Math"/>
                          </a:rPr>
                          <m:t>11</m:t>
                        </m:r>
                      </m:num>
                      <m:den>
                        <m:r>
                          <a:rPr lang="cs-CZ" b="0" i="1" smtClean="0">
                            <a:latin typeface="Cambria Math"/>
                          </a:rPr>
                          <m:t>𝑥𝑦</m:t>
                        </m:r>
                      </m:den>
                    </m:f>
                  </m:oMath>
                </a14:m>
                <a:r>
                  <a:rPr lang="cs-CZ" dirty="0" smtClean="0"/>
                  <a:t>			8)</a:t>
                </a:r>
                <a14:m>
                  <m:oMath xmlns:m="http://schemas.openxmlformats.org/officeDocument/2006/math">
                    <m:f>
                      <m:fPr>
                        <m:ctrlPr>
                          <a:rPr lang="cs-CZ" i="1" smtClean="0">
                            <a:latin typeface="Cambria Math"/>
                          </a:rPr>
                        </m:ctrlPr>
                      </m:fPr>
                      <m:num>
                        <m:r>
                          <a:rPr lang="cs-CZ" b="0" i="1" smtClean="0">
                            <a:latin typeface="Cambria Math"/>
                          </a:rPr>
                          <m:t>23</m:t>
                        </m:r>
                      </m:num>
                      <m:den>
                        <m:sSup>
                          <m:sSupPr>
                            <m:ctrlPr>
                              <a:rPr lang="cs-CZ" i="1" smtClean="0">
                                <a:latin typeface="Cambria Math"/>
                              </a:rPr>
                            </m:ctrlPr>
                          </m:sSupPr>
                          <m:e>
                            <m:r>
                              <a:rPr lang="cs-CZ" b="0" i="1" smtClean="0">
                                <a:latin typeface="Cambria Math"/>
                              </a:rPr>
                              <m:t>𝑎</m:t>
                            </m:r>
                          </m:e>
                          <m:sup>
                            <m:r>
                              <a:rPr lang="cs-CZ" b="0" i="1" smtClean="0">
                                <a:latin typeface="Cambria Math"/>
                              </a:rPr>
                              <m:t>4</m:t>
                            </m:r>
                          </m:sup>
                        </m:sSup>
                        <m:sSup>
                          <m:sSupPr>
                            <m:ctrlPr>
                              <a:rPr lang="cs-CZ" i="1" smtClean="0">
                                <a:latin typeface="Cambria Math"/>
                              </a:rPr>
                            </m:ctrlPr>
                          </m:sSupPr>
                          <m:e>
                            <m:r>
                              <a:rPr lang="cs-CZ" b="0" i="1" smtClean="0">
                                <a:latin typeface="Cambria Math"/>
                              </a:rPr>
                              <m:t>𝑏</m:t>
                            </m:r>
                          </m:e>
                          <m:sup>
                            <m:r>
                              <a:rPr lang="cs-CZ" b="0" i="1" smtClean="0">
                                <a:latin typeface="Cambria Math"/>
                              </a:rPr>
                              <m:t>5</m:t>
                            </m:r>
                          </m:sup>
                        </m:sSup>
                      </m:den>
                    </m:f>
                  </m:oMath>
                </a14:m>
                <a:r>
                  <a:rPr lang="cs-CZ" dirty="0" smtClean="0"/>
                  <a:t>		9)</a:t>
                </a:r>
                <a14:m>
                  <m:oMath xmlns:m="http://schemas.openxmlformats.org/officeDocument/2006/math">
                    <m:f>
                      <m:fPr>
                        <m:ctrlPr>
                          <a:rPr lang="cs-CZ" i="1" smtClean="0">
                            <a:latin typeface="Cambria Math"/>
                          </a:rPr>
                        </m:ctrlPr>
                      </m:fPr>
                      <m:num>
                        <m:r>
                          <a:rPr lang="cs-CZ" b="0" i="1" smtClean="0">
                            <a:latin typeface="Cambria Math"/>
                          </a:rPr>
                          <m:t>3</m:t>
                        </m:r>
                      </m:num>
                      <m:den>
                        <m:sSup>
                          <m:sSupPr>
                            <m:ctrlPr>
                              <a:rPr lang="cs-CZ" i="1" smtClean="0">
                                <a:latin typeface="Cambria Math"/>
                              </a:rPr>
                            </m:ctrlPr>
                          </m:sSupPr>
                          <m:e>
                            <m:r>
                              <a:rPr lang="cs-CZ" b="0" i="1" smtClean="0">
                                <a:latin typeface="Cambria Math"/>
                              </a:rPr>
                              <m:t>4</m:t>
                            </m:r>
                            <m:sSup>
                              <m:sSupPr>
                                <m:ctrlPr>
                                  <a:rPr lang="cs-CZ" b="0" i="1" smtClean="0">
                                    <a:latin typeface="Cambria Math"/>
                                  </a:rPr>
                                </m:ctrlPr>
                              </m:sSupPr>
                              <m:e>
                                <m:r>
                                  <a:rPr lang="cs-CZ" b="0" i="1" smtClean="0">
                                    <a:latin typeface="Cambria Math"/>
                                  </a:rPr>
                                  <m:t>𝑥</m:t>
                                </m:r>
                              </m:e>
                              <m:sup>
                                <m:r>
                                  <a:rPr lang="cs-CZ" b="0" i="1" smtClean="0">
                                    <a:latin typeface="Cambria Math"/>
                                  </a:rPr>
                                  <m:t>3</m:t>
                                </m:r>
                              </m:sup>
                            </m:sSup>
                            <m:r>
                              <a:rPr lang="cs-CZ" b="0" i="1" smtClean="0">
                                <a:latin typeface="Cambria Math"/>
                              </a:rPr>
                              <m:t>𝑦</m:t>
                            </m:r>
                          </m:e>
                          <m:sup>
                            <m:r>
                              <a:rPr lang="cs-CZ" b="0" i="1" smtClean="0">
                                <a:latin typeface="Cambria Math"/>
                              </a:rPr>
                              <m:t>2</m:t>
                            </m:r>
                          </m:sup>
                        </m:sSup>
                      </m:den>
                    </m:f>
                  </m:oMath>
                </a14:m>
                <a:r>
                  <a:rPr lang="cs-CZ" dirty="0" smtClean="0"/>
                  <a:t>	</a:t>
                </a:r>
              </a:p>
              <a:p>
                <a:pPr marL="0" indent="0">
                  <a:buNone/>
                </a:pPr>
                <a:r>
                  <a:rPr lang="cs-CZ" dirty="0" smtClean="0"/>
                  <a:t> </a:t>
                </a:r>
                <a:r>
                  <a:rPr lang="cs-CZ" dirty="0" smtClean="0">
                    <a:solidFill>
                      <a:srgbClr val="FF0000"/>
                    </a:solidFill>
                  </a:rPr>
                  <a:t>x </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0, y</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 0	a </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0, </a:t>
                </a:r>
                <a14:m>
                  <m:oMath xmlns:m="http://schemas.openxmlformats.org/officeDocument/2006/math">
                    <m:r>
                      <m:rPr>
                        <m:sty m:val="p"/>
                      </m:rPr>
                      <a:rPr lang="cs-CZ" b="0" i="0" smtClean="0">
                        <a:solidFill>
                          <a:srgbClr val="FF0000"/>
                        </a:solidFill>
                        <a:latin typeface="Cambria Math"/>
                        <a:ea typeface="Cambria Math"/>
                      </a:rPr>
                      <m:t>b</m:t>
                    </m:r>
                    <m:r>
                      <a:rPr lang="cs-CZ" i="1" smtClean="0">
                        <a:solidFill>
                          <a:srgbClr val="FF0000"/>
                        </a:solidFill>
                        <a:latin typeface="Cambria Math"/>
                        <a:ea typeface="Cambria Math"/>
                      </a:rPr>
                      <m:t>≠</m:t>
                    </m:r>
                  </m:oMath>
                </a14:m>
                <a:r>
                  <a:rPr lang="cs-CZ" dirty="0" smtClean="0">
                    <a:solidFill>
                      <a:srgbClr val="FF0000"/>
                    </a:solidFill>
                  </a:rPr>
                  <a:t> 0	x </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0, y</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 0</a:t>
                </a:r>
                <a:endParaRPr lang="cs-CZ" dirty="0">
                  <a:solidFill>
                    <a:srgbClr val="FF0000"/>
                  </a:solidFill>
                </a:endParaRPr>
              </a:p>
              <a:p>
                <a:pPr marL="0" indent="0">
                  <a:buNone/>
                </a:pPr>
                <a:endParaRPr lang="cs-CZ" dirty="0" smtClean="0"/>
              </a:p>
              <a:p>
                <a:pPr marL="0" indent="0">
                  <a:buNone/>
                </a:pPr>
                <a:r>
                  <a:rPr lang="cs-CZ" dirty="0" smtClean="0"/>
                  <a:t>10) </a:t>
                </a:r>
                <a14:m>
                  <m:oMath xmlns:m="http://schemas.openxmlformats.org/officeDocument/2006/math">
                    <m:f>
                      <m:fPr>
                        <m:ctrlPr>
                          <a:rPr lang="cs-CZ" i="1" smtClean="0">
                            <a:latin typeface="Cambria Math"/>
                          </a:rPr>
                        </m:ctrlPr>
                      </m:fPr>
                      <m:num>
                        <m:r>
                          <a:rPr lang="cs-CZ" b="0" i="1" smtClean="0">
                            <a:latin typeface="Cambria Math"/>
                          </a:rPr>
                          <m:t>7</m:t>
                        </m:r>
                        <m:r>
                          <a:rPr lang="cs-CZ" b="0" i="1" smtClean="0">
                            <a:latin typeface="Cambria Math"/>
                          </a:rPr>
                          <m:t>𝑥</m:t>
                        </m:r>
                      </m:num>
                      <m:den>
                        <m:r>
                          <a:rPr lang="cs-CZ" b="0" i="1" smtClean="0">
                            <a:latin typeface="Cambria Math"/>
                          </a:rPr>
                          <m:t>5</m:t>
                        </m:r>
                        <m:r>
                          <a:rPr lang="cs-CZ" b="0" i="1" smtClean="0">
                            <a:latin typeface="Cambria Math"/>
                          </a:rPr>
                          <m:t>𝑦</m:t>
                        </m:r>
                        <m:r>
                          <a:rPr lang="cs-CZ" b="0" i="1" smtClean="0">
                            <a:latin typeface="Cambria Math"/>
                          </a:rPr>
                          <m:t>−10</m:t>
                        </m:r>
                      </m:den>
                    </m:f>
                  </m:oMath>
                </a14:m>
                <a:r>
                  <a:rPr lang="cs-CZ" dirty="0" smtClean="0"/>
                  <a:t>		11</a:t>
                </a:r>
                <a14:m>
                  <m:oMath xmlns:m="http://schemas.openxmlformats.org/officeDocument/2006/math">
                    <m:r>
                      <a:rPr lang="cs-CZ" i="1" smtClean="0">
                        <a:latin typeface="Cambria Math"/>
                      </a:rPr>
                      <m:t> </m:t>
                    </m:r>
                  </m:oMath>
                </a14:m>
                <a:r>
                  <a:rPr lang="cs-CZ" dirty="0" smtClean="0"/>
                  <a:t>)</a:t>
                </a:r>
                <a14:m>
                  <m:oMath xmlns:m="http://schemas.openxmlformats.org/officeDocument/2006/math">
                    <m:f>
                      <m:fPr>
                        <m:ctrlPr>
                          <a:rPr lang="cs-CZ" i="1" smtClean="0">
                            <a:latin typeface="Cambria Math"/>
                          </a:rPr>
                        </m:ctrlPr>
                      </m:fPr>
                      <m:num>
                        <m:r>
                          <a:rPr lang="cs-CZ" b="0" i="1" smtClean="0">
                            <a:latin typeface="Cambria Math"/>
                          </a:rPr>
                          <m:t>5</m:t>
                        </m:r>
                        <m:r>
                          <a:rPr lang="cs-CZ" b="0" i="1" smtClean="0">
                            <a:latin typeface="Cambria Math"/>
                          </a:rPr>
                          <m:t>𝑎</m:t>
                        </m:r>
                      </m:num>
                      <m:den>
                        <m:sSup>
                          <m:sSupPr>
                            <m:ctrlPr>
                              <a:rPr lang="cs-CZ" i="1" smtClean="0">
                                <a:latin typeface="Cambria Math"/>
                              </a:rPr>
                            </m:ctrlPr>
                          </m:sSupPr>
                          <m:e>
                            <m:r>
                              <a:rPr lang="cs-CZ" b="0" i="1" smtClean="0">
                                <a:latin typeface="Cambria Math"/>
                              </a:rPr>
                              <m:t>𝑎</m:t>
                            </m:r>
                          </m:e>
                          <m:sup>
                            <m:r>
                              <a:rPr lang="cs-CZ" b="0" i="1" smtClean="0">
                                <a:latin typeface="Cambria Math"/>
                              </a:rPr>
                              <m:t>2</m:t>
                            </m:r>
                          </m:sup>
                        </m:sSup>
                        <m:r>
                          <a:rPr lang="cs-CZ" b="0" i="1" smtClean="0">
                            <a:latin typeface="Cambria Math"/>
                          </a:rPr>
                          <m:t>+</m:t>
                        </m:r>
                        <m:r>
                          <a:rPr lang="cs-CZ" b="0" i="1" smtClean="0">
                            <a:latin typeface="Cambria Math"/>
                          </a:rPr>
                          <m:t>𝑎</m:t>
                        </m:r>
                      </m:den>
                    </m:f>
                  </m:oMath>
                </a14:m>
                <a:r>
                  <a:rPr lang="cs-CZ" dirty="0" smtClean="0"/>
                  <a:t>		12) </a:t>
                </a:r>
                <a14:m>
                  <m:oMath xmlns:m="http://schemas.openxmlformats.org/officeDocument/2006/math">
                    <m:f>
                      <m:fPr>
                        <m:ctrlPr>
                          <a:rPr lang="cs-CZ" i="1" smtClean="0">
                            <a:latin typeface="Cambria Math"/>
                          </a:rPr>
                        </m:ctrlPr>
                      </m:fPr>
                      <m:num>
                        <m:r>
                          <a:rPr lang="cs-CZ" b="0" i="1" smtClean="0">
                            <a:latin typeface="Cambria Math"/>
                          </a:rPr>
                          <m:t>2</m:t>
                        </m:r>
                        <m:r>
                          <a:rPr lang="cs-CZ" b="0" i="1" smtClean="0">
                            <a:latin typeface="Cambria Math"/>
                          </a:rPr>
                          <m:t>𝑥</m:t>
                        </m:r>
                      </m:num>
                      <m:den>
                        <m:sSup>
                          <m:sSupPr>
                            <m:ctrlPr>
                              <a:rPr lang="cs-CZ" i="1" smtClean="0">
                                <a:latin typeface="Cambria Math"/>
                              </a:rPr>
                            </m:ctrlPr>
                          </m:sSupPr>
                          <m:e>
                            <m:r>
                              <a:rPr lang="cs-CZ" b="0" i="1" smtClean="0">
                                <a:latin typeface="Cambria Math"/>
                              </a:rPr>
                              <m:t>4</m:t>
                            </m:r>
                            <m:r>
                              <a:rPr lang="cs-CZ" b="0" i="1" smtClean="0">
                                <a:latin typeface="Cambria Math"/>
                              </a:rPr>
                              <m:t>𝑥</m:t>
                            </m:r>
                          </m:e>
                          <m:sup>
                            <m:r>
                              <a:rPr lang="cs-CZ" b="0" i="1" smtClean="0">
                                <a:latin typeface="Cambria Math"/>
                              </a:rPr>
                              <m:t>2</m:t>
                            </m:r>
                          </m:sup>
                        </m:sSup>
                        <m:r>
                          <a:rPr lang="cs-CZ" b="0" i="1" smtClean="0">
                            <a:latin typeface="Cambria Math"/>
                          </a:rPr>
                          <m:t>−2</m:t>
                        </m:r>
                        <m:r>
                          <a:rPr lang="cs-CZ" b="0" i="1" smtClean="0">
                            <a:latin typeface="Cambria Math"/>
                          </a:rPr>
                          <m:t>𝑥</m:t>
                        </m:r>
                      </m:den>
                    </m:f>
                  </m:oMath>
                </a14:m>
                <a:endParaRPr lang="cs-CZ" dirty="0" smtClean="0"/>
              </a:p>
              <a:p>
                <a:pPr marL="0" indent="0">
                  <a:buNone/>
                </a:pPr>
                <a:r>
                  <a:rPr lang="cs-CZ" dirty="0"/>
                  <a:t> </a:t>
                </a:r>
                <a:r>
                  <a:rPr lang="cs-CZ" dirty="0" smtClean="0"/>
                  <a:t>      </a:t>
                </a:r>
                <a:r>
                  <a:rPr lang="cs-CZ" dirty="0" smtClean="0">
                    <a:solidFill>
                      <a:srgbClr val="00B050"/>
                    </a:solidFill>
                  </a:rPr>
                  <a:t>5(y-2)		      a(a+1)		       2x(2x-1)</a:t>
                </a:r>
                <a:endParaRPr lang="cs-CZ" dirty="0" smtClean="0"/>
              </a:p>
              <a:p>
                <a:pPr marL="0" indent="0">
                  <a:buNone/>
                </a:pPr>
                <a:r>
                  <a:rPr lang="cs-CZ" dirty="0" smtClean="0"/>
                  <a:t>      </a:t>
                </a:r>
                <a:r>
                  <a:rPr lang="cs-CZ" dirty="0" smtClean="0">
                    <a:solidFill>
                      <a:srgbClr val="FF0000"/>
                    </a:solidFill>
                  </a:rPr>
                  <a:t>y</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 2		a </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0, </a:t>
                </a:r>
                <a14:m>
                  <m:oMath xmlns:m="http://schemas.openxmlformats.org/officeDocument/2006/math">
                    <m:r>
                      <m:rPr>
                        <m:sty m:val="p"/>
                      </m:rPr>
                      <a:rPr lang="cs-CZ" b="0" i="0" smtClean="0">
                        <a:solidFill>
                          <a:srgbClr val="FF0000"/>
                        </a:solidFill>
                        <a:latin typeface="Cambria Math"/>
                        <a:ea typeface="Cambria Math"/>
                      </a:rPr>
                      <m:t>a</m:t>
                    </m:r>
                    <m:r>
                      <a:rPr lang="cs-CZ" i="1" smtClean="0">
                        <a:solidFill>
                          <a:srgbClr val="FF0000"/>
                        </a:solidFill>
                        <a:latin typeface="Cambria Math"/>
                        <a:ea typeface="Cambria Math"/>
                      </a:rPr>
                      <m:t>≠</m:t>
                    </m:r>
                  </m:oMath>
                </a14:m>
                <a:r>
                  <a:rPr lang="cs-CZ" dirty="0" smtClean="0">
                    <a:solidFill>
                      <a:srgbClr val="FF0000"/>
                    </a:solidFill>
                  </a:rPr>
                  <a:t> -1	x </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0, </a:t>
                </a:r>
                <a14:m>
                  <m:oMath xmlns:m="http://schemas.openxmlformats.org/officeDocument/2006/math">
                    <m:r>
                      <m:rPr>
                        <m:sty m:val="p"/>
                      </m:rPr>
                      <a:rPr lang="cs-CZ" b="0" i="0" smtClean="0">
                        <a:solidFill>
                          <a:srgbClr val="FF0000"/>
                        </a:solidFill>
                        <a:latin typeface="Cambria Math"/>
                        <a:ea typeface="Cambria Math"/>
                      </a:rPr>
                      <m:t>x</m:t>
                    </m:r>
                    <m:r>
                      <a:rPr lang="cs-CZ" i="1" smtClean="0">
                        <a:solidFill>
                          <a:srgbClr val="FF0000"/>
                        </a:solidFill>
                        <a:latin typeface="Cambria Math"/>
                        <a:ea typeface="Cambria Math"/>
                      </a:rPr>
                      <m:t>≠</m:t>
                    </m:r>
                  </m:oMath>
                </a14:m>
                <a:r>
                  <a:rPr lang="cs-CZ" dirty="0" smtClean="0">
                    <a:solidFill>
                      <a:srgbClr val="FF0000"/>
                    </a:solidFill>
                  </a:rPr>
                  <a:t> 0,5</a:t>
                </a:r>
                <a:endParaRPr lang="cs-CZ" dirty="0">
                  <a:solidFill>
                    <a:srgbClr val="FF0000"/>
                  </a:solidFill>
                </a:endParaRPr>
              </a:p>
              <a:p>
                <a:pPr marL="0" indent="0">
                  <a:buNone/>
                </a:pPr>
                <a:endParaRPr lang="cs-CZ" dirty="0"/>
              </a:p>
              <a:p>
                <a:pPr marL="0" indent="0">
                  <a:buNone/>
                </a:pPr>
                <a:endParaRPr lang="cs-CZ" dirty="0"/>
              </a:p>
              <a:p>
                <a:pPr marL="0" indent="0">
                  <a:buNone/>
                </a:pPr>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l="-1852"/>
                </a:stretch>
              </a:blipFill>
            </p:spPr>
            <p:txBody>
              <a:bodyPr/>
              <a:lstStyle/>
              <a:p>
                <a:r>
                  <a:rPr lang="cs-CZ">
                    <a:noFill/>
                  </a:rPr>
                  <a:t> </a:t>
                </a:r>
              </a:p>
            </p:txBody>
          </p:sp>
        </mc:Fallback>
      </mc:AlternateContent>
    </p:spTree>
    <p:extLst>
      <p:ext uri="{BB962C8B-B14F-4D97-AF65-F5344CB8AC3E}">
        <p14:creationId xmlns:p14="http://schemas.microsoft.com/office/powerpoint/2010/main" val="19802501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Jak si poradíme s těmito výrazy?</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0" indent="0">
                  <a:buNone/>
                </a:pPr>
                <a:r>
                  <a:rPr lang="cs-CZ" dirty="0" smtClean="0"/>
                  <a:t>	</a:t>
                </a:r>
              </a:p>
              <a:p>
                <a:pPr marL="0" indent="0">
                  <a:buNone/>
                </a:pPr>
                <a:r>
                  <a:rPr lang="cs-CZ" dirty="0" smtClean="0"/>
                  <a:t>  	 </a:t>
                </a:r>
                <a14:m>
                  <m:oMath xmlns:m="http://schemas.openxmlformats.org/officeDocument/2006/math">
                    <m:f>
                      <m:fPr>
                        <m:ctrlPr>
                          <a:rPr lang="cs-CZ" i="1" smtClean="0">
                            <a:latin typeface="Cambria Math"/>
                          </a:rPr>
                        </m:ctrlPr>
                      </m:fPr>
                      <m:num>
                        <m:r>
                          <a:rPr lang="cs-CZ" b="0" i="1" smtClean="0">
                            <a:latin typeface="Cambria Math"/>
                          </a:rPr>
                          <m:t>7</m:t>
                        </m:r>
                      </m:num>
                      <m:den>
                        <m:r>
                          <a:rPr lang="cs-CZ" b="0" i="1" smtClean="0">
                            <a:latin typeface="Cambria Math"/>
                          </a:rPr>
                          <m:t>𝑎</m:t>
                        </m:r>
                        <m:r>
                          <a:rPr lang="cs-CZ" b="0" i="1" smtClean="0">
                            <a:latin typeface="Cambria Math"/>
                          </a:rPr>
                          <m:t>+</m:t>
                        </m:r>
                        <m:r>
                          <a:rPr lang="cs-CZ" b="0" i="1" smtClean="0">
                            <a:latin typeface="Cambria Math"/>
                          </a:rPr>
                          <m:t>𝑏</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3</m:t>
                        </m:r>
                        <m:r>
                          <a:rPr lang="cs-CZ" b="0" i="1" smtClean="0">
                            <a:latin typeface="Cambria Math"/>
                          </a:rPr>
                          <m:t>𝑥</m:t>
                        </m:r>
                        <m:r>
                          <a:rPr lang="cs-CZ" b="0" i="1" smtClean="0">
                            <a:latin typeface="Cambria Math"/>
                          </a:rPr>
                          <m:t>+</m:t>
                        </m:r>
                        <m:r>
                          <a:rPr lang="cs-CZ" b="0" i="1" smtClean="0">
                            <a:latin typeface="Cambria Math"/>
                          </a:rPr>
                          <m:t>𝑦</m:t>
                        </m:r>
                      </m:num>
                      <m:den>
                        <m:r>
                          <a:rPr lang="cs-CZ" b="0" i="1" smtClean="0">
                            <a:latin typeface="Cambria Math"/>
                          </a:rPr>
                          <m:t>2</m:t>
                        </m:r>
                        <m:r>
                          <a:rPr lang="cs-CZ" b="0" i="1" smtClean="0">
                            <a:latin typeface="Cambria Math"/>
                          </a:rPr>
                          <m:t>𝑥</m:t>
                        </m:r>
                        <m:r>
                          <a:rPr lang="cs-CZ" b="0" i="1" smtClean="0">
                            <a:latin typeface="Cambria Math"/>
                          </a:rPr>
                          <m:t>−</m:t>
                        </m:r>
                        <m:r>
                          <a:rPr lang="cs-CZ" b="0" i="1" smtClean="0">
                            <a:latin typeface="Cambria Math"/>
                          </a:rPr>
                          <m:t>𝑦</m:t>
                        </m:r>
                      </m:den>
                    </m:f>
                  </m:oMath>
                </a14:m>
                <a:r>
                  <a:rPr lang="cs-CZ" dirty="0" smtClean="0"/>
                  <a:t>	          	</a:t>
                </a:r>
              </a:p>
              <a:p>
                <a:pPr marL="0" indent="0">
                  <a:buNone/>
                </a:pPr>
                <a:r>
                  <a:rPr lang="cs-CZ" dirty="0" smtClean="0"/>
                  <a:t>	</a:t>
                </a:r>
              </a:p>
              <a:p>
                <a:pPr marL="0" indent="0">
                  <a:buNone/>
                </a:pPr>
                <a:r>
                  <a:rPr lang="cs-CZ" dirty="0"/>
                  <a:t>	</a:t>
                </a:r>
                <a14:m>
                  <m:oMath xmlns:m="http://schemas.openxmlformats.org/officeDocument/2006/math">
                    <m:f>
                      <m:fPr>
                        <m:ctrlPr>
                          <a:rPr lang="cs-CZ" i="1" smtClean="0">
                            <a:latin typeface="Cambria Math"/>
                          </a:rPr>
                        </m:ctrlPr>
                      </m:fPr>
                      <m:num>
                        <m:r>
                          <a:rPr lang="cs-CZ" b="0" i="1" smtClean="0">
                            <a:latin typeface="Cambria Math"/>
                          </a:rPr>
                          <m:t>2</m:t>
                        </m:r>
                      </m:num>
                      <m:den>
                        <m:sSup>
                          <m:sSupPr>
                            <m:ctrlPr>
                              <a:rPr lang="cs-CZ" i="1" smtClean="0">
                                <a:latin typeface="Cambria Math"/>
                              </a:rPr>
                            </m:ctrlPr>
                          </m:sSupPr>
                          <m:e>
                            <m:r>
                              <a:rPr lang="cs-CZ" b="0" i="1" smtClean="0">
                                <a:latin typeface="Cambria Math"/>
                              </a:rPr>
                              <m:t>𝑎</m:t>
                            </m:r>
                          </m:e>
                          <m:sup>
                            <m:r>
                              <a:rPr lang="cs-CZ" b="0" i="1" smtClean="0">
                                <a:latin typeface="Cambria Math"/>
                              </a:rPr>
                              <m:t>2</m:t>
                            </m:r>
                          </m:sup>
                        </m:sSup>
                        <m:r>
                          <a:rPr lang="cs-CZ" b="0" i="1" smtClean="0">
                            <a:latin typeface="Cambria Math"/>
                          </a:rPr>
                          <m:t>+2</m:t>
                        </m:r>
                        <m:r>
                          <a:rPr lang="cs-CZ" b="0" i="1" smtClean="0">
                            <a:latin typeface="Cambria Math"/>
                          </a:rPr>
                          <m:t>𝑎𝑏</m:t>
                        </m:r>
                        <m:r>
                          <a:rPr lang="cs-CZ" b="0" i="1" smtClean="0">
                            <a:latin typeface="Cambria Math"/>
                          </a:rPr>
                          <m:t>+</m:t>
                        </m:r>
                        <m:sSup>
                          <m:sSupPr>
                            <m:ctrlPr>
                              <a:rPr lang="cs-CZ" b="0" i="1" smtClean="0">
                                <a:latin typeface="Cambria Math"/>
                              </a:rPr>
                            </m:ctrlPr>
                          </m:sSupPr>
                          <m:e>
                            <m:r>
                              <a:rPr lang="cs-CZ" b="0" i="1" smtClean="0">
                                <a:latin typeface="Cambria Math"/>
                              </a:rPr>
                              <m:t>𝑏</m:t>
                            </m:r>
                          </m:e>
                          <m:sup>
                            <m:r>
                              <a:rPr lang="cs-CZ" b="0" i="1" smtClean="0">
                                <a:latin typeface="Cambria Math"/>
                              </a:rPr>
                              <m:t>2</m:t>
                            </m:r>
                          </m:sup>
                        </m:sSup>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5</m:t>
                        </m:r>
                      </m:num>
                      <m:den>
                        <m:sSup>
                          <m:sSupPr>
                            <m:ctrlPr>
                              <a:rPr lang="cs-CZ" i="1" smtClean="0">
                                <a:latin typeface="Cambria Math"/>
                              </a:rPr>
                            </m:ctrlPr>
                          </m:sSupPr>
                          <m:e>
                            <m:r>
                              <a:rPr lang="cs-CZ" b="0" i="1" smtClean="0">
                                <a:latin typeface="Cambria Math"/>
                              </a:rPr>
                              <m:t>𝑥</m:t>
                            </m:r>
                          </m:e>
                          <m:sup>
                            <m:r>
                              <a:rPr lang="cs-CZ" b="0" i="1" smtClean="0">
                                <a:latin typeface="Cambria Math"/>
                              </a:rPr>
                              <m:t>2</m:t>
                            </m:r>
                          </m:sup>
                        </m:sSup>
                        <m:r>
                          <a:rPr lang="cs-CZ" b="0" i="1" smtClean="0">
                            <a:latin typeface="Cambria Math"/>
                          </a:rPr>
                          <m:t>−1</m:t>
                        </m:r>
                      </m:den>
                    </m:f>
                  </m:oMath>
                </a14:m>
                <a:r>
                  <a:rPr lang="cs-CZ" dirty="0" smtClean="0"/>
                  <a:t>	</a:t>
                </a:r>
              </a:p>
              <a:p>
                <a:endParaRPr lang="cs-CZ" dirty="0"/>
              </a:p>
              <a:p>
                <a:endParaRPr lang="cs-CZ" dirty="0" smtClean="0"/>
              </a:p>
              <a:p>
                <a:pPr marL="0" indent="0">
                  <a:buNone/>
                </a:pPr>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4291293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Jak si poradíš s těmito výrazy?</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lstStyle/>
              <a:p>
                <a:pPr marL="0" indent="0">
                  <a:buNone/>
                </a:pPr>
                <a:r>
                  <a:rPr lang="cs-CZ" dirty="0" smtClean="0"/>
                  <a:t>	</a:t>
                </a:r>
              </a:p>
              <a:p>
                <a:pPr marL="0" indent="0">
                  <a:buNone/>
                </a:pPr>
                <a:r>
                  <a:rPr lang="cs-CZ" dirty="0" smtClean="0"/>
                  <a:t>  	 </a:t>
                </a:r>
                <a14:m>
                  <m:oMath xmlns:m="http://schemas.openxmlformats.org/officeDocument/2006/math">
                    <m:f>
                      <m:fPr>
                        <m:ctrlPr>
                          <a:rPr lang="cs-CZ" i="1" smtClean="0">
                            <a:latin typeface="Cambria Math"/>
                          </a:rPr>
                        </m:ctrlPr>
                      </m:fPr>
                      <m:num>
                        <m:r>
                          <a:rPr lang="cs-CZ" b="0" i="1" smtClean="0">
                            <a:latin typeface="Cambria Math"/>
                          </a:rPr>
                          <m:t>4</m:t>
                        </m:r>
                        <m:r>
                          <a:rPr lang="cs-CZ" b="0" i="1" smtClean="0">
                            <a:latin typeface="Cambria Math"/>
                          </a:rPr>
                          <m:t>𝑥</m:t>
                        </m:r>
                      </m:num>
                      <m:den>
                        <m:r>
                          <a:rPr lang="cs-CZ" b="0" i="1" smtClean="0">
                            <a:latin typeface="Cambria Math"/>
                          </a:rPr>
                          <m:t>3</m:t>
                        </m:r>
                        <m:r>
                          <a:rPr lang="cs-CZ" b="0" i="1" smtClean="0">
                            <a:latin typeface="Cambria Math"/>
                          </a:rPr>
                          <m:t>𝑎</m:t>
                        </m:r>
                        <m:r>
                          <a:rPr lang="cs-CZ" b="0" i="1" smtClean="0">
                            <a:latin typeface="Cambria Math"/>
                          </a:rPr>
                          <m:t>−</m:t>
                        </m:r>
                        <m:r>
                          <a:rPr lang="cs-CZ" b="0" i="1" smtClean="0">
                            <a:latin typeface="Cambria Math"/>
                          </a:rPr>
                          <m:t>𝑏</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3</m:t>
                        </m:r>
                        <m:r>
                          <a:rPr lang="cs-CZ" b="0" i="1" smtClean="0">
                            <a:latin typeface="Cambria Math"/>
                          </a:rPr>
                          <m:t>𝑥</m:t>
                        </m:r>
                        <m:r>
                          <a:rPr lang="cs-CZ" b="0" i="1" smtClean="0">
                            <a:latin typeface="Cambria Math"/>
                          </a:rPr>
                          <m:t>+</m:t>
                        </m:r>
                        <m:r>
                          <a:rPr lang="cs-CZ" b="0" i="1" smtClean="0">
                            <a:latin typeface="Cambria Math"/>
                          </a:rPr>
                          <m:t>𝑦</m:t>
                        </m:r>
                      </m:num>
                      <m:den>
                        <m:r>
                          <a:rPr lang="cs-CZ" b="0" i="1" smtClean="0">
                            <a:latin typeface="Cambria Math"/>
                          </a:rPr>
                          <m:t>2</m:t>
                        </m:r>
                        <m:r>
                          <a:rPr lang="cs-CZ" b="0" i="1" smtClean="0">
                            <a:latin typeface="Cambria Math"/>
                          </a:rPr>
                          <m:t>𝑥</m:t>
                        </m:r>
                        <m:r>
                          <a:rPr lang="cs-CZ" b="0" i="1" smtClean="0">
                            <a:latin typeface="Cambria Math"/>
                          </a:rPr>
                          <m:t>+5</m:t>
                        </m:r>
                        <m:r>
                          <a:rPr lang="cs-CZ" b="0" i="1" smtClean="0">
                            <a:latin typeface="Cambria Math"/>
                          </a:rPr>
                          <m:t>𝑦</m:t>
                        </m:r>
                      </m:den>
                    </m:f>
                  </m:oMath>
                </a14:m>
                <a:r>
                  <a:rPr lang="cs-CZ" dirty="0" smtClean="0"/>
                  <a:t>	          	</a:t>
                </a:r>
              </a:p>
              <a:p>
                <a:pPr marL="0" indent="0">
                  <a:buNone/>
                </a:pPr>
                <a:r>
                  <a:rPr lang="cs-CZ" dirty="0" smtClean="0"/>
                  <a:t>	</a:t>
                </a:r>
              </a:p>
              <a:p>
                <a:pPr marL="0" indent="0">
                  <a:buNone/>
                </a:pPr>
                <a:r>
                  <a:rPr lang="cs-CZ" dirty="0"/>
                  <a:t>	</a:t>
                </a:r>
                <a14:m>
                  <m:oMath xmlns:m="http://schemas.openxmlformats.org/officeDocument/2006/math">
                    <m:f>
                      <m:fPr>
                        <m:ctrlPr>
                          <a:rPr lang="cs-CZ" i="1" smtClean="0">
                            <a:latin typeface="Cambria Math"/>
                          </a:rPr>
                        </m:ctrlPr>
                      </m:fPr>
                      <m:num>
                        <m:r>
                          <a:rPr lang="cs-CZ" b="0" i="1" smtClean="0">
                            <a:latin typeface="Cambria Math"/>
                          </a:rPr>
                          <m:t>2</m:t>
                        </m:r>
                      </m:num>
                      <m:den>
                        <m:sSup>
                          <m:sSupPr>
                            <m:ctrlPr>
                              <a:rPr lang="cs-CZ" i="1" smtClean="0">
                                <a:latin typeface="Cambria Math"/>
                              </a:rPr>
                            </m:ctrlPr>
                          </m:sSupPr>
                          <m:e>
                            <m:r>
                              <a:rPr lang="cs-CZ" b="0" i="1" smtClean="0">
                                <a:latin typeface="Cambria Math"/>
                              </a:rPr>
                              <m:t>𝑎</m:t>
                            </m:r>
                          </m:e>
                          <m:sup>
                            <m:r>
                              <a:rPr lang="cs-CZ" b="0" i="1" smtClean="0">
                                <a:latin typeface="Cambria Math"/>
                              </a:rPr>
                              <m:t>2</m:t>
                            </m:r>
                          </m:sup>
                        </m:sSup>
                        <m:r>
                          <a:rPr lang="cs-CZ" b="0" i="1" smtClean="0">
                            <a:latin typeface="Cambria Math"/>
                          </a:rPr>
                          <m:t>−2</m:t>
                        </m:r>
                        <m:r>
                          <a:rPr lang="cs-CZ" b="0" i="1" smtClean="0">
                            <a:latin typeface="Cambria Math"/>
                          </a:rPr>
                          <m:t>𝑎𝑏</m:t>
                        </m:r>
                        <m:r>
                          <a:rPr lang="cs-CZ" b="0" i="1" smtClean="0">
                            <a:latin typeface="Cambria Math"/>
                          </a:rPr>
                          <m:t>+</m:t>
                        </m:r>
                        <m:sSup>
                          <m:sSupPr>
                            <m:ctrlPr>
                              <a:rPr lang="cs-CZ" b="0" i="1" smtClean="0">
                                <a:latin typeface="Cambria Math"/>
                              </a:rPr>
                            </m:ctrlPr>
                          </m:sSupPr>
                          <m:e>
                            <m:r>
                              <a:rPr lang="cs-CZ" b="0" i="1" smtClean="0">
                                <a:latin typeface="Cambria Math"/>
                              </a:rPr>
                              <m:t>𝑏</m:t>
                            </m:r>
                          </m:e>
                          <m:sup>
                            <m:r>
                              <a:rPr lang="cs-CZ" b="0" i="1" smtClean="0">
                                <a:latin typeface="Cambria Math"/>
                              </a:rPr>
                              <m:t>2</m:t>
                            </m:r>
                          </m:sup>
                        </m:sSup>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5</m:t>
                        </m:r>
                      </m:num>
                      <m:den>
                        <m:sSup>
                          <m:sSupPr>
                            <m:ctrlPr>
                              <a:rPr lang="cs-CZ" i="1" smtClean="0">
                                <a:latin typeface="Cambria Math"/>
                              </a:rPr>
                            </m:ctrlPr>
                          </m:sSupPr>
                          <m:e>
                            <m:r>
                              <a:rPr lang="cs-CZ" b="0" i="1" smtClean="0">
                                <a:latin typeface="Cambria Math"/>
                              </a:rPr>
                              <m:t>𝑥</m:t>
                            </m:r>
                          </m:e>
                          <m:sup>
                            <m:r>
                              <a:rPr lang="cs-CZ" b="0" i="1" smtClean="0">
                                <a:latin typeface="Cambria Math"/>
                              </a:rPr>
                              <m:t>2</m:t>
                            </m:r>
                          </m:sup>
                        </m:sSup>
                        <m:r>
                          <a:rPr lang="cs-CZ" b="0" i="1" smtClean="0">
                            <a:latin typeface="Cambria Math"/>
                          </a:rPr>
                          <m:t>−</m:t>
                        </m:r>
                        <m:sSup>
                          <m:sSupPr>
                            <m:ctrlPr>
                              <a:rPr lang="cs-CZ" b="0" i="1" smtClean="0">
                                <a:latin typeface="Cambria Math"/>
                              </a:rPr>
                            </m:ctrlPr>
                          </m:sSupPr>
                          <m:e>
                            <m:r>
                              <a:rPr lang="cs-CZ" b="0" i="1" smtClean="0">
                                <a:latin typeface="Cambria Math"/>
                              </a:rPr>
                              <m:t>4</m:t>
                            </m:r>
                            <m:r>
                              <a:rPr lang="cs-CZ" b="0" i="1" smtClean="0">
                                <a:latin typeface="Cambria Math"/>
                              </a:rPr>
                              <m:t>𝑦</m:t>
                            </m:r>
                          </m:e>
                          <m:sup>
                            <m:r>
                              <a:rPr lang="cs-CZ" b="0" i="1" smtClean="0">
                                <a:latin typeface="Cambria Math"/>
                              </a:rPr>
                              <m:t>2</m:t>
                            </m:r>
                          </m:sup>
                        </m:sSup>
                      </m:den>
                    </m:f>
                  </m:oMath>
                </a14:m>
                <a:r>
                  <a:rPr lang="cs-CZ" dirty="0" smtClean="0"/>
                  <a:t>	</a:t>
                </a:r>
              </a:p>
              <a:p>
                <a:pPr marL="0" indent="0">
                  <a:buNone/>
                </a:pPr>
                <a:endParaRPr lang="cs-CZ" dirty="0"/>
              </a:p>
              <a:p>
                <a:endParaRPr lang="cs-CZ" dirty="0" smtClean="0"/>
              </a:p>
              <a:p>
                <a:pPr marL="0" indent="0">
                  <a:buNone/>
                </a:pPr>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5934322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Zkontroluj</a:t>
            </a:r>
            <a:endParaRPr lang="cs-CZ" dirty="0"/>
          </a:p>
        </p:txBody>
      </p:sp>
      <mc:AlternateContent xmlns:mc="http://schemas.openxmlformats.org/markup-compatibility/2006" xmlns:a14="http://schemas.microsoft.com/office/drawing/2010/main">
        <mc:Choice Requires="a14">
          <p:sp>
            <p:nvSpPr>
              <p:cNvPr id="3" name="Zástupný symbol pro obsah 2"/>
              <p:cNvSpPr>
                <a:spLocks noGrp="1"/>
              </p:cNvSpPr>
              <p:nvPr>
                <p:ph idx="1"/>
              </p:nvPr>
            </p:nvSpPr>
            <p:spPr/>
            <p:txBody>
              <a:bodyPr>
                <a:normAutofit/>
              </a:bodyPr>
              <a:lstStyle/>
              <a:p>
                <a:pPr marL="0" indent="0">
                  <a:buNone/>
                </a:pPr>
                <a:r>
                  <a:rPr lang="cs-CZ" dirty="0" smtClean="0"/>
                  <a:t>	 </a:t>
                </a:r>
                <a14:m>
                  <m:oMath xmlns:m="http://schemas.openxmlformats.org/officeDocument/2006/math">
                    <m:f>
                      <m:fPr>
                        <m:ctrlPr>
                          <a:rPr lang="cs-CZ" i="1" smtClean="0">
                            <a:latin typeface="Cambria Math"/>
                          </a:rPr>
                        </m:ctrlPr>
                      </m:fPr>
                      <m:num>
                        <m:r>
                          <a:rPr lang="cs-CZ" b="0" i="1" smtClean="0">
                            <a:latin typeface="Cambria Math"/>
                          </a:rPr>
                          <m:t>4</m:t>
                        </m:r>
                        <m:r>
                          <a:rPr lang="cs-CZ" b="0" i="1" smtClean="0">
                            <a:latin typeface="Cambria Math"/>
                          </a:rPr>
                          <m:t>𝑥</m:t>
                        </m:r>
                      </m:num>
                      <m:den>
                        <m:r>
                          <a:rPr lang="cs-CZ" b="0" i="1" smtClean="0">
                            <a:latin typeface="Cambria Math"/>
                          </a:rPr>
                          <m:t>3</m:t>
                        </m:r>
                        <m:r>
                          <a:rPr lang="cs-CZ" b="0" i="1" smtClean="0">
                            <a:latin typeface="Cambria Math"/>
                          </a:rPr>
                          <m:t>𝑎</m:t>
                        </m:r>
                        <m:r>
                          <a:rPr lang="cs-CZ" b="0" i="1" smtClean="0">
                            <a:latin typeface="Cambria Math"/>
                          </a:rPr>
                          <m:t>−</m:t>
                        </m:r>
                        <m:r>
                          <a:rPr lang="cs-CZ" b="0" i="1" smtClean="0">
                            <a:latin typeface="Cambria Math"/>
                          </a:rPr>
                          <m:t>𝑏</m:t>
                        </m:r>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3</m:t>
                        </m:r>
                        <m:r>
                          <a:rPr lang="cs-CZ" b="0" i="1" smtClean="0">
                            <a:latin typeface="Cambria Math"/>
                          </a:rPr>
                          <m:t>𝑥</m:t>
                        </m:r>
                        <m:r>
                          <a:rPr lang="cs-CZ" b="0" i="1" smtClean="0">
                            <a:latin typeface="Cambria Math"/>
                          </a:rPr>
                          <m:t>+</m:t>
                        </m:r>
                        <m:r>
                          <a:rPr lang="cs-CZ" b="0" i="1" smtClean="0">
                            <a:latin typeface="Cambria Math"/>
                          </a:rPr>
                          <m:t>𝑦</m:t>
                        </m:r>
                      </m:num>
                      <m:den>
                        <m:r>
                          <a:rPr lang="cs-CZ" b="0" i="1" smtClean="0">
                            <a:latin typeface="Cambria Math"/>
                          </a:rPr>
                          <m:t>2</m:t>
                        </m:r>
                        <m:r>
                          <a:rPr lang="cs-CZ" b="0" i="1" smtClean="0">
                            <a:latin typeface="Cambria Math"/>
                          </a:rPr>
                          <m:t>𝑥</m:t>
                        </m:r>
                        <m:r>
                          <a:rPr lang="cs-CZ" b="0" i="1" smtClean="0">
                            <a:latin typeface="Cambria Math"/>
                          </a:rPr>
                          <m:t>+5</m:t>
                        </m:r>
                        <m:r>
                          <a:rPr lang="cs-CZ" b="0" i="1" smtClean="0">
                            <a:latin typeface="Cambria Math"/>
                          </a:rPr>
                          <m:t>𝑦</m:t>
                        </m:r>
                      </m:den>
                    </m:f>
                  </m:oMath>
                </a14:m>
                <a:endParaRPr lang="cs-CZ" dirty="0" smtClean="0"/>
              </a:p>
              <a:p>
                <a:pPr marL="0" indent="0">
                  <a:buNone/>
                </a:pPr>
                <a:r>
                  <a:rPr lang="cs-CZ" dirty="0"/>
                  <a:t>	</a:t>
                </a:r>
                <a:r>
                  <a:rPr lang="cs-CZ" dirty="0" smtClean="0">
                    <a:solidFill>
                      <a:srgbClr val="FF0000"/>
                    </a:solidFill>
                  </a:rPr>
                  <a:t>b</a:t>
                </a:r>
                <a14:m>
                  <m:oMath xmlns:m="http://schemas.openxmlformats.org/officeDocument/2006/math">
                    <m:r>
                      <a:rPr lang="cs-CZ" i="1" smtClean="0">
                        <a:solidFill>
                          <a:srgbClr val="FF0000"/>
                        </a:solidFill>
                        <a:latin typeface="Cambria Math"/>
                        <a:ea typeface="Cambria Math"/>
                      </a:rPr>
                      <m:t>≠</m:t>
                    </m:r>
                  </m:oMath>
                </a14:m>
                <a:r>
                  <a:rPr lang="cs-CZ" dirty="0" smtClean="0">
                    <a:solidFill>
                      <a:srgbClr val="FF0000"/>
                    </a:solidFill>
                  </a:rPr>
                  <a:t>3a</a:t>
                </a:r>
                <a:r>
                  <a:rPr lang="cs-CZ" dirty="0" smtClean="0"/>
                  <a:t>	          	</a:t>
                </a:r>
                <a:r>
                  <a:rPr lang="cs-CZ" dirty="0" smtClean="0">
                    <a:solidFill>
                      <a:srgbClr val="FF0000"/>
                    </a:solidFill>
                  </a:rPr>
                  <a:t> </a:t>
                </a:r>
                <a14:m>
                  <m:oMath xmlns:m="http://schemas.openxmlformats.org/officeDocument/2006/math">
                    <m:r>
                      <m:rPr>
                        <m:sty m:val="p"/>
                      </m:rPr>
                      <a:rPr lang="cs-CZ" b="0" i="0" smtClean="0">
                        <a:solidFill>
                          <a:srgbClr val="FF0000"/>
                        </a:solidFill>
                        <a:latin typeface="Cambria Math"/>
                        <a:ea typeface="Cambria Math"/>
                      </a:rPr>
                      <m:t>x</m:t>
                    </m:r>
                    <m:r>
                      <a:rPr lang="cs-CZ" i="1" smtClean="0">
                        <a:solidFill>
                          <a:srgbClr val="FF0000"/>
                        </a:solidFill>
                        <a:latin typeface="Cambria Math"/>
                        <a:ea typeface="Cambria Math"/>
                      </a:rPr>
                      <m:t>≠</m:t>
                    </m:r>
                  </m:oMath>
                </a14:m>
                <a:r>
                  <a:rPr lang="cs-CZ" dirty="0" smtClean="0">
                    <a:solidFill>
                      <a:srgbClr val="FF0000"/>
                    </a:solidFill>
                  </a:rPr>
                  <a:t>-2,5y </a:t>
                </a:r>
                <a:r>
                  <a:rPr lang="cs-CZ" dirty="0" smtClean="0"/>
                  <a:t>	 </a:t>
                </a:r>
              </a:p>
              <a:p>
                <a:pPr marL="0" indent="0">
                  <a:buNone/>
                </a:pPr>
                <a:r>
                  <a:rPr lang="cs-CZ" dirty="0" smtClean="0"/>
                  <a:t>	</a:t>
                </a:r>
              </a:p>
              <a:p>
                <a:pPr marL="0" indent="0">
                  <a:buNone/>
                </a:pPr>
                <a:r>
                  <a:rPr lang="cs-CZ" dirty="0"/>
                  <a:t>	</a:t>
                </a:r>
                <a14:m>
                  <m:oMath xmlns:m="http://schemas.openxmlformats.org/officeDocument/2006/math">
                    <m:f>
                      <m:fPr>
                        <m:ctrlPr>
                          <a:rPr lang="cs-CZ" i="1" smtClean="0">
                            <a:latin typeface="Cambria Math"/>
                          </a:rPr>
                        </m:ctrlPr>
                      </m:fPr>
                      <m:num>
                        <m:r>
                          <a:rPr lang="cs-CZ" b="0" i="1" smtClean="0">
                            <a:latin typeface="Cambria Math"/>
                          </a:rPr>
                          <m:t>2</m:t>
                        </m:r>
                      </m:num>
                      <m:den>
                        <m:sSup>
                          <m:sSupPr>
                            <m:ctrlPr>
                              <a:rPr lang="cs-CZ" i="1" smtClean="0">
                                <a:latin typeface="Cambria Math"/>
                              </a:rPr>
                            </m:ctrlPr>
                          </m:sSupPr>
                          <m:e>
                            <m:r>
                              <a:rPr lang="cs-CZ" b="0" i="1" smtClean="0">
                                <a:latin typeface="Cambria Math"/>
                              </a:rPr>
                              <m:t>𝑎</m:t>
                            </m:r>
                          </m:e>
                          <m:sup>
                            <m:r>
                              <a:rPr lang="cs-CZ" b="0" i="1" smtClean="0">
                                <a:latin typeface="Cambria Math"/>
                              </a:rPr>
                              <m:t>2</m:t>
                            </m:r>
                          </m:sup>
                        </m:sSup>
                        <m:r>
                          <a:rPr lang="cs-CZ" b="0" i="1" smtClean="0">
                            <a:latin typeface="Cambria Math"/>
                          </a:rPr>
                          <m:t>−2</m:t>
                        </m:r>
                        <m:r>
                          <a:rPr lang="cs-CZ" b="0" i="1" smtClean="0">
                            <a:latin typeface="Cambria Math"/>
                          </a:rPr>
                          <m:t>𝑎𝑏</m:t>
                        </m:r>
                        <m:r>
                          <a:rPr lang="cs-CZ" b="0" i="1" smtClean="0">
                            <a:latin typeface="Cambria Math"/>
                          </a:rPr>
                          <m:t>+</m:t>
                        </m:r>
                        <m:sSup>
                          <m:sSupPr>
                            <m:ctrlPr>
                              <a:rPr lang="cs-CZ" b="0" i="1" smtClean="0">
                                <a:latin typeface="Cambria Math"/>
                              </a:rPr>
                            </m:ctrlPr>
                          </m:sSupPr>
                          <m:e>
                            <m:r>
                              <a:rPr lang="cs-CZ" b="0" i="1" smtClean="0">
                                <a:latin typeface="Cambria Math"/>
                              </a:rPr>
                              <m:t>𝑏</m:t>
                            </m:r>
                          </m:e>
                          <m:sup>
                            <m:r>
                              <a:rPr lang="cs-CZ" b="0" i="1" smtClean="0">
                                <a:latin typeface="Cambria Math"/>
                              </a:rPr>
                              <m:t>2</m:t>
                            </m:r>
                          </m:sup>
                        </m:sSup>
                      </m:den>
                    </m:f>
                  </m:oMath>
                </a14:m>
                <a:r>
                  <a:rPr lang="cs-CZ" dirty="0" smtClean="0"/>
                  <a:t>			  </a:t>
                </a:r>
                <a14:m>
                  <m:oMath xmlns:m="http://schemas.openxmlformats.org/officeDocument/2006/math">
                    <m:f>
                      <m:fPr>
                        <m:ctrlPr>
                          <a:rPr lang="cs-CZ" i="1" smtClean="0">
                            <a:latin typeface="Cambria Math"/>
                          </a:rPr>
                        </m:ctrlPr>
                      </m:fPr>
                      <m:num>
                        <m:r>
                          <a:rPr lang="cs-CZ" b="0" i="1" smtClean="0">
                            <a:latin typeface="Cambria Math"/>
                          </a:rPr>
                          <m:t>5</m:t>
                        </m:r>
                      </m:num>
                      <m:den>
                        <m:sSup>
                          <m:sSupPr>
                            <m:ctrlPr>
                              <a:rPr lang="cs-CZ" i="1" smtClean="0">
                                <a:latin typeface="Cambria Math"/>
                              </a:rPr>
                            </m:ctrlPr>
                          </m:sSupPr>
                          <m:e>
                            <m:r>
                              <a:rPr lang="cs-CZ" b="0" i="1" smtClean="0">
                                <a:latin typeface="Cambria Math"/>
                              </a:rPr>
                              <m:t>𝑥</m:t>
                            </m:r>
                          </m:e>
                          <m:sup>
                            <m:r>
                              <a:rPr lang="cs-CZ" b="0" i="1" smtClean="0">
                                <a:latin typeface="Cambria Math"/>
                              </a:rPr>
                              <m:t>2</m:t>
                            </m:r>
                          </m:sup>
                        </m:sSup>
                        <m:r>
                          <a:rPr lang="cs-CZ" b="0" i="1" smtClean="0">
                            <a:latin typeface="Cambria Math"/>
                          </a:rPr>
                          <m:t>−</m:t>
                        </m:r>
                        <m:sSup>
                          <m:sSupPr>
                            <m:ctrlPr>
                              <a:rPr lang="cs-CZ" b="0" i="1" smtClean="0">
                                <a:latin typeface="Cambria Math"/>
                              </a:rPr>
                            </m:ctrlPr>
                          </m:sSupPr>
                          <m:e>
                            <m:r>
                              <a:rPr lang="cs-CZ" b="0" i="1" smtClean="0">
                                <a:latin typeface="Cambria Math"/>
                              </a:rPr>
                              <m:t>4</m:t>
                            </m:r>
                            <m:r>
                              <a:rPr lang="cs-CZ" b="0" i="1" smtClean="0">
                                <a:latin typeface="Cambria Math"/>
                              </a:rPr>
                              <m:t>𝑦</m:t>
                            </m:r>
                          </m:e>
                          <m:sup>
                            <m:r>
                              <a:rPr lang="cs-CZ" b="0" i="1" smtClean="0">
                                <a:latin typeface="Cambria Math"/>
                              </a:rPr>
                              <m:t>2</m:t>
                            </m:r>
                          </m:sup>
                        </m:sSup>
                      </m:den>
                    </m:f>
                  </m:oMath>
                </a14:m>
                <a:r>
                  <a:rPr lang="cs-CZ" dirty="0" smtClean="0"/>
                  <a:t>	</a:t>
                </a:r>
              </a:p>
              <a:p>
                <a:pPr marL="0" indent="0">
                  <a:buNone/>
                </a:pPr>
                <a:r>
                  <a:rPr lang="cs-CZ" dirty="0" smtClean="0"/>
                  <a:t>	</a:t>
                </a:r>
                <a:r>
                  <a:rPr lang="cs-CZ" dirty="0" smtClean="0">
                    <a:solidFill>
                      <a:srgbClr val="00B050"/>
                    </a:solidFill>
                  </a:rPr>
                  <a:t>(a-b)(a-b)</a:t>
                </a:r>
                <a:r>
                  <a:rPr lang="cs-CZ" dirty="0" smtClean="0">
                    <a:solidFill>
                      <a:schemeClr val="tx2"/>
                    </a:solidFill>
                  </a:rPr>
                  <a:t>			  </a:t>
                </a:r>
                <a:r>
                  <a:rPr lang="cs-CZ" dirty="0" smtClean="0">
                    <a:solidFill>
                      <a:srgbClr val="00B050"/>
                    </a:solidFill>
                  </a:rPr>
                  <a:t>(x-2y)(x+2y)</a:t>
                </a:r>
                <a:r>
                  <a:rPr lang="cs-CZ" dirty="0" smtClean="0">
                    <a:solidFill>
                      <a:schemeClr val="tx2"/>
                    </a:solidFill>
                  </a:rPr>
                  <a:t>	</a:t>
                </a:r>
                <a:endParaRPr lang="cs-CZ" dirty="0" smtClean="0"/>
              </a:p>
              <a:p>
                <a:pPr marL="0" indent="0">
                  <a:buNone/>
                </a:pPr>
                <a:r>
                  <a:rPr lang="cs-CZ" dirty="0"/>
                  <a:t>	</a:t>
                </a:r>
                <a:r>
                  <a:rPr lang="cs-CZ" dirty="0" smtClean="0"/>
                  <a:t> </a:t>
                </a:r>
                <a14:m>
                  <m:oMath xmlns:m="http://schemas.openxmlformats.org/officeDocument/2006/math">
                    <m:r>
                      <m:rPr>
                        <m:sty m:val="p"/>
                      </m:rPr>
                      <a:rPr lang="cs-CZ" b="0" i="0" smtClean="0">
                        <a:solidFill>
                          <a:srgbClr val="FF0000"/>
                        </a:solidFill>
                        <a:latin typeface="Cambria Math"/>
                        <a:ea typeface="Cambria Math"/>
                      </a:rPr>
                      <m:t>a</m:t>
                    </m:r>
                    <m:r>
                      <a:rPr lang="cs-CZ" i="1" smtClean="0">
                        <a:solidFill>
                          <a:srgbClr val="FF0000"/>
                        </a:solidFill>
                        <a:latin typeface="Cambria Math"/>
                        <a:ea typeface="Cambria Math"/>
                      </a:rPr>
                      <m:t>≠</m:t>
                    </m:r>
                  </m:oMath>
                </a14:m>
                <a:r>
                  <a:rPr lang="cs-CZ" dirty="0" smtClean="0">
                    <a:solidFill>
                      <a:srgbClr val="FF0000"/>
                    </a:solidFill>
                  </a:rPr>
                  <a:t>b</a:t>
                </a:r>
                <a:r>
                  <a:rPr lang="cs-CZ" dirty="0" smtClean="0"/>
                  <a:t> 			 </a:t>
                </a:r>
                <a14:m>
                  <m:oMath xmlns:m="http://schemas.openxmlformats.org/officeDocument/2006/math">
                    <m:r>
                      <m:rPr>
                        <m:sty m:val="p"/>
                      </m:rPr>
                      <a:rPr lang="cs-CZ" b="0" i="0" smtClean="0">
                        <a:solidFill>
                          <a:srgbClr val="FF0000"/>
                        </a:solidFill>
                        <a:latin typeface="Cambria Math"/>
                        <a:ea typeface="Cambria Math"/>
                      </a:rPr>
                      <m:t>x</m:t>
                    </m:r>
                    <m:r>
                      <a:rPr lang="cs-CZ" i="1" smtClean="0">
                        <a:solidFill>
                          <a:srgbClr val="FF0000"/>
                        </a:solidFill>
                        <a:latin typeface="Cambria Math"/>
                        <a:ea typeface="Cambria Math"/>
                      </a:rPr>
                      <m:t>≠</m:t>
                    </m:r>
                  </m:oMath>
                </a14:m>
                <a:r>
                  <a:rPr lang="cs-CZ" dirty="0" smtClean="0">
                    <a:solidFill>
                      <a:srgbClr val="FF0000"/>
                    </a:solidFill>
                  </a:rPr>
                  <a:t> </a:t>
                </a:r>
                <a14:m>
                  <m:oMath xmlns:m="http://schemas.openxmlformats.org/officeDocument/2006/math">
                    <m:r>
                      <a:rPr lang="cs-CZ" i="1" dirty="0" smtClean="0">
                        <a:solidFill>
                          <a:srgbClr val="FF0000"/>
                        </a:solidFill>
                        <a:latin typeface="Cambria Math"/>
                        <a:ea typeface="Cambria Math"/>
                      </a:rPr>
                      <m:t>±</m:t>
                    </m:r>
                  </m:oMath>
                </a14:m>
                <a:r>
                  <a:rPr lang="cs-CZ" dirty="0" smtClean="0">
                    <a:solidFill>
                      <a:srgbClr val="FF0000"/>
                    </a:solidFill>
                  </a:rPr>
                  <a:t>2y</a:t>
                </a:r>
                <a:endParaRPr lang="cs-CZ" dirty="0">
                  <a:solidFill>
                    <a:srgbClr val="FF0000"/>
                  </a:solidFill>
                </a:endParaRPr>
              </a:p>
              <a:p>
                <a:endParaRPr lang="cs-CZ" dirty="0" smtClean="0"/>
              </a:p>
              <a:p>
                <a:pPr marL="0" indent="0">
                  <a:buNone/>
                </a:pPr>
                <a:endParaRPr lang="cs-CZ"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177730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TotalTime>
  <Words>227</Words>
  <Application>Microsoft Office PowerPoint</Application>
  <PresentationFormat>Předvádění na obrazovce (4:3)</PresentationFormat>
  <Paragraphs>95</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systému Office</vt:lpstr>
      <vt:lpstr>  </vt:lpstr>
      <vt:lpstr>Prezentace aplikace PowerPoint</vt:lpstr>
      <vt:lpstr>Určování podmínek, kdy má lomený výraz smysl</vt:lpstr>
      <vt:lpstr>Rozcvička</vt:lpstr>
      <vt:lpstr>Zkontroluj</vt:lpstr>
      <vt:lpstr>Prezentace aplikace PowerPoint</vt:lpstr>
      <vt:lpstr>Prezentace aplikace PowerPoint</vt:lpstr>
      <vt:lpstr>Hledejme, kdy mají dané výrazy smysl</vt:lpstr>
      <vt:lpstr>Zkus samostatně zapsat, podmínky, kdy mají výrazy smysl</vt:lpstr>
      <vt:lpstr>zkontroluj</vt:lpstr>
      <vt:lpstr>Vypočti:  547 ∙ 2,8 ∙ 0,97 ∙ 0 = ?</vt:lpstr>
      <vt:lpstr>Urči samostatně podmínky, kdy mají výrazy smysl. Nezapomeň rozkládat na součin </vt:lpstr>
      <vt:lpstr>Prezentace aplikace PowerPoint</vt:lpstr>
      <vt:lpstr>Jak si poradíme s těmito výrazy?</vt:lpstr>
      <vt:lpstr>Jak si poradíš s těmito výrazy?</vt:lpstr>
      <vt:lpstr>Zkontroluj</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Určování podmínek, kdy má lomený výraz smysl</dc:title>
  <dc:creator>mrkackovav</dc:creator>
  <cp:lastModifiedBy>mrkackovav</cp:lastModifiedBy>
  <cp:revision>18</cp:revision>
  <dcterms:created xsi:type="dcterms:W3CDTF">2012-11-25T19:22:27Z</dcterms:created>
  <dcterms:modified xsi:type="dcterms:W3CDTF">2013-01-06T18:08:34Z</dcterms:modified>
</cp:coreProperties>
</file>