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71" r:id="rId8"/>
    <p:sldId id="261" r:id="rId9"/>
    <p:sldId id="272" r:id="rId10"/>
    <p:sldId id="262" r:id="rId11"/>
    <p:sldId id="263" r:id="rId12"/>
    <p:sldId id="264" r:id="rId13"/>
    <p:sldId id="265" r:id="rId14"/>
    <p:sldId id="267" r:id="rId15"/>
    <p:sldId id="268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861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557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048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29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907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922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083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46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787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803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051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E28C2-4089-4E45-8A06-B85AAE3D6BB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41A2C-149B-49F0-9C80-6F003A62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355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</a:t>
            </a:r>
            <a:r>
              <a:rPr lang="cs-CZ" b="1" smtClean="0"/>
              <a:t>:  </a:t>
            </a:r>
            <a:r>
              <a:rPr lang="cs-CZ" smtClean="0"/>
              <a:t>VY_32_INOVACE_XIII_1_2</a:t>
            </a:r>
            <a:r>
              <a:rPr lang="cs-CZ" dirty="0"/>
              <a:t>_ Násobení a dělení lomených výrazů – náročnější úlohy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XIII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1            Pořadové číslo DUM:  2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45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67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 smtClean="0"/>
              <a:t>Náročnější úlohy k procvičení násobení a dělení lomených výrazů  s využitím rozkládání výrazů pomocí vzorců a postupným vytýkáním</a:t>
            </a:r>
            <a:endParaRPr lang="cs-CZ" sz="1600" b="1" dirty="0"/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provede správně rozklady výrazů na součin pomocí vytýkání, postupného vytýkání a pomocí vzorců. Vynásobí, vydělí a zkrátí zadané výrazy, určí správně výsledná znaménka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rozklady výrazů, násobení a dělení výrazů, určování podmínek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40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 </a:t>
            </a:r>
            <a:r>
              <a:rPr lang="cs-CZ" sz="1400" dirty="0" smtClean="0"/>
              <a:t>Poslední hodinu před závěrečným shrnutím násobení a dělení lomených výrazů je vhodné probrat se žáky obtížnější </a:t>
            </a:r>
            <a:r>
              <a:rPr lang="cs-CZ" sz="1400" dirty="0"/>
              <a:t>ú</a:t>
            </a:r>
            <a:r>
              <a:rPr lang="cs-CZ" sz="1400" dirty="0" smtClean="0"/>
              <a:t>lohy. Na úvod je vhodné rozcvičení na základních </a:t>
            </a:r>
            <a:r>
              <a:rPr lang="cs-CZ" sz="1400" dirty="0"/>
              <a:t>ú</a:t>
            </a:r>
            <a:r>
              <a:rPr lang="cs-CZ" sz="1400" dirty="0" smtClean="0"/>
              <a:t>lohách například formou zkoušení nebo samostatné práce. Vzhledem k různé úrovni dovedností žáků je možné již v této fázi vložit do samostatné práce úlohu s problémem. Práce bude pro žáky zajímavější. I v dalších úlohách je možné zadávat obtížnější úlohy třídě k samostatné práci. S žáky, kteří potřebují vysvětlení a pomoc je možné pracovat na tabuli a s rychlejšími provádět jen kontrolu jejich samostatné práce, nechat je samostatně si mezi sebou kontrolovat výsledky, nejrychlejší si mohou výsledek zkontrolovat přímo na liště počítače. Dále je vhodné hledat a ukazovat vhodnější postupy a diskutovat nad možnými způsoby zápisu výsledků.</a:t>
            </a:r>
          </a:p>
        </p:txBody>
      </p:sp>
    </p:spTree>
    <p:extLst>
      <p:ext uri="{BB962C8B-B14F-4D97-AF65-F5344CB8AC3E}">
        <p14:creationId xmlns:p14="http://schemas.microsoft.com/office/powerpoint/2010/main" val="209705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Násobení a dělení lomených výrazů – náročnější </a:t>
            </a:r>
            <a:r>
              <a:rPr lang="cs-CZ" dirty="0"/>
              <a:t>ú</a:t>
            </a:r>
            <a:r>
              <a:rPr lang="cs-CZ" dirty="0" smtClean="0"/>
              <a:t>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35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−8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−12 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−4</m:t>
                        </m:r>
                      </m:num>
                      <m:den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𝑥</m:t>
                        </m:r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Prémie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1)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b="-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311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−8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−12 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 −4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trike="sngStrike" smtClean="0">
                                <a:latin typeface="Cambria Math"/>
                              </a:rPr>
                              <m:t>15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trike="sngStrike" smtClean="0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trike="sngStrike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 −4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solidFill>
                              <a:schemeClr val="tx2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solidFill>
                              <a:schemeClr val="tx2"/>
                            </a:solidFill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solidFill>
                              <a:schemeClr val="tx2"/>
                            </a:solidFill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solidFill>
                              <a:schemeClr val="tx2"/>
                            </a:solidFill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	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[</a:t>
                </a:r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−4</m:t>
                        </m:r>
                      </m:num>
                      <m:den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𝑥</m:t>
                        </m:r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+2)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−4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trike="sngStrike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𝑥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+2)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+2)</m:t>
                            </m:r>
                          </m:e>
                          <m:sup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𝑥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+2)(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−2)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n w="285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 −2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[ x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2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]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949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zvládl?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Prémie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1)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=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−1(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−2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+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  </a:t>
                </a:r>
                <a:r>
                  <a:rPr lang="cs-CZ" dirty="0" smtClean="0">
                    <a:ln w="19050">
                      <a:solidFill>
                        <a:schemeClr val="tx1"/>
                      </a:solidFill>
                    </a:ln>
                  </a:rPr>
                  <a:t>—3v 		</a:t>
                </a:r>
              </a:p>
              <a:p>
                <a:pPr marL="0" indent="0">
                  <a:buNone/>
                </a:pPr>
                <a:r>
                  <a:rPr lang="cs-CZ" dirty="0" smtClean="0">
                    <a:ln w="19050">
                      <a:solidFill>
                        <a:schemeClr val="tx1"/>
                      </a:solidFill>
                    </a:ln>
                  </a:rPr>
                  <a:t>						</a:t>
                </a: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 [ u </a:t>
                </a:r>
                <a14:m>
                  <m:oMath xmlns:m="http://schemas.openxmlformats.org/officeDocument/2006/math">
                    <m:r>
                      <a:rPr lang="cs-CZ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2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𝑣</m:t>
                    </m:r>
                  </m:oMath>
                </a14:m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]</a:t>
                </a:r>
                <a:endParaRPr lang="cs-CZ" dirty="0">
                  <a:ln w="3175">
                    <a:noFill/>
                  </a:ln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430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−25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 −10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+25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/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+3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−2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Prémie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:r>
                  <a:rPr lang="cs-CZ" dirty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−25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25 −10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577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3)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−25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−10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+25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+5)(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+5)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−5)</m:t>
                            </m:r>
                          </m:e>
                          <m:sup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den>
                    </m:f>
                  </m:oMath>
                </a14:m>
                <a:r>
                  <a:rPr lang="cs-CZ" dirty="0" smtClean="0"/>
                  <a:t>	</a:t>
                </a:r>
                <a:r>
                  <a:rPr lang="cs-CZ" dirty="0">
                    <a:solidFill>
                      <a:srgbClr val="FF0000"/>
                    </a:solidFill>
                  </a:rPr>
                  <a:t>[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a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≠0,  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≠±5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 4</a:t>
                </a:r>
                <a:r>
                  <a:rPr lang="cs-CZ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+3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−2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strike="sngStrike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(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+1)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 strike="sngStrike">
                                <a:latin typeface="Cambria Math"/>
                              </a:rPr>
                              <m:t>𝑢</m:t>
                            </m:r>
                            <m:r>
                              <a:rPr lang="cs-CZ" i="1" strike="sngStrike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den>
                    </m:f>
                  </m:oMath>
                </a14:m>
                <a:r>
                  <a:rPr lang="cs-CZ" dirty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(</m:t>
                            </m:r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  <m:r>
                              <a:rPr lang="cs-CZ" i="1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i="1" strike="sngStrike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i="1" strike="sngStrike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(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+1)(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−1)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 </a:t>
                </a:r>
                <a:r>
                  <a:rPr lang="cs-CZ" dirty="0">
                    <a:solidFill>
                      <a:srgbClr val="FF0000"/>
                    </a:solidFill>
                  </a:rPr>
                  <a:t>[ </a:t>
                </a:r>
                <a:r>
                  <a:rPr lang="cs-CZ" sz="2800" dirty="0">
                    <a:solidFill>
                      <a:srgbClr val="FF0000"/>
                    </a:solidFill>
                  </a:rPr>
                  <a:t>u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≠0,   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𝑢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≠1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054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Zkontroluj prémii 2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cs-CZ" dirty="0" err="1" smtClean="0"/>
                  <a:t>Pr</a:t>
                </a:r>
                <a:r>
                  <a:rPr lang="cs-CZ" dirty="0" smtClean="0"/>
                  <a:t>. 2)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−25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25 −10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+5)(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+5)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(5−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(5−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)(5−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−(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−5+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)(5−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−(5−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−5+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Popřemýšlej</a:t>
                </a:r>
                <a:r>
                  <a:rPr lang="cs-CZ" dirty="0" smtClean="0"/>
                  <a:t>: </a:t>
                </a:r>
                <a:r>
                  <a:rPr lang="cs-CZ" sz="2800" dirty="0" smtClean="0"/>
                  <a:t> </a:t>
                </a:r>
                <a:r>
                  <a:rPr lang="cs-CZ" sz="2400" dirty="0" smtClean="0">
                    <a:solidFill>
                      <a:srgbClr val="0070C0"/>
                    </a:solidFill>
                  </a:rPr>
                  <a:t>(a – 5)(a – 5) =</a:t>
                </a: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0070C0"/>
                    </a:solidFill>
                  </a:rPr>
                  <a:t>	</a:t>
                </a:r>
                <a:r>
                  <a:rPr lang="cs-CZ" sz="2400" dirty="0" smtClean="0">
                    <a:solidFill>
                      <a:srgbClr val="0070C0"/>
                    </a:solidFill>
                  </a:rPr>
                  <a:t>	(5 – a)(5 – a) =</a:t>
                </a:r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  <a:blipFill rotWithShape="1">
                <a:blip r:embed="rId2"/>
                <a:stretch>
                  <a:fillRect l="-1111" r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804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Existuje jednodušší řešení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dirty="0" smtClean="0"/>
                  <a:t>Protože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– 10a + 25 = 25 – 10a +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                (a – 5)(a – 5) = (5 – a)(5 – a) </a:t>
                </a:r>
                <a:endParaRPr lang="cs-CZ" sz="2400" dirty="0" smtClean="0"/>
              </a:p>
              <a:p>
                <a:pPr marL="0" indent="0">
                  <a:buNone/>
                </a:pPr>
                <a:endParaRPr lang="cs-CZ" i="1" dirty="0" smtClean="0">
                  <a:solidFill>
                    <a:srgbClr val="FFC000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i="1" dirty="0">
                    <a:latin typeface="Cambria Math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3600" b="0" i="1" smtClean="0">
                            <a:latin typeface="Cambria Math"/>
                          </a:rPr>
                          <m:t>−25</m:t>
                        </m:r>
                      </m:num>
                      <m:den>
                        <m:sSup>
                          <m:sSup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3600" b="0" i="1" smtClean="0">
                            <a:latin typeface="Cambria Math"/>
                          </a:rPr>
                          <m:t>+5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sz="3600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25 −10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+5)(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sz="3600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+5)</m:t>
                        </m:r>
                      </m:den>
                    </m:f>
                  </m:oMath>
                </a14:m>
                <a:r>
                  <a:rPr lang="cs-CZ" sz="36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sz="36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3600" b="0" i="1" smtClean="0">
                                <a:latin typeface="Cambria Math"/>
                              </a:rPr>
                              <m:t>−5)</m:t>
                            </m:r>
                          </m:e>
                          <m:sup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trike="sngStrike" smtClean="0">
                            <a:latin typeface="Cambria Math"/>
                          </a:rPr>
                          <m:t>−5)(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−5)</m:t>
                        </m:r>
                      </m:den>
                    </m:f>
                  </m:oMath>
                </a14:m>
                <a:r>
                  <a:rPr lang="cs-CZ" sz="3600" dirty="0" smtClean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n w="6350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den>
                    </m:f>
                  </m:oMath>
                </a14:m>
                <a:endParaRPr lang="cs-CZ" sz="3600" dirty="0" smtClean="0"/>
              </a:p>
              <a:p>
                <a:pPr marL="0" indent="0">
                  <a:buNone/>
                </a:pPr>
                <a:r>
                  <a:rPr lang="cs-CZ" sz="3600" dirty="0"/>
                  <a:t>	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[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a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70C0"/>
                    </a:solidFill>
                  </a:rPr>
                  <a:t>Bylo možné podobný postup využít  v prémii  1)?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blipFill rotWithShape="1">
                <a:blip r:embed="rId2"/>
                <a:stretch>
                  <a:fillRect l="-1481" t="-10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345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Připomeňme si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</p:spPr>
            <p:txBody>
              <a:bodyPr/>
              <a:lstStyle/>
              <a:p>
                <a:r>
                  <a:rPr lang="cs-CZ" dirty="0" smtClean="0"/>
                  <a:t>Prémie 1)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=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−1(−2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𝑣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𝑢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  </a:t>
                </a:r>
                <a:r>
                  <a:rPr lang="cs-CZ" dirty="0" smtClean="0">
                    <a:ln w="19050">
                      <a:solidFill>
                        <a:schemeClr val="tx1"/>
                      </a:solidFill>
                    </a:ln>
                  </a:rPr>
                  <a:t>—3v 		</a:t>
                </a:r>
              </a:p>
              <a:p>
                <a:pPr marL="0" indent="0">
                  <a:buNone/>
                </a:pPr>
                <a:r>
                  <a:rPr lang="cs-CZ" dirty="0" smtClean="0">
                    <a:ln w="19050">
                      <a:solidFill>
                        <a:schemeClr val="tx1"/>
                      </a:solidFill>
                    </a:ln>
                  </a:rPr>
                  <a:t>						</a:t>
                </a: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 [ u </a:t>
                </a:r>
                <a14:m>
                  <m:oMath xmlns:m="http://schemas.openxmlformats.org/officeDocument/2006/math">
                    <m:r>
                      <a:rPr lang="cs-CZ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2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𝑣</m:t>
                    </m:r>
                  </m:oMath>
                </a14:m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endParaRPr lang="cs-CZ" dirty="0" smtClean="0">
                  <a:ln w="3175">
                    <a:noFill/>
                  </a:ln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n w="3175">
                      <a:noFill/>
                    </a:ln>
                    <a:solidFill>
                      <a:srgbClr val="0070C0"/>
                    </a:solidFill>
                  </a:rPr>
                  <a:t>Platí? : (u – 2v)(u + 2v) = (2v – u)(2v + u) ?!!!</a:t>
                </a:r>
                <a:endParaRPr lang="cs-CZ" dirty="0">
                  <a:ln w="3175">
                    <a:noFill/>
                  </a:ln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  <a:blipFill rotWithShape="1">
                <a:blip r:embed="rId2"/>
                <a:stretch>
                  <a:fillRect l="-1852" t="-16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234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Připomeňme si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Prémie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=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𝑣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−1(−2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𝑣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𝑢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  </a:t>
                </a:r>
                <a:r>
                  <a:rPr lang="cs-CZ" dirty="0" smtClean="0">
                    <a:ln w="19050">
                      <a:solidFill>
                        <a:schemeClr val="tx1"/>
                      </a:solidFill>
                    </a:ln>
                  </a:rPr>
                  <a:t>—3v 		</a:t>
                </a:r>
              </a:p>
              <a:p>
                <a:pPr marL="0" indent="0">
                  <a:buNone/>
                </a:pPr>
                <a:r>
                  <a:rPr lang="cs-CZ" dirty="0" smtClean="0">
                    <a:ln w="19050">
                      <a:solidFill>
                        <a:schemeClr val="tx1"/>
                      </a:solidFill>
                    </a:ln>
                  </a:rPr>
                  <a:t>						</a:t>
                </a: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 [ u </a:t>
                </a:r>
                <a14:m>
                  <m:oMath xmlns:m="http://schemas.openxmlformats.org/officeDocument/2006/math">
                    <m:r>
                      <a:rPr lang="cs-CZ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2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𝑣</m:t>
                    </m:r>
                  </m:oMath>
                </a14:m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endParaRPr lang="cs-CZ" dirty="0" smtClean="0">
                  <a:ln w="3175">
                    <a:noFill/>
                  </a:ln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n w="3175">
                      <a:noFill/>
                    </a:ln>
                    <a:solidFill>
                      <a:srgbClr val="0070C0"/>
                    </a:solidFill>
                  </a:rPr>
                  <a:t> (u – 2v)(u + 2v) </a:t>
                </a:r>
                <a14:m>
                  <m:oMath xmlns:m="http://schemas.openxmlformats.org/officeDocument/2006/math">
                    <m:r>
                      <a:rPr lang="cs-CZ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  </m:t>
                    </m:r>
                  </m:oMath>
                </a14:m>
                <a:r>
                  <a:rPr lang="cs-CZ" dirty="0" smtClean="0">
                    <a:ln w="3175">
                      <a:noFill/>
                    </a:ln>
                    <a:solidFill>
                      <a:srgbClr val="0070C0"/>
                    </a:solidFill>
                  </a:rPr>
                  <a:t>(2v – u)(2v + u)</a:t>
                </a: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!!!,</a:t>
                </a:r>
              </a:p>
              <a:p>
                <a:pPr marL="0" indent="0">
                  <a:buNone/>
                </a:pP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Protože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 </m:t>
                    </m:r>
                    <m:sSup>
                      <m:sSupPr>
                        <m:ctrlP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  <m:sup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𝑢</m:t>
                        </m:r>
                      </m:e>
                      <m:sup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>
                  <a:ln w="3175">
                    <a:noFill/>
                  </a:ln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Ale </a:t>
                </a:r>
                <a:r>
                  <a:rPr lang="cs-CZ" dirty="0" smtClean="0">
                    <a:ln w="3175">
                      <a:noFill/>
                    </a:ln>
                    <a:solidFill>
                      <a:srgbClr val="0070C0"/>
                    </a:solidFill>
                  </a:rPr>
                  <a:t>(x –y) (x – y) = (y –x)(y – x) </a:t>
                </a:r>
                <a:r>
                  <a:rPr lang="cs-CZ" dirty="0" smtClean="0">
                    <a:ln w="3175">
                      <a:noFill/>
                    </a:ln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</a:rPr>
                      <m:t>𝑥𝑦</m:t>
                    </m:r>
                    <m:r>
                      <a:rPr lang="cs-CZ" b="0" i="1" smtClean="0">
                        <a:ln w="3175">
                          <a:noFill/>
                        </a:ln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n w="3175">
                              <a:noFill/>
                            </a:ln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>
                  <a:ln w="3175">
                    <a:noFill/>
                  </a:ln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ln w="3175">
                    <a:noFill/>
                  </a:ln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  <a:blipFill rotWithShape="1">
                <a:blip r:embed="rId2"/>
                <a:stretch>
                  <a:fillRect l="-1704" t="-2548" b="-14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538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Kdo zvládne tyto úlohy? </a:t>
            </a:r>
            <a:r>
              <a:rPr lang="cs-CZ" sz="2800" i="1" dirty="0" smtClean="0"/>
              <a:t>/použij postupné vytýkání/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5)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+6</m:t>
                        </m:r>
                        <m:r>
                          <a:rPr lang="cs-CZ" i="1">
                            <a:latin typeface="Cambria Math"/>
                          </a:rPr>
                          <m:t>𝑢𝑣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−3</m:t>
                        </m:r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4</m:t>
                            </m:r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−4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dirty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−15</m:t>
                        </m:r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514350" indent="-514350">
                  <a:buAutoNum type="arabicParenR"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	6)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+3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1−2</m:t>
                        </m:r>
                        <m:r>
                          <a:rPr lang="cs-CZ" i="1">
                            <a:latin typeface="Cambria Math"/>
                          </a:rPr>
                          <m:t>𝑢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928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Zkontroluj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5)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+6</m:t>
                        </m:r>
                        <m:r>
                          <a:rPr lang="cs-CZ" b="0" i="1" smtClean="0">
                            <a:latin typeface="Cambria Math"/>
                          </a:rPr>
                          <m:t>𝑢𝑣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1−2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−15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1−2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)(2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−1)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−(</m:t>
                        </m:r>
                        <m:r>
                          <a:rPr lang="cs-CZ" b="0" i="1" strike="sngStrike" dirty="0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dirty="0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dirty="0" smtClean="0">
                            <a:latin typeface="Cambria Math"/>
                          </a:rPr>
                          <m:t>−1)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5(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𝑢</m:t>
                        </m:r>
                        <m:r>
                          <a:rPr lang="cs-CZ" b="0" i="1" dirty="0" smtClean="0">
                            <a:latin typeface="Cambria Math"/>
                          </a:rPr>
                          <m:t>−3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𝑣</m:t>
                        </m:r>
                        <m:r>
                          <a:rPr lang="cs-CZ" b="0" i="1" dirty="0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5(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25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Lze upravit lépe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noFill/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5)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+6</m:t>
                        </m:r>
                        <m:r>
                          <a:rPr lang="cs-CZ" b="0" i="1" smtClean="0">
                            <a:latin typeface="Cambria Math"/>
                          </a:rPr>
                          <m:t>𝑢𝑣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1−2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−15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1−2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)(2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−1)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trike="sngStrike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trike="sngStrike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−(</m:t>
                        </m:r>
                        <m:r>
                          <a:rPr lang="cs-CZ" b="0" i="1" strike="sngStrike" dirty="0" smtClean="0">
                            <a:latin typeface="Cambria Math"/>
                          </a:rPr>
                          <m:t>2</m:t>
                        </m:r>
                        <m:r>
                          <a:rPr lang="cs-CZ" b="0" i="1" strike="sngStrike" dirty="0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dirty="0" smtClean="0">
                            <a:latin typeface="Cambria Math"/>
                          </a:rPr>
                          <m:t>−1)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5(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𝑢</m:t>
                        </m:r>
                        <m:r>
                          <a:rPr lang="cs-CZ" b="0" i="1" dirty="0" smtClean="0">
                            <a:latin typeface="Cambria Math"/>
                          </a:rPr>
                          <m:t>−3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𝑣</m:t>
                        </m:r>
                        <m:r>
                          <a:rPr lang="cs-CZ" b="0" i="1" dirty="0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5(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−5(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15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FF0000"/>
                    </a:solidFill>
                  </a:rPr>
                  <a:t>[ u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0,5,   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𝑢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3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𝑣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]</a:t>
                </a: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r="-81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8940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628800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6)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1−2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−1)(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trike="sngStrike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trike="sngStrike" smtClean="0">
                            <a:latin typeface="Cambria Math"/>
                          </a:rPr>
                          <m:t>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−1) 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+1)(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𝑢</m:t>
                        </m:r>
                        <m:r>
                          <a:rPr lang="cs-CZ" b="0" i="1" strike="sngStrike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trike="sngStrike" dirty="0" smtClean="0">
                                <a:latin typeface="Cambria Math"/>
                              </a:rPr>
                              <m:t>𝑢</m:t>
                            </m:r>
                            <m:r>
                              <a:rPr lang="cs-CZ" b="0" i="1" strike="sngStrike" dirty="0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trike="sngStrike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trike="sngStrike" dirty="0" smtClean="0">
                            <a:latin typeface="Cambria Math"/>
                          </a:rPr>
                          <m:t>3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𝑢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strike="sngStrike" dirty="0" smtClean="0"/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FF0000"/>
                    </a:solidFill>
                  </a:rPr>
                  <a:t>[ u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0,   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𝑢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]</a:t>
                </a: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628800"/>
                <a:ext cx="8229600" cy="4525963"/>
              </a:xfrm>
              <a:blipFill rotWithShape="1">
                <a:blip r:embed="rId2"/>
                <a:stretch>
                  <a:fillRect l="-1926" r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868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1323</Words>
  <Application>Microsoft Office PowerPoint</Application>
  <PresentationFormat>Předvádění na obrazovce (4:3)</PresentationFormat>
  <Paragraphs>102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 </vt:lpstr>
      <vt:lpstr>Prezentace aplikace PowerPoint</vt:lpstr>
      <vt:lpstr>Násobení a dělení lomených výrazů – náročnější úlohy</vt:lpstr>
      <vt:lpstr>Vypočti</vt:lpstr>
      <vt:lpstr>Zkontroluj</vt:lpstr>
      <vt:lpstr>Kdo zvládl?</vt:lpstr>
      <vt:lpstr>Vypočti</vt:lpstr>
      <vt:lpstr>Zkontroluj</vt:lpstr>
      <vt:lpstr>Zkontroluj prémii 2</vt:lpstr>
      <vt:lpstr>Existuje jednodušší řešení</vt:lpstr>
      <vt:lpstr>Připomeňme si</vt:lpstr>
      <vt:lpstr>Připomeňme si</vt:lpstr>
      <vt:lpstr>Kdo zvládne tyto úlohy? /použij postupné vytýkání/</vt:lpstr>
      <vt:lpstr>Zkontroluj</vt:lpstr>
      <vt:lpstr>Lze upravit lépe</vt:lpstr>
      <vt:lpstr>Zkontroluj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lomených výrazů – náročnější úlohy</dc:title>
  <dc:creator>mrkackovav</dc:creator>
  <cp:lastModifiedBy>mrkackovav</cp:lastModifiedBy>
  <cp:revision>27</cp:revision>
  <dcterms:created xsi:type="dcterms:W3CDTF">2012-12-09T19:10:05Z</dcterms:created>
  <dcterms:modified xsi:type="dcterms:W3CDTF">2012-12-15T19:52:07Z</dcterms:modified>
</cp:coreProperties>
</file>