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60" r:id="rId6"/>
    <p:sldId id="258" r:id="rId7"/>
    <p:sldId id="261" r:id="rId8"/>
    <p:sldId id="259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532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8205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1110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109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4097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840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7749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00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941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9307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5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821C4-8942-462F-BB88-171C1742D7C6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B4077-E136-41C9-A739-DECE54DD62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2177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"/>
            <a:r>
              <a:rPr lang="cs-CZ" sz="2000" b="1" dirty="0"/>
              <a:t>Název školy</a:t>
            </a:r>
            <a:endParaRPr lang="cs-CZ" sz="2000" dirty="0"/>
          </a:p>
          <a:p>
            <a:pPr fontAlgn="ctr"/>
            <a:r>
              <a:rPr lang="cs-CZ" sz="2000" b="1" dirty="0"/>
              <a:t>ZÁKLADNÍ ŠKOLA, JIČÍN, HUSOVA 170</a:t>
            </a:r>
            <a:endParaRPr lang="cs-CZ" sz="2000" dirty="0"/>
          </a:p>
          <a:p>
            <a:pPr fontAlgn="b"/>
            <a:r>
              <a:rPr lang="cs-CZ" sz="2000" b="1" dirty="0"/>
              <a:t>Číslo projektu</a:t>
            </a:r>
            <a:endParaRPr lang="cs-CZ" sz="2000" dirty="0"/>
          </a:p>
          <a:p>
            <a:pPr fontAlgn="ctr"/>
            <a:r>
              <a:rPr lang="cs-CZ" sz="2000" b="1" dirty="0"/>
              <a:t>CZ.1.07/1.4.00/21.2862</a:t>
            </a:r>
            <a:endParaRPr lang="cs-CZ" sz="2000" dirty="0"/>
          </a:p>
          <a:p>
            <a:pPr fontAlgn="b"/>
            <a:r>
              <a:rPr lang="cs-CZ" sz="2000" b="1" dirty="0"/>
              <a:t>Číslo a název klíčové aktivity</a:t>
            </a:r>
            <a:endParaRPr lang="cs-CZ" sz="2000" dirty="0"/>
          </a:p>
          <a:p>
            <a:pPr fontAlgn="ctr"/>
            <a:r>
              <a:rPr lang="cs-CZ" sz="2000" b="1" dirty="0"/>
              <a:t>3.2 Inovace a zkvalitnění výuky prostřednictvím ICT</a:t>
            </a:r>
            <a:endParaRPr lang="cs-CZ" sz="2000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809" y="332656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243134" y="4509120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VY_32_INOVACE_XIII_1_3_ </a:t>
            </a:r>
            <a:r>
              <a:rPr lang="cs-CZ" dirty="0" smtClean="0"/>
              <a:t>Shrnutí učiva o násobení </a:t>
            </a:r>
            <a:r>
              <a:rPr lang="cs-CZ" dirty="0"/>
              <a:t>a dělení lomených </a:t>
            </a:r>
            <a:r>
              <a:rPr lang="cs-CZ" dirty="0" smtClean="0"/>
              <a:t>výrazů</a:t>
            </a:r>
            <a:endParaRPr lang="cs-CZ" b="1" dirty="0" smtClean="0"/>
          </a:p>
          <a:p>
            <a:r>
              <a:rPr lang="cs-CZ" b="1" dirty="0" smtClean="0"/>
              <a:t>Šablona číslo:  XIII</a:t>
            </a:r>
            <a:r>
              <a:rPr lang="cs-CZ" dirty="0" smtClean="0"/>
              <a:t> </a:t>
            </a:r>
            <a:r>
              <a:rPr lang="cs-CZ" b="1" dirty="0" smtClean="0"/>
              <a:t>             Sada číslo:    </a:t>
            </a:r>
            <a:r>
              <a:rPr lang="cs-CZ" b="1" dirty="0" smtClean="0"/>
              <a:t>1            </a:t>
            </a:r>
            <a:r>
              <a:rPr lang="cs-CZ" b="1" dirty="0" smtClean="0"/>
              <a:t>Pořadové číslo DUM:  3 Autor:  </a:t>
            </a:r>
            <a:r>
              <a:rPr lang="cs-CZ" dirty="0" smtClean="0"/>
              <a:t>Mgr. Vlasta </a:t>
            </a:r>
            <a:r>
              <a:rPr lang="cs-CZ" dirty="0" err="1" smtClean="0"/>
              <a:t>Mrkáčková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109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Dvě varianty úloh k prověření a s</a:t>
            </a:r>
            <a:r>
              <a:rPr lang="cs-CZ" sz="1600" dirty="0" smtClean="0"/>
              <a:t>hrnutí </a:t>
            </a:r>
            <a:r>
              <a:rPr lang="cs-CZ" sz="1600" dirty="0"/>
              <a:t>učiva o násobení a dělení lomených výrazů</a:t>
            </a:r>
            <a:endParaRPr lang="cs-CZ" sz="1600" b="1" dirty="0"/>
          </a:p>
          <a:p>
            <a:r>
              <a:rPr lang="cs-CZ" sz="1600" b="1" dirty="0" smtClean="0"/>
              <a:t>Očekávaný </a:t>
            </a:r>
            <a:r>
              <a:rPr lang="cs-CZ" sz="1600" b="1" dirty="0" smtClean="0"/>
              <a:t>výstup: </a:t>
            </a:r>
            <a:r>
              <a:rPr lang="cs-CZ" sz="1600" dirty="0" smtClean="0"/>
              <a:t>Žák </a:t>
            </a:r>
            <a:r>
              <a:rPr lang="cs-CZ" sz="1600" dirty="0" smtClean="0"/>
              <a:t>správně provede rozklady výrazů pomocí vytýkání i pomocí vzorců, zkrátí a vynásobí či vydělí zadané lomené výrazy. Určí správně podmínky, za kterých mají dané výrazy smysl</a:t>
            </a:r>
            <a:endParaRPr lang="cs-CZ" sz="1600" dirty="0" smtClean="0"/>
          </a:p>
          <a:p>
            <a:r>
              <a:rPr lang="cs-CZ" sz="1600" b="1" dirty="0" smtClean="0"/>
              <a:t>Druh učebního materiálu:   </a:t>
            </a:r>
            <a:r>
              <a:rPr lang="cs-CZ" sz="1600" dirty="0" smtClean="0"/>
              <a:t>prezentace, písemný test</a:t>
            </a:r>
            <a:endParaRPr lang="cs-CZ" sz="1600" dirty="0" smtClean="0"/>
          </a:p>
          <a:p>
            <a:r>
              <a:rPr lang="cs-CZ" sz="1600" b="1" dirty="0" smtClean="0"/>
              <a:t>Typická věková skupina:   </a:t>
            </a:r>
            <a:r>
              <a:rPr lang="cs-CZ" sz="1600" dirty="0" smtClean="0"/>
              <a:t>14 - 15 let</a:t>
            </a:r>
            <a:br>
              <a:rPr lang="cs-CZ" sz="1600" dirty="0" smtClean="0"/>
            </a:br>
            <a:r>
              <a:rPr lang="cs-CZ" sz="1600" b="1" dirty="0" smtClean="0"/>
              <a:t>Klíčová slova:</a:t>
            </a:r>
            <a:r>
              <a:rPr lang="cs-CZ" sz="1600" dirty="0" smtClean="0"/>
              <a:t> rozklady výrazů, násobení a dělení výrazů, určování podmínek</a:t>
            </a:r>
            <a:br>
              <a:rPr lang="cs-CZ" sz="1600" dirty="0" smtClean="0"/>
            </a:br>
            <a:r>
              <a:rPr lang="cs-CZ" sz="1600" b="1" dirty="0" smtClean="0"/>
              <a:t>Pomůcky a materiál:   </a:t>
            </a:r>
            <a:r>
              <a:rPr lang="cs-CZ" sz="1600" dirty="0" smtClean="0"/>
              <a:t>interaktivní tabule, </a:t>
            </a:r>
            <a:r>
              <a:rPr lang="cs-CZ" sz="1600" dirty="0" smtClean="0"/>
              <a:t>písemné zadání, papíry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Potřebný čas pro výuku DUM:  </a:t>
            </a:r>
            <a:r>
              <a:rPr lang="cs-CZ" sz="1600" b="1" dirty="0" smtClean="0"/>
              <a:t>45</a:t>
            </a:r>
            <a:r>
              <a:rPr lang="cs-CZ" sz="1600" dirty="0" smtClean="0"/>
              <a:t> </a:t>
            </a:r>
            <a:r>
              <a:rPr lang="cs-CZ" sz="1600" dirty="0" smtClean="0"/>
              <a:t>minut </a:t>
            </a:r>
            <a:r>
              <a:rPr lang="cs-CZ" sz="1600" b="1" dirty="0" smtClean="0"/>
              <a:t>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</a:t>
            </a:r>
            <a:r>
              <a:rPr lang="cs-CZ" sz="1400" b="1" dirty="0" smtClean="0"/>
              <a:t>: </a:t>
            </a:r>
            <a:r>
              <a:rPr lang="cs-CZ" sz="1600" dirty="0" smtClean="0"/>
              <a:t>Žáci samostatně vypracovávají na papír zadané úlohy.  Je vhodné dát každému žákovi vlastní zadání. Varianty  A </a:t>
            </a:r>
            <a:r>
              <a:rPr lang="cs-CZ" sz="1600" dirty="0" err="1" smtClean="0"/>
              <a:t>a</a:t>
            </a:r>
            <a:r>
              <a:rPr lang="cs-CZ" sz="1600" dirty="0" smtClean="0"/>
              <a:t> B jsou stejně obtížné. Po odevzdání písemných prací je vhodné úlohy společně  rozebrat, ukázat na řešených úlohách obtížnější místa. Znovu je účelné předložit žákům  správné řešení na interaktivní tabuli při </a:t>
            </a:r>
            <a:r>
              <a:rPr lang="cs-CZ" sz="1600" dirty="0"/>
              <a:t>opravě </a:t>
            </a:r>
            <a:r>
              <a:rPr lang="cs-CZ" sz="1600" dirty="0" smtClean="0"/>
              <a:t>ohodnocených prací. Žáci si zde nejlépe uvědomí chyby, kterých se dopouštěli při samostatné práci.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135699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Shrnutí učiva o násobení a dělení lomených výrazů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52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1)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𝑎𝑏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12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2)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r>
                          <a:rPr lang="cs-CZ" b="0" i="1" smtClean="0">
                            <a:latin typeface="Cambria Math"/>
                          </a:rPr>
                          <m:t>𝑥𝑦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3)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2−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−8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+4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4)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+10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−25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(</m:t>
                    </m:r>
                    <m:r>
                      <a:rPr lang="cs-CZ" sz="2800" b="0" i="1" smtClean="0">
                        <a:latin typeface="Cambria Math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</a:rPr>
                      <m:t>−5)</m:t>
                    </m:r>
                  </m:oMath>
                </a14:m>
                <a:endParaRPr lang="cs-CZ" sz="2800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394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5)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9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5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6)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3−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10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9−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7)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𝑛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8)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𝑟𝑠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𝑠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729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Zkontrolujme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52736"/>
                <a:ext cx="8229600" cy="510202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dirty="0" smtClean="0"/>
                  <a:t>1)</a:t>
                </a:r>
                <a:r>
                  <a:rPr lang="cs-CZ" dirty="0" smtClean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trike="sngStrike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trike="sngStrike" smtClean="0">
                            <a:latin typeface="Cambria Math"/>
                          </a:rPr>
                          <m:t>12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        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[ a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]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2)</a:t>
                </a: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r>
                          <a:rPr lang="cs-CZ" b="0" i="1" smtClean="0">
                            <a:latin typeface="Cambria Math"/>
                          </a:rPr>
                          <m:t>𝑥𝑦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𝑥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−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)(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𝑥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−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(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FF0000"/>
                    </a:solidFill>
                  </a:rPr>
                  <a:t>[ x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≠±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y]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sz="2800" dirty="0" smtClean="0"/>
                  <a:t>3)</a:t>
                </a: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2−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−8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+4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2−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𝑏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−2)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(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−2)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dirty="0"/>
                  <a:t>=</a:t>
                </a:r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/>
                          </a:rPr>
                          <m:t>−(</m:t>
                        </m:r>
                        <m:r>
                          <a:rPr lang="cs-CZ" b="0" i="1" strike="sngStrike" dirty="0" smtClean="0">
                            <a:latin typeface="Cambria Math"/>
                          </a:rPr>
                          <m:t>𝑏</m:t>
                        </m:r>
                        <m:r>
                          <a:rPr lang="cs-CZ" b="0" i="1" strike="sngStrike" dirty="0" smtClean="0">
                            <a:latin typeface="Cambria Math"/>
                          </a:rPr>
                          <m:t>−2)</m:t>
                        </m:r>
                      </m:num>
                      <m:den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b="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trike="sngStrike" smtClean="0">
                            <a:latin typeface="Cambria Math"/>
                          </a:rPr>
                          <m:t>𝑏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−2</m:t>
                        </m:r>
                      </m:den>
                    </m:f>
                  </m:oMath>
                </a14:m>
                <a:r>
                  <a:rPr lang="cs-CZ" dirty="0" smtClean="0"/>
                  <a:t> =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ln w="3175">
                          <a:solidFill>
                            <a:schemeClr val="tx1"/>
                          </a:solidFill>
                        </a:ln>
                        <a:latin typeface="Cambria Math"/>
                      </a:rPr>
                      <m:t> </m:t>
                    </m:r>
                    <m:r>
                      <a:rPr lang="cs-CZ" sz="2800" i="1" smtClean="0">
                        <a:ln w="3175">
                          <a:solidFill>
                            <a:schemeClr val="tx1"/>
                          </a:solidFill>
                        </a:ln>
                        <a:latin typeface="Cambria Math"/>
                      </a:rPr>
                      <m:t>—</m:t>
                    </m:r>
                    <m:f>
                      <m:fPr>
                        <m:ctrlPr>
                          <a:rPr lang="cs-CZ" sz="280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>
                    <a:ln w="3175">
                      <a:noFill/>
                    </a:ln>
                  </a:rPr>
                  <a:t>  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[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2]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4)</a:t>
                </a:r>
                <a:r>
                  <a:rPr lang="cs-CZ" dirty="0" smtClean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  <m:r>
                          <a:rPr lang="cs-CZ" b="0" i="1" smtClean="0">
                            <a:latin typeface="Cambria Math"/>
                          </a:rPr>
                          <m:t>+10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−25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(</m:t>
                    </m:r>
                    <m:r>
                      <a:rPr lang="cs-CZ" sz="2800" b="0" i="1" smtClean="0">
                        <a:latin typeface="Cambria Math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</a:rPr>
                      <m:t>−5)</m:t>
                    </m:r>
                  </m:oMath>
                </a14:m>
                <a:r>
                  <a:rPr lang="cs-CZ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2(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+5)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+5)(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−5)</m:t>
                        </m:r>
                      </m:den>
                    </m:f>
                  </m:oMath>
                </a14:m>
                <a:r>
                  <a:rPr lang="cs-CZ" sz="2800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−5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cs-CZ" sz="2800" dirty="0" smtClean="0"/>
                  <a:t> = </a:t>
                </a:r>
                <a:r>
                  <a:rPr lang="cs-CZ" sz="2800" dirty="0" smtClean="0">
                    <a:ln w="3175">
                      <a:solidFill>
                        <a:schemeClr val="tx1"/>
                      </a:solidFill>
                    </a:ln>
                  </a:rPr>
                  <a:t>2   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[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y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≠±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5]</a:t>
                </a:r>
                <a:endParaRPr lang="cs-CZ" sz="2400" dirty="0" smtClean="0">
                  <a:ln w="3175">
                    <a:solidFill>
                      <a:schemeClr val="tx1"/>
                    </a:solidFill>
                  </a:ln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52736"/>
                <a:ext cx="8229600" cy="5102027"/>
              </a:xfrm>
              <a:blipFill rotWithShape="1">
                <a:blip r:embed="rId2"/>
                <a:stretch>
                  <a:fillRect l="-19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196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404664"/>
                <a:ext cx="8229600" cy="58326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5)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9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5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</m:den>
                    </m:f>
                  </m:oMath>
                </a14:m>
                <a:r>
                  <a:rPr lang="cs-CZ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/>
                          </a:rPr>
                          <m:t>9</m:t>
                        </m:r>
                        <m:sSup>
                          <m:sSupPr>
                            <m:ctrlPr>
                              <a:rPr lang="cs-CZ" b="0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dirty="0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trike="sngStrike" dirty="0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trike="sngStrike" dirty="0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trike="sngStrike" dirty="0" smtClean="0">
                            <a:latin typeface="Cambria Math"/>
                          </a:rPr>
                          <m:t>2</m:t>
                        </m:r>
                        <m:r>
                          <a:rPr lang="cs-CZ" b="0" i="1" strike="sngStrike" dirty="0" smtClean="0">
                            <a:latin typeface="Cambria Math"/>
                          </a:rPr>
                          <m:t>𝑎</m:t>
                        </m:r>
                        <m:r>
                          <a:rPr lang="cs-CZ" b="0" i="1" strike="sngStrike" dirty="0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 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2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𝑎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+1)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5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𝑎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>
                    <a:ln w="3175">
                      <a:solidFill>
                        <a:schemeClr val="tx1"/>
                      </a:solidFill>
                    </a:ln>
                  </a:rPr>
                  <a:t> 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FF0000"/>
                    </a:solidFill>
                  </a:rPr>
                  <a:t>[ a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, a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−0,5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 ]</a:t>
                </a:r>
              </a:p>
              <a:p>
                <a:pPr marL="0" indent="0">
                  <a:buNone/>
                </a:pPr>
                <a:r>
                  <a:rPr lang="cs-CZ" dirty="0" smtClean="0"/>
                  <a:t>6)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3−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10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9−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trike="sngStrike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3−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10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4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3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3−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)(3+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3</m:t>
                        </m:r>
                        <m:sSup>
                          <m:sSupPr>
                            <m:ctrlP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(3+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FF0000"/>
                    </a:solidFill>
                  </a:rPr>
                  <a:t>[ a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, a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±</m:t>
                    </m:r>
                    <m:r>
                      <a:rPr lang="cs-CZ" sz="2400" b="0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3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 ]</a:t>
                </a:r>
              </a:p>
              <a:p>
                <a:pPr marL="0" indent="0">
                  <a:buNone/>
                </a:pPr>
                <a:r>
                  <a:rPr lang="cs-CZ" dirty="0" smtClean="0"/>
                  <a:t>7)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𝑛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𝑚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𝑛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(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+1)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𝑚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+1)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trike="sngStrike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𝑛</m:t>
                        </m:r>
                      </m:num>
                      <m:den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(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+1)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FF0000"/>
                    </a:solidFill>
                  </a:rPr>
                  <a:t>[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m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𝑛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m</m:t>
                    </m:r>
                    <m: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-1 ]</a:t>
                </a:r>
              </a:p>
              <a:p>
                <a:pPr marL="0" indent="0">
                  <a:buNone/>
                </a:pPr>
                <a:r>
                  <a:rPr lang="cs-CZ" dirty="0" smtClean="0"/>
                  <a:t>8)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𝑟𝑠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𝑟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𝑠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𝑟</m:t>
                        </m:r>
                        <m:r>
                          <a:rPr lang="cs-CZ" b="0" i="1" smtClean="0">
                            <a:latin typeface="Cambria Math"/>
                          </a:rPr>
                          <m:t>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𝑟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+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𝑠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3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𝑟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+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𝑠</m:t>
                        </m:r>
                        <m:r>
                          <a:rPr lang="cs-CZ" b="0" i="1" smtClean="0">
                            <a:latin typeface="Cambria Math"/>
                          </a:rPr>
                          <m:t>)(</m:t>
                        </m:r>
                        <m:r>
                          <a:rPr lang="cs-CZ" b="0" i="1" smtClean="0">
                            <a:latin typeface="Cambria Math"/>
                          </a:rPr>
                          <m:t>𝑟</m:t>
                        </m:r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</a:rPr>
                          <m:t>𝑠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𝑟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𝑠</m:t>
                            </m:r>
                          </m:e>
                          <m:sup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(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𝑟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𝑠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FF0000"/>
                    </a:solidFill>
                  </a:rPr>
                  <a:t>[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s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  <m: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,  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r</m:t>
                    </m:r>
                    <m: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≠±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s ]</a:t>
                </a: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404664"/>
                <a:ext cx="8229600" cy="5832648"/>
              </a:xfrm>
              <a:blipFill rotWithShape="1">
                <a:blip r:embed="rId2"/>
                <a:stretch>
                  <a:fillRect l="-19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4884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1)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𝑥𝑦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2)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𝑎𝑏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2+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3)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3−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−9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−6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+9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</a:p>
              <a:p>
                <a:pPr marL="0" indent="0">
                  <a:buNone/>
                </a:pPr>
                <a:r>
                  <a:rPr lang="cs-CZ" dirty="0" smtClean="0"/>
                  <a:t>4)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+20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−16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(</m:t>
                    </m:r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latin typeface="Cambria Math"/>
                      </a:rPr>
                      <m:t>−4)</m:t>
                    </m:r>
                  </m:oMath>
                </a14:m>
                <a:endParaRPr lang="cs-CZ" sz="2800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5257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5)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𝑐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  <m:r>
                          <a:rPr lang="cs-CZ" b="0" i="1" smtClean="0">
                            <a:latin typeface="Cambria Math"/>
                          </a:rPr>
                          <m:t>𝑐</m:t>
                        </m:r>
                        <m:r>
                          <a:rPr lang="cs-CZ" b="0" i="1" smtClean="0">
                            <a:latin typeface="Cambria Math"/>
                          </a:rPr>
                          <m:t>+4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𝑐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5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𝑐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6)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5−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25−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7)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7</m:t>
                        </m:r>
                        <m:r>
                          <a:rPr lang="cs-CZ" b="0" i="1" smtClean="0">
                            <a:latin typeface="Cambria Math"/>
                          </a:rPr>
                          <m:t>𝑥𝑦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+3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dirty="0" smtClean="0"/>
                  <a:t>8)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+3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𝑛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228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Zkontroluj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052736"/>
                <a:ext cx="8229600" cy="5073427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1)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b="0" i="1" strike="sngStrike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𝑦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3</m:t>
                        </m:r>
                        <m:r>
                          <a:rPr lang="cs-CZ" b="0" i="1" dirty="0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dirty="0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4</m:t>
                        </m:r>
                        <m:r>
                          <a:rPr lang="cs-CZ" b="0" i="1" dirty="0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𝑦</m:t>
                        </m:r>
                      </m:den>
                    </m:f>
                  </m:oMath>
                </a14:m>
                <a:r>
                  <a:rPr lang="cs-CZ" dirty="0" smtClean="0"/>
                  <a:t>      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[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x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𝑦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]</a:t>
                </a:r>
              </a:p>
              <a:p>
                <a:pPr marL="514350" indent="-514350">
                  <a:buAutoNum type="arabicParenR" startAt="2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𝑎𝑏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2+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𝑎𝑏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(2−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)(2+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2+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(2−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>
                    <a:ln w="3175">
                      <a:solidFill>
                        <a:schemeClr val="tx1"/>
                      </a:solidFill>
                    </a:ln>
                  </a:rPr>
                  <a:t>  </a:t>
                </a:r>
                <a:endParaRPr lang="cs-CZ" dirty="0" smtClean="0"/>
              </a:p>
              <a:p>
                <a:pPr marL="0" indent="0">
                  <a:buNone/>
                </a:pPr>
                <a:r>
                  <a:rPr lang="cs-CZ" dirty="0"/>
                  <a:t>	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[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b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≠±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2]</a:t>
                </a: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dirty="0" smtClean="0"/>
                  <a:t>3</a:t>
                </a:r>
                <a:r>
                  <a:rPr lang="cs-CZ" sz="3000" dirty="0" smtClean="0"/>
                  <a:t>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000" b="0" i="1" smtClean="0">
                            <a:latin typeface="Cambria Math"/>
                          </a:rPr>
                          <m:t>3−</m:t>
                        </m:r>
                        <m:r>
                          <a:rPr lang="cs-CZ" sz="30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3000" b="0" i="1" smtClean="0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sz="3000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000" b="0" i="1" smtClean="0">
                            <a:latin typeface="Cambria Math"/>
                          </a:rPr>
                          <m:t>3</m:t>
                        </m:r>
                        <m:r>
                          <a:rPr lang="cs-CZ" sz="30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3000" b="0" i="1" smtClean="0">
                            <a:latin typeface="Cambria Math"/>
                          </a:rPr>
                          <m:t>−9</m:t>
                        </m:r>
                      </m:num>
                      <m:den>
                        <m:sSup>
                          <m:sSupPr>
                            <m:ctrlPr>
                              <a:rPr lang="cs-CZ" sz="30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0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sz="30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3000" b="0" i="1" smtClean="0">
                            <a:latin typeface="Cambria Math"/>
                          </a:rPr>
                          <m:t>−6</m:t>
                        </m:r>
                        <m:r>
                          <a:rPr lang="cs-CZ" sz="30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3000" b="0" i="1" smtClean="0">
                            <a:latin typeface="Cambria Math"/>
                          </a:rPr>
                          <m:t>+9</m:t>
                        </m:r>
                      </m:den>
                    </m:f>
                  </m:oMath>
                </a14:m>
                <a:r>
                  <a:rPr lang="cs-CZ" sz="30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000" b="0" i="1" smtClean="0">
                            <a:latin typeface="Cambria Math"/>
                          </a:rPr>
                          <m:t>3−</m:t>
                        </m:r>
                        <m:r>
                          <a:rPr lang="cs-CZ" sz="30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3000" b="0" i="1" smtClean="0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sz="3000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000" b="0" i="1" smtClean="0">
                            <a:latin typeface="Cambria Math"/>
                          </a:rPr>
                          <m:t>3(</m:t>
                        </m:r>
                        <m:r>
                          <a:rPr lang="cs-CZ" sz="30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3000" b="0" i="1" smtClean="0">
                            <a:latin typeface="Cambria Math"/>
                          </a:rPr>
                          <m:t>−3)</m:t>
                        </m:r>
                      </m:num>
                      <m:den>
                        <m:sSup>
                          <m:sSupPr>
                            <m:ctrlPr>
                              <a:rPr lang="cs-CZ" sz="30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000" b="0" i="1" smtClean="0">
                                <a:latin typeface="Cambria Math"/>
                              </a:rPr>
                              <m:t>(</m:t>
                            </m:r>
                            <m:r>
                              <a:rPr lang="cs-CZ" sz="30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3000" b="0" i="1" smtClean="0">
                                <a:latin typeface="Cambria Math"/>
                              </a:rPr>
                              <m:t>−3)</m:t>
                            </m:r>
                          </m:e>
                          <m:sup>
                            <m:r>
                              <a:rPr lang="cs-CZ" sz="30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sz="30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000" b="0" i="1" smtClean="0">
                            <a:latin typeface="Cambria Math"/>
                          </a:rPr>
                          <m:t>−(</m:t>
                        </m:r>
                        <m:r>
                          <a:rPr lang="cs-CZ" sz="3000" b="0" i="1" strike="sngStrike" smtClean="0">
                            <a:latin typeface="Cambria Math"/>
                          </a:rPr>
                          <m:t>𝑥</m:t>
                        </m:r>
                        <m:r>
                          <a:rPr lang="cs-CZ" sz="3000" b="0" i="1" strike="sngStrike" smtClean="0">
                            <a:latin typeface="Cambria Math"/>
                          </a:rPr>
                          <m:t>−3)</m:t>
                        </m:r>
                      </m:num>
                      <m:den>
                        <m:r>
                          <a:rPr lang="cs-CZ" sz="30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3000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000" b="0" i="1" strike="sngStrike" smtClean="0">
                            <a:latin typeface="Cambria Math"/>
                          </a:rPr>
                          <m:t>𝑥</m:t>
                        </m:r>
                        <m:r>
                          <a:rPr lang="cs-CZ" sz="3000" b="0" i="1" strike="sngStrike" smtClean="0">
                            <a:latin typeface="Cambria Math"/>
                          </a:rPr>
                          <m:t>−3</m:t>
                        </m:r>
                      </m:num>
                      <m:den>
                        <m:sSup>
                          <m:sSupPr>
                            <m:ctrlPr>
                              <a:rPr lang="cs-CZ" sz="30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000" b="0" i="1" smtClean="0">
                                <a:latin typeface="Cambria Math"/>
                              </a:rPr>
                              <m:t>(</m:t>
                            </m:r>
                            <m:r>
                              <a:rPr lang="cs-CZ" sz="3000" b="0" i="1" strike="sngStrike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3000" b="0" i="1" strike="sngStrike" smtClean="0">
                                <a:latin typeface="Cambria Math"/>
                              </a:rPr>
                              <m:t>−3)</m:t>
                            </m:r>
                          </m:e>
                          <m:sup>
                            <m:r>
                              <a:rPr lang="cs-CZ" sz="3000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sz="3000" dirty="0" smtClean="0"/>
                  <a:t> =   </a:t>
                </a:r>
              </a:p>
              <a:p>
                <a:pPr marL="0" indent="0">
                  <a:buNone/>
                </a:pPr>
                <a:r>
                  <a:rPr lang="cs-CZ" sz="3000" dirty="0"/>
                  <a:t> </a:t>
                </a:r>
                <a:r>
                  <a:rPr lang="cs-CZ" sz="3000" dirty="0" smtClean="0"/>
                  <a:t>     = </a:t>
                </a:r>
                <a:r>
                  <a:rPr lang="cs-CZ" sz="3000" dirty="0" smtClean="0">
                    <a:ln w="3175">
                      <a:solidFill>
                        <a:schemeClr val="tx1"/>
                      </a:solidFill>
                    </a:ln>
                  </a:rPr>
                  <a:t>—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3</m:t>
                        </m:r>
                      </m:den>
                    </m:f>
                    <m:r>
                      <m:rPr>
                        <m:nor/>
                      </m:rPr>
                      <a:rPr lang="cs-CZ" sz="2800" b="0" i="0" smtClean="0">
                        <a:latin typeface="Cambria Math"/>
                      </a:rPr>
                      <m:t>      </m:t>
                    </m:r>
                    <m:r>
                      <m:rPr>
                        <m:nor/>
                      </m:rPr>
                      <a:rPr lang="cs-CZ" sz="2800" dirty="0" smtClean="0">
                        <a:solidFill>
                          <a:srgbClr val="FF0000"/>
                        </a:solidFill>
                      </a:rPr>
                      <m:t>[</m:t>
                    </m:r>
                    <m:r>
                      <a:rPr lang="cs-CZ" sz="28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8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m:rPr>
                        <m:nor/>
                      </m:rPr>
                      <a:rPr lang="cs-CZ" sz="28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3</m:t>
                    </m:r>
                    <m:r>
                      <m:rPr>
                        <m:nor/>
                      </m:rPr>
                      <a:rPr lang="cs-CZ" sz="2800" dirty="0" smtClean="0">
                        <a:solidFill>
                          <a:srgbClr val="FF0000"/>
                        </a:solidFill>
                      </a:rPr>
                      <m:t>]</m:t>
                    </m:r>
                  </m:oMath>
                </a14:m>
                <a:endParaRPr lang="cs-CZ" sz="2800" dirty="0" smtClean="0"/>
              </a:p>
              <a:p>
                <a:pPr marL="0" indent="0">
                  <a:buNone/>
                </a:pPr>
                <a:r>
                  <a:rPr lang="cs-CZ" dirty="0" smtClean="0"/>
                  <a:t>4)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+20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−16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(</m:t>
                    </m:r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latin typeface="Cambria Math"/>
                      </a:rPr>
                      <m:t>−4)</m:t>
                    </m:r>
                  </m:oMath>
                </a14:m>
                <a:r>
                  <a:rPr lang="cs-CZ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5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500" b="0" i="1" smtClean="0">
                            <a:latin typeface="Cambria Math"/>
                          </a:rPr>
                          <m:t>5(</m:t>
                        </m:r>
                        <m:r>
                          <a:rPr lang="cs-CZ" sz="3500" b="0" i="1" strike="sngStrike" smtClean="0">
                            <a:latin typeface="Cambria Math"/>
                          </a:rPr>
                          <m:t>𝑎</m:t>
                        </m:r>
                        <m:r>
                          <a:rPr lang="cs-CZ" sz="3500" b="0" i="1" strike="sngStrike" smtClean="0">
                            <a:latin typeface="Cambria Math"/>
                          </a:rPr>
                          <m:t>+4)</m:t>
                        </m:r>
                      </m:num>
                      <m:den>
                        <m:r>
                          <a:rPr lang="cs-CZ" sz="3500" b="0" i="1" smtClean="0">
                            <a:latin typeface="Cambria Math"/>
                          </a:rPr>
                          <m:t>(</m:t>
                        </m:r>
                        <m:r>
                          <a:rPr lang="cs-CZ" sz="3500" b="0" i="1" strike="sngStrike" smtClean="0">
                            <a:latin typeface="Cambria Math"/>
                          </a:rPr>
                          <m:t>𝑎</m:t>
                        </m:r>
                        <m:r>
                          <a:rPr lang="cs-CZ" sz="3500" b="0" i="1" strike="sngStrike" smtClean="0">
                            <a:latin typeface="Cambria Math"/>
                          </a:rPr>
                          <m:t>+4)(</m:t>
                        </m:r>
                        <m:r>
                          <a:rPr lang="cs-CZ" sz="3500" b="0" i="1" strike="sngStrike" smtClean="0">
                            <a:latin typeface="Cambria Math"/>
                          </a:rPr>
                          <m:t>𝑎</m:t>
                        </m:r>
                        <m:r>
                          <a:rPr lang="cs-CZ" sz="3500" b="0" i="1" strike="sngStrike" smtClean="0">
                            <a:latin typeface="Cambria Math"/>
                          </a:rPr>
                          <m:t>−4)</m:t>
                        </m:r>
                      </m:den>
                    </m:f>
                  </m:oMath>
                </a14:m>
                <a:r>
                  <a:rPr lang="cs-CZ" sz="3500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5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500" b="0" i="1" strike="sngStrike" smtClean="0">
                            <a:latin typeface="Cambria Math"/>
                          </a:rPr>
                          <m:t>𝑎</m:t>
                        </m:r>
                        <m:r>
                          <a:rPr lang="cs-CZ" sz="3500" b="0" i="1" strike="sngStrike" smtClean="0">
                            <a:latin typeface="Cambria Math"/>
                          </a:rPr>
                          <m:t>−4</m:t>
                        </m:r>
                      </m:num>
                      <m:den>
                        <m:r>
                          <a:rPr lang="cs-CZ" sz="3500" b="0" i="1" smtClean="0">
                            <a:latin typeface="Cambria Math"/>
                          </a:rPr>
                          <m:t>1</m:t>
                        </m:r>
                      </m:den>
                    </m:f>
                  </m:oMath>
                </a14:m>
                <a:r>
                  <a:rPr lang="cs-CZ" sz="3500" dirty="0" smtClean="0"/>
                  <a:t> = </a:t>
                </a:r>
                <a:r>
                  <a:rPr lang="cs-CZ" sz="3500" dirty="0" smtClean="0">
                    <a:ln w="3175">
                      <a:solidFill>
                        <a:schemeClr val="tx1"/>
                      </a:solidFill>
                    </a:ln>
                  </a:rPr>
                  <a:t>5</a:t>
                </a:r>
                <a:r>
                  <a:rPr lang="cs-CZ" sz="3500" dirty="0" smtClean="0"/>
                  <a:t>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[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a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≠±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4]</a:t>
                </a:r>
                <a:endParaRPr lang="cs-CZ" sz="2400" dirty="0" smtClean="0"/>
              </a:p>
              <a:p>
                <a:pPr marL="0" indent="0">
                  <a:buNone/>
                </a:pPr>
                <a:endParaRPr lang="cs-CZ" sz="3500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052736"/>
                <a:ext cx="8229600" cy="5073427"/>
              </a:xfrm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272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04664"/>
                <a:ext cx="8229600" cy="5904656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dirty="0" smtClean="0"/>
                  <a:t>5)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𝑐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  <m:r>
                          <a:rPr lang="cs-CZ" b="0" i="1" smtClean="0">
                            <a:latin typeface="Cambria Math"/>
                          </a:rPr>
                          <m:t>𝑐</m:t>
                        </m:r>
                        <m:r>
                          <a:rPr lang="cs-CZ" b="0" i="1" smtClean="0">
                            <a:latin typeface="Cambria Math"/>
                          </a:rPr>
                          <m:t>+4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𝑐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5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𝑐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4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𝑐</m:t>
                        </m:r>
                        <m:sSup>
                          <m:sSupPr>
                            <m:ctrlPr>
                              <a:rPr lang="cs-CZ" b="0" i="1" strike="sngStrike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trike="sngStrike" smtClean="0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trike="sngStrike" smtClean="0">
                            <a:latin typeface="Cambria Math"/>
                          </a:rPr>
                          <m:t>4</m:t>
                        </m:r>
                        <m:r>
                          <a:rPr lang="cs-CZ" b="0" i="1" smtClean="0">
                            <a:latin typeface="Cambria Math"/>
                          </a:rPr>
                          <m:t> 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2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𝑐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+1)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2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𝑐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+1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𝑐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3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5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dirty="0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6</m:t>
                        </m:r>
                        <m:sSup>
                          <m:sSupPr>
                            <m:ctrlPr>
                              <a:rPr lang="cs-CZ" b="0" i="1" dirty="0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dirty="0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𝑐</m:t>
                            </m:r>
                          </m:e>
                          <m:sup>
                            <m:r>
                              <a:rPr lang="cs-CZ" b="0" i="1" dirty="0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cs-CZ" b="0" i="1" dirty="0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dirty="0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𝑑</m:t>
                            </m:r>
                          </m:e>
                          <m:sup>
                            <m:r>
                              <a:rPr lang="cs-CZ" b="0" i="1" dirty="0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FF0000"/>
                    </a:solidFill>
                  </a:rPr>
                  <a:t>[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c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𝑑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c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−0,5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 ]</a:t>
                </a:r>
              </a:p>
              <a:p>
                <a:pPr marL="0" indent="0">
                  <a:buNone/>
                </a:pPr>
                <a:r>
                  <a:rPr lang="cs-CZ" dirty="0" smtClean="0"/>
                  <a:t>6)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5−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25−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5−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3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trike="sngStrike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15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𝑎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4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5−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)(5+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5</m:t>
                        </m:r>
                        <m:sSup>
                          <m:sSupPr>
                            <m:ctrlP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4</m:t>
                        </m:r>
                        <m:sSup>
                          <m:sSupPr>
                            <m:ctrlP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(5+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𝑏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FF0000"/>
                    </a:solidFill>
                  </a:rPr>
                  <a:t>[ a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b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≠±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5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 ]</a:t>
                </a:r>
              </a:p>
              <a:p>
                <a:pPr marL="0" indent="0">
                  <a:buNone/>
                </a:pPr>
                <a:r>
                  <a:rPr lang="cs-CZ" dirty="0" smtClean="0"/>
                  <a:t>7)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+2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7</m:t>
                        </m:r>
                        <m:r>
                          <a:rPr lang="cs-CZ" b="0" i="1" smtClean="0">
                            <a:latin typeface="Cambria Math"/>
                          </a:rPr>
                          <m:t>𝑥𝑦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</a:rPr>
                          <m:t>+3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𝑥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3</m:t>
                            </m:r>
                            <m:r>
                              <a:rPr lang="cs-CZ" b="0" i="1" smtClean="0">
                                <a:solidFill>
                                  <a:srgbClr val="FFC00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(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+1)</m:t>
                            </m:r>
                          </m:e>
                          <m:sup>
                            <m:r>
                              <a:rPr lang="cs-CZ" b="0" i="1" strike="sngStrike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𝑥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+1)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7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𝑥𝑦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3</m:t>
                        </m:r>
                        <m:sSup>
                          <m:sSupPr>
                            <m:ctrlP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mtClean="0">
                                <a:ln w="3175">
                                  <a:solidFill>
                                    <a:schemeClr val="tx1"/>
                                  </a:solidFill>
                                </a:ln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7(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𝑥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+1)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0" indent="0">
                  <a:buNone/>
                </a:pPr>
                <a:r>
                  <a:rPr lang="cs-CZ" sz="2600" dirty="0" smtClean="0">
                    <a:solidFill>
                      <a:srgbClr val="FF0000"/>
                    </a:solidFill>
                  </a:rPr>
                  <a:t>[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6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x</m:t>
                    </m:r>
                    <m:r>
                      <a:rPr lang="cs-CZ" sz="26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𝑦</m:t>
                    </m:r>
                    <m:r>
                      <a:rPr lang="cs-CZ" sz="26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sz="2600" dirty="0" smtClean="0">
                    <a:solidFill>
                      <a:srgbClr val="FF0000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6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x</m:t>
                    </m:r>
                    <m:r>
                      <a:rPr lang="cs-CZ" sz="26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6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cs-CZ" sz="2600" dirty="0" smtClean="0">
                    <a:solidFill>
                      <a:srgbClr val="FF0000"/>
                    </a:solidFill>
                  </a:rPr>
                  <a:t>1 ]</a:t>
                </a:r>
              </a:p>
              <a:p>
                <a:pPr marL="0" indent="0">
                  <a:buNone/>
                </a:pPr>
                <a:r>
                  <a:rPr lang="cs-CZ" dirty="0" smtClean="0"/>
                  <a:t>8)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+3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−3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r>
                  <a:rPr lang="cs-CZ" dirty="0" smtClean="0"/>
                  <a:t> 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sSup>
                          <m:sSup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𝑛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trike="sngStrike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(1+3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𝑚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−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cs-CZ" dirty="0" smtClean="0"/>
                  <a:t> ∙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(</m:t>
                        </m:r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)(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𝑚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−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  <m:r>
                          <a:rPr lang="cs-CZ" b="0" i="1" strike="sngStrike" smtClean="0">
                            <a:latin typeface="Cambria Math"/>
                          </a:rPr>
                          <m:t>𝑚</m:t>
                        </m:r>
                      </m:den>
                    </m:f>
                  </m:oMath>
                </a14:m>
                <a:r>
                  <a:rPr lang="cs-CZ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dirty="0" smtClean="0"/>
                  <a:t> 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(1+3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)(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𝑚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cs-CZ" b="0" i="1" smtClean="0">
                            <a:ln w="3175">
                              <a:solidFill>
                                <a:schemeClr val="tx1"/>
                              </a:solidFill>
                            </a:ln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dirty="0" smtClean="0"/>
                  <a:t>    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[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m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0,   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≠±</m:t>
                    </m:r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n]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04664"/>
                <a:ext cx="8229600" cy="5904656"/>
              </a:xfrm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804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1559</Words>
  <Application>Microsoft Office PowerPoint</Application>
  <PresentationFormat>Předvádění na obrazovce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 </vt:lpstr>
      <vt:lpstr>Prezentace aplikace PowerPoint</vt:lpstr>
      <vt:lpstr>Shrnutí učiva o násobení a dělení lomených výrazů</vt:lpstr>
      <vt:lpstr>Prezentace aplikace PowerPoint</vt:lpstr>
      <vt:lpstr>Prezentace aplikace PowerPoint</vt:lpstr>
      <vt:lpstr>Zkontrolujme</vt:lpstr>
      <vt:lpstr>Prezentace aplikace PowerPoint</vt:lpstr>
      <vt:lpstr>Prezentace aplikace PowerPoint</vt:lpstr>
      <vt:lpstr>Prezentace aplikace PowerPoint</vt:lpstr>
      <vt:lpstr>Zkontroluj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Shrnutí učiva o násobení a dělení lomených výrazů</dc:title>
  <dc:creator>mrkackovav</dc:creator>
  <cp:lastModifiedBy>mrkackovav</cp:lastModifiedBy>
  <cp:revision>24</cp:revision>
  <dcterms:created xsi:type="dcterms:W3CDTF">2012-12-10T21:27:56Z</dcterms:created>
  <dcterms:modified xsi:type="dcterms:W3CDTF">2012-12-15T20:17:23Z</dcterms:modified>
</cp:coreProperties>
</file>