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696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858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215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510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648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512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353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792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4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973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864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60E85-69CD-46C8-A46D-1B8727158F4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07003-E935-48B6-8EC2-6F16D8E5B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224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VY_32_INOVACE_XIII_1_4_ Sčítání lomených </a:t>
            </a:r>
            <a:r>
              <a:rPr lang="cs-CZ" dirty="0">
                <a:solidFill>
                  <a:prstClr val="black"/>
                </a:solidFill>
              </a:rPr>
              <a:t>výrazů </a:t>
            </a:r>
            <a:r>
              <a:rPr lang="cs-CZ" dirty="0" smtClean="0">
                <a:solidFill>
                  <a:prstClr val="black"/>
                </a:solidFill>
              </a:rPr>
              <a:t>s jednočlennými jmenovateli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XIII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b="1" dirty="0" smtClean="0">
                <a:solidFill>
                  <a:prstClr val="black"/>
                </a:solidFill>
              </a:rPr>
              <a:t>             Sada číslo:    1            Pořadové číslo DUM:  4 Autor:  </a:t>
            </a:r>
            <a:r>
              <a:rPr lang="cs-CZ" dirty="0" smtClean="0">
                <a:solidFill>
                  <a:prstClr val="black"/>
                </a:solidFill>
              </a:rPr>
              <a:t>Mgr. Vlasta </a:t>
            </a:r>
            <a:r>
              <a:rPr lang="cs-CZ" dirty="0" err="1" smtClean="0">
                <a:solidFill>
                  <a:prstClr val="black"/>
                </a:solidFill>
              </a:rPr>
              <a:t>Mrkáčková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05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0721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 </a:t>
            </a:r>
            <a:r>
              <a:rPr lang="cs-CZ" sz="1600" dirty="0"/>
              <a:t>Nácvik sčítání a odčítání lomených výrazů  se jmenovateli, které tvoří </a:t>
            </a:r>
            <a:r>
              <a:rPr lang="cs-CZ" sz="1600" dirty="0" smtClean="0"/>
              <a:t> jednočleny</a:t>
            </a:r>
            <a:endParaRPr lang="cs-CZ" sz="1600" b="1" dirty="0"/>
          </a:p>
          <a:p>
            <a:r>
              <a:rPr lang="cs-CZ" sz="1600" b="1" dirty="0" smtClean="0"/>
              <a:t>Očekávaný výstup: </a:t>
            </a:r>
            <a:r>
              <a:rPr lang="cs-CZ" sz="1600" dirty="0"/>
              <a:t>Žák prokáže schopnost sčítat a odčítat lomené výrazy, jejichž jmenovateli jsou </a:t>
            </a:r>
            <a:r>
              <a:rPr lang="cs-CZ" sz="1600" dirty="0" smtClean="0"/>
              <a:t>přirozená čísla.  </a:t>
            </a:r>
            <a:r>
              <a:rPr lang="cs-CZ" sz="1600" dirty="0"/>
              <a:t>Po procvičení zvládne sečíst </a:t>
            </a:r>
            <a:r>
              <a:rPr lang="cs-CZ" sz="1600" dirty="0" smtClean="0"/>
              <a:t>či odečíst zlomky</a:t>
            </a:r>
            <a:r>
              <a:rPr lang="cs-CZ" sz="1600" dirty="0"/>
              <a:t>, jejichž jmenovateli jsou </a:t>
            </a:r>
            <a:r>
              <a:rPr lang="cs-CZ" sz="1600" dirty="0" smtClean="0"/>
              <a:t>jednočlenné výrazy s proměnnými</a:t>
            </a:r>
            <a:endParaRPr lang="cs-CZ" sz="1600" dirty="0"/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</a:t>
            </a:r>
            <a:r>
              <a:rPr lang="cs-CZ" sz="1600" dirty="0"/>
              <a:t> sčítání a odčítání lomených výrazů, </a:t>
            </a:r>
            <a:r>
              <a:rPr lang="cs-CZ" sz="1600" dirty="0" smtClean="0"/>
              <a:t>společný jmenovatel </a:t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40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  </a:t>
            </a:r>
            <a:r>
              <a:rPr lang="cs-CZ" sz="1400" dirty="0" smtClean="0"/>
              <a:t>Na </a:t>
            </a:r>
            <a:r>
              <a:rPr lang="cs-CZ" sz="1400" dirty="0"/>
              <a:t>úvod žáci prokáží při rozcvičce schopnost sčítat a odčítat lomené výrazy , jejichž jmenovateli jsou </a:t>
            </a:r>
            <a:r>
              <a:rPr lang="cs-CZ" sz="1400" dirty="0" smtClean="0"/>
              <a:t>přirozená čísla. </a:t>
            </a:r>
            <a:r>
              <a:rPr lang="cs-CZ" sz="1400" dirty="0"/>
              <a:t>Toto opakování je vhodné zadat jako samostatnou </a:t>
            </a:r>
            <a:r>
              <a:rPr lang="cs-CZ" sz="1400" dirty="0" smtClean="0"/>
              <a:t>práci</a:t>
            </a:r>
            <a:r>
              <a:rPr lang="cs-CZ" sz="1400" dirty="0"/>
              <a:t> </a:t>
            </a:r>
            <a:r>
              <a:rPr lang="cs-CZ" sz="1400" dirty="0" smtClean="0"/>
              <a:t>do sešitu,  Po skončení samostatné práce je třeba všechny úlohy řádně rozebrat. Při kontrole si </a:t>
            </a:r>
            <a:r>
              <a:rPr lang="cs-CZ" sz="1400" dirty="0" smtClean="0"/>
              <a:t>žáci</a:t>
            </a:r>
            <a:r>
              <a:rPr lang="cs-CZ" sz="1400" dirty="0" smtClean="0"/>
              <a:t>, kteří mají nejasnost, mohou učivo doplnit. I žáci, kteří učivo zvládají zde najdou upřesnění a doplnění. Vlastní těžiště hodiny spočívá v nácviku sčítání a odčítání lomených </a:t>
            </a:r>
            <a:r>
              <a:rPr lang="cs-CZ" sz="1400" dirty="0" smtClean="0"/>
              <a:t>výrazů, </a:t>
            </a:r>
            <a:r>
              <a:rPr lang="cs-CZ" sz="1400" dirty="0" smtClean="0"/>
              <a:t>jejichž jmenovatelé jsou výrazy s proměnnými. Příklady nejsou obtížné a řada žáků je schopná řešit je samostatně. Proto je vhodné, aby bylo vždy zdáno více příkladů, tak aby ti, kteří </a:t>
            </a:r>
            <a:r>
              <a:rPr lang="cs-CZ" sz="1400" dirty="0" smtClean="0"/>
              <a:t>učivo zvládají</a:t>
            </a:r>
            <a:r>
              <a:rPr lang="cs-CZ" sz="1400" dirty="0" smtClean="0"/>
              <a:t>, mohli samostatně objevovat řešení úloh. Pro některé žáky je však lepší společná práce u tabule, je možné, pracovat ve dvou takovýchto skupinách. Vždy po několika příkladech je však třeba provést společnou kontrolu a doplnění a upozornění na možná úskalí jednotlivých příkladů. Pozornost je třeba věnovat hlavně příkladům 8,  11 a 12, kde je třeba pohlídat, aby minus před zlomkem se správně projevilo při úpravě čitatele druhého zlomku. </a:t>
            </a:r>
            <a:r>
              <a:rPr lang="cs-CZ" sz="1400" dirty="0" smtClean="0"/>
              <a:t>Další </a:t>
            </a:r>
            <a:r>
              <a:rPr lang="cs-CZ" sz="1400" dirty="0" smtClean="0"/>
              <a:t>procvičování pak může být doplněno úlohami ze sbírky.</a:t>
            </a:r>
          </a:p>
        </p:txBody>
      </p:sp>
    </p:spTree>
    <p:extLst>
      <p:ext uri="{BB962C8B-B14F-4D97-AF65-F5344CB8AC3E}">
        <p14:creationId xmlns:p14="http://schemas.microsoft.com/office/powerpoint/2010/main" val="120477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lomených výrazů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Jmenovatelé jsou tvořeny výhradně jednočleny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30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Minule jsme si připomněli sčítání  a odčítání zlomků. Následující úlohy byste měli zvládnout. 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988840"/>
                <a:ext cx="8229600" cy="413732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sz="2800" dirty="0" smtClean="0"/>
                  <a:t>1)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sz="2800" dirty="0" smtClean="0"/>
                  <a:t>2)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sz="2800" dirty="0" smtClean="0"/>
                  <a:t>3)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sz="2800" dirty="0" smtClean="0"/>
                  <a:t>4)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−3+2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988840"/>
                <a:ext cx="8229600" cy="413732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92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Zkontroluj. Který příklad máš jinak? Kde je problém? </a:t>
            </a:r>
            <a:br>
              <a:rPr lang="cs-CZ" sz="2800" dirty="0" smtClean="0"/>
            </a:br>
            <a:r>
              <a:rPr lang="cs-CZ" sz="2800" dirty="0" smtClean="0"/>
              <a:t>V příkladu 2 je vhodné násobení nejdřív jen naznačit a až pak roznásobit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28800"/>
                <a:ext cx="8229600" cy="44973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−5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  <m:d>
                          <m:dPr>
                            <m:ctrlP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+2(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−12+2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−10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B050"/>
                    </a:solidFill>
                  </a:rPr>
                  <a:t>Výsledek 2. příkladu lze ještě vylepšit. Víš jak?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28800"/>
                <a:ext cx="8229600" cy="4497363"/>
              </a:xfrm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046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00B050"/>
                </a:solidFill>
              </a:rPr>
              <a:t>Zkrácený výsledek 2. příkladu. Pozor nejdřív musíš výraz v čitateli rozložit na součin!</a:t>
            </a:r>
            <a:endParaRPr lang="cs-CZ" sz="2800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700808"/>
                <a:ext cx="8229600" cy="435334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 </a:t>
                </a: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+2(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−12+2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−10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2(4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−5)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700808"/>
                <a:ext cx="8229600" cy="4353347"/>
              </a:xfrm>
              <a:blipFill rotWithShape="1">
                <a:blip r:embed="rId2"/>
                <a:stretch>
                  <a:fillRect l="-1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590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Jak je to se znaménky u 3. příkladu?</a:t>
            </a:r>
            <a:br>
              <a:rPr lang="cs-CZ" sz="2800" dirty="0" smtClean="0"/>
            </a:br>
            <a:r>
              <a:rPr lang="cs-CZ" sz="2800" dirty="0" smtClean="0"/>
              <a:t>Jaký máš výsledek u příkladu 4?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4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−5</m:t>
                            </m:r>
                          </m:e>
                        </m:d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−(3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−5−3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dirty="0" smtClean="0">
                  <a:ln w="3175">
                    <a:solidFill>
                      <a:schemeClr val="tx1"/>
                    </a:solidFill>
                  </a:ln>
                </a:endParaRPr>
              </a:p>
              <a:p>
                <a:pPr marL="0" indent="0">
                  <a:buNone/>
                </a:pPr>
                <a:endParaRPr lang="cs-CZ" sz="2400" dirty="0" smtClean="0">
                  <a:ln w="3175">
                    <a:noFill/>
                  </a:ln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n w="3175">
                      <a:noFill/>
                    </a:ln>
                  </a:rPr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noFill/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ln w="3175">
                      <a:noFill/>
                    </a:ln>
                  </a:rPr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noFill/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−3+2</m:t>
                        </m:r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d>
                          <m:dPr>
                            <m:ctrlP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−5</m:t>
                            </m:r>
                          </m:e>
                        </m:d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−3(−3+2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−10+9−6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B050"/>
                    </a:solidFill>
                  </a:rPr>
                  <a:t>Nebylo by vhodné upravit poslední výsledek?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r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988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dirty="0" smtClean="0">
                  <a:ln w="3175">
                    <a:solidFill>
                      <a:schemeClr val="tx1"/>
                    </a:solidFill>
                  </a:ln>
                </a:endParaRPr>
              </a:p>
              <a:p>
                <a:pPr marL="0" indent="0">
                  <a:buNone/>
                </a:pPr>
                <a:endParaRPr lang="cs-CZ" sz="2400" dirty="0" smtClean="0">
                  <a:ln w="3175">
                    <a:noFill/>
                  </a:ln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n w="3175">
                      <a:noFill/>
                    </a:ln>
                  </a:rPr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noFill/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ln w="3175">
                      <a:noFill/>
                    </a:ln>
                  </a:rPr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noFill/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−3+2</m:t>
                        </m:r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n w="3175">
                              <a:noFill/>
                            </a:ln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d>
                          <m:dPr>
                            <m:ctrlP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−5</m:t>
                            </m:r>
                          </m:e>
                        </m:d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−3(−3+2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−10+9−6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−(4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ln w="3175">
                      <a:solidFill>
                        <a:schemeClr val="tx1"/>
                      </a:solidFill>
                    </a:ln>
                  </a:rPr>
                  <a:t>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blipFill rotWithShape="1">
                <a:blip r:embed="rId2"/>
                <a:stretch>
                  <a:fillRect l="-1185" r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779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Další úlohy již budou mít ve jmenovateli proměnné. Nezapomínejte zapisovat podmínky, kdy má smysl s danými výrazy počítat. 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5)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:r>
                  <a:rPr lang="cs-CZ" sz="2800" dirty="0" smtClean="0"/>
                  <a:t>6)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:r>
                  <a:rPr lang="cs-CZ" sz="2800" dirty="0" smtClean="0"/>
                  <a:t>7)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	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0557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5)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12+5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	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17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				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[a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]</a:t>
                </a:r>
                <a:endParaRPr lang="cs-CZ" sz="2800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6)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18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ln w="3175">
                      <a:solidFill>
                        <a:schemeClr val="tx1"/>
                      </a:solidFill>
                    </a:ln>
                  </a:rPr>
                  <a:t>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18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[y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]</a:t>
                </a:r>
                <a:endParaRPr lang="cs-CZ" sz="2800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7)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	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𝑎𝑏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+12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8</m:t>
                        </m:r>
                        <m:sSup>
                          <m:sSupPr>
                            <m:ctrlP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			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[b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]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2781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Zkusme další typ příkladů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sz="2400" dirty="0" smtClean="0"/>
                  <a:t>8)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sz="2400" dirty="0" smtClean="0"/>
                  <a:t>9)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7673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Vždy piš naznačené násobení </a:t>
            </a:r>
            <a:r>
              <a:rPr lang="cs-CZ" sz="2800" dirty="0" smtClean="0"/>
              <a:t>výrazů </a:t>
            </a:r>
            <a:r>
              <a:rPr lang="cs-CZ" sz="2800" b="1" dirty="0" smtClean="0"/>
              <a:t>se závorkami</a:t>
            </a:r>
            <a:r>
              <a:rPr lang="cs-CZ" sz="2800" dirty="0" smtClean="0"/>
              <a:t> a roznásobení proveď až v dalším kroku, předejdeš chybám!!!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8)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  <m:d>
                          <m:d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</m:oMath>
                </a14:m>
                <a:r>
                  <a:rPr lang="cs-CZ" dirty="0" smtClean="0"/>
                  <a:t>	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+8−3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+11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12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			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y</m:t>
                    </m:r>
                    <m:r>
                      <a:rPr lang="cs-CZ" sz="24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]</a:t>
                </a: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9)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𝒅</m:t>
                        </m:r>
                        <m:d>
                          <m:d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𝒄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𝒅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𝒄𝒅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𝑐𝑑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𝑐𝑑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𝑐𝑑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𝑐𝑑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𝑐𝑑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𝑑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𝑐𝑑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𝑐𝑑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c</m:t>
                    </m:r>
                    <m:r>
                      <a:rPr lang="cs-CZ" sz="24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  <m:r>
                      <a:rPr lang="cs-CZ" sz="24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𝑑</m:t>
                    </m:r>
                    <m:r>
                      <a:rPr lang="cs-CZ" sz="24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]</a:t>
                </a: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B050"/>
                    </a:solidFill>
                  </a:rPr>
                  <a:t>Členy i písmena v nich řadíme podle abecedy</a:t>
                </a:r>
                <a:endParaRPr lang="cs-CZ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188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Další příklady už zkus sám/sama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sz="2400" dirty="0" smtClean="0"/>
                  <a:t>10)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sz="2400" dirty="0" smtClean="0"/>
                  <a:t>11)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𝑛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sz="2400" dirty="0" smtClean="0"/>
                  <a:t>12)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</a:rPr>
                      <m:t>𝑏</m:t>
                    </m:r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600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0728"/>
                <a:ext cx="8229600" cy="525658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10)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9</m:t>
                        </m:r>
                        <m:sSup>
                          <m:sSupPr>
                            <m:ctrlP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+16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12</m:t>
                        </m:r>
                        <m:sSup>
                          <m:sSupPr>
                            <m:ctrlP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x</m:t>
                    </m:r>
                    <m:r>
                      <a:rPr lang="cs-CZ" sz="24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]</a:t>
                </a:r>
                <a:endParaRPr lang="cs-CZ" sz="240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2400" dirty="0" smtClean="0"/>
                  <a:t>11)</a:t>
                </a: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𝑛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  <m:d>
                          <m:dPr>
                            <m:ctrlP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𝑛</m:t>
                            </m:r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+1</m:t>
                            </m:r>
                          </m:e>
                        </m:d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+2)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𝑛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𝑚𝑛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𝑚𝑛</m:t>
                        </m:r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𝑛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𝑛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𝑛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	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m</m:t>
                    </m:r>
                    <m:r>
                      <a:rPr lang="cs-CZ" sz="26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  <m:r>
                      <a:rPr lang="cs-CZ" sz="26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sz="26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2400" b="0" dirty="0" smtClean="0"/>
                  <a:t>12)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𝑏</m:t>
                    </m:r>
                  </m:oMath>
                </a14:m>
                <a:r>
                  <a:rPr lang="cs-CZ" dirty="0" smtClean="0"/>
                  <a:t>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−(3+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−3−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b="0" i="0" smtClean="0">
                        <a:ln w="3175">
                          <a:solidFill>
                            <a:schemeClr val="tx1"/>
                          </a:solidFill>
                        </a:ln>
                        <a:latin typeface="Cambria Math"/>
                      </a:rPr>
                      <m:t> </m:t>
                    </m:r>
                  </m:oMath>
                </a14:m>
                <a:r>
                  <a:rPr lang="cs-CZ" sz="2600" dirty="0" smtClean="0">
                    <a:solidFill>
                      <a:srgbClr val="00B050"/>
                    </a:solidFill>
                  </a:rPr>
                  <a:t>pozor na řazení členů</a:t>
                </a:r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b</m:t>
                    </m:r>
                    <m:r>
                      <a:rPr lang="cs-CZ" sz="24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]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0728"/>
                <a:ext cx="8229600" cy="5256583"/>
              </a:xfrm>
              <a:blipFill rotWithShape="1">
                <a:blip r:embed="rId2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707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720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 </vt:lpstr>
      <vt:lpstr>Prezentace aplikace PowerPoint</vt:lpstr>
      <vt:lpstr>Sčítání a odčítání lomených výrazů</vt:lpstr>
      <vt:lpstr>Minule jsme si připomněli sčítání  a odčítání zlomků. Následující úlohy byste měli zvládnout. </vt:lpstr>
      <vt:lpstr>Zkontroluj. Který příklad máš jinak? Kde je problém?  V příkladu 2 je vhodné násobení nejdřív jen naznačit a až pak roznásobit</vt:lpstr>
      <vt:lpstr>Zkrácený výsledek 2. příkladu. Pozor nejdřív musíš výraz v čitateli rozložit na součin!</vt:lpstr>
      <vt:lpstr>Jak je to se znaménky u 3. příkladu? Jaký máš výsledek u příkladu 4?</vt:lpstr>
      <vt:lpstr>Prezentace aplikace PowerPoint</vt:lpstr>
      <vt:lpstr>Další úlohy již budou mít ve jmenovateli proměnné. Nezapomínejte zapisovat podmínky, kdy má smysl s danými výrazy počítat. </vt:lpstr>
      <vt:lpstr>Zkontroluj</vt:lpstr>
      <vt:lpstr>Zkusme další typ příkladů</vt:lpstr>
      <vt:lpstr>Vždy piš naznačené násobení výrazů se závorkami a roznásobení proveď až v dalším kroku, předejdeš chybám!!!</vt:lpstr>
      <vt:lpstr>Další příklady už zkus sám/sama</vt:lpstr>
      <vt:lpstr>Zkontroluj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lomených výrazů</dc:title>
  <dc:creator>mrkackovav</dc:creator>
  <cp:lastModifiedBy>mrkackovav</cp:lastModifiedBy>
  <cp:revision>21</cp:revision>
  <dcterms:created xsi:type="dcterms:W3CDTF">2012-12-15T20:24:43Z</dcterms:created>
  <dcterms:modified xsi:type="dcterms:W3CDTF">2012-12-15T23:25:55Z</dcterms:modified>
</cp:coreProperties>
</file>