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756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550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756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99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47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941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70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727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891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524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551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958A6-34D0-478E-81A4-B4911419032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77EF0-C184-4AE9-A22E-7D0E2D814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1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</a:t>
            </a:r>
            <a:r>
              <a:rPr lang="cs-CZ" b="1" smtClean="0"/>
              <a:t>:  </a:t>
            </a:r>
            <a:r>
              <a:rPr lang="cs-CZ" smtClean="0"/>
              <a:t>VY_32_INOVACE_XIII_1_5_ </a:t>
            </a:r>
            <a:r>
              <a:rPr lang="cs-CZ" dirty="0" smtClean="0"/>
              <a:t>Sčítání lomených </a:t>
            </a:r>
            <a:r>
              <a:rPr lang="cs-CZ" dirty="0"/>
              <a:t>výrazů </a:t>
            </a:r>
            <a:r>
              <a:rPr lang="cs-CZ" dirty="0" smtClean="0"/>
              <a:t>náročnější </a:t>
            </a:r>
            <a:r>
              <a:rPr lang="cs-CZ" dirty="0"/>
              <a:t>úlohy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XIII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1            Pořadové číslo DUM:  5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09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607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 </a:t>
            </a:r>
            <a:r>
              <a:rPr lang="cs-CZ" sz="1600" dirty="0"/>
              <a:t>Nácvik sčítání a odčítání lomených výrazů  se jmenovateli, které tvoří většinou nesoudělné výrazy (jednočlen s dvojčlenem, dva dvojčleny a posléze i soudělný jednočlen s dvojčlenem)</a:t>
            </a:r>
            <a:endParaRPr lang="cs-CZ" sz="1600" b="1" dirty="0"/>
          </a:p>
          <a:p>
            <a:r>
              <a:rPr lang="cs-CZ" sz="1600" b="1" dirty="0" smtClean="0"/>
              <a:t>Očekávaný výstup: </a:t>
            </a:r>
            <a:r>
              <a:rPr lang="cs-CZ" sz="1600" dirty="0"/>
              <a:t>Žák prokáže schopnost sčítat a odčítat lomené výrazy, jejichž jmenovateli jsou jednočleny.  Po procvičení zvládne sečíst zlomky, jejichž jmenovateli jsou nesoudělné i soudělné jedno a dvojčleny.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</a:t>
            </a:r>
            <a:r>
              <a:rPr lang="cs-CZ" sz="1600" dirty="0"/>
              <a:t> sčítání a odčítání lomených výrazů, nesoudělné a soudělné jedno a dvojčleny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  </a:t>
            </a:r>
            <a:r>
              <a:rPr lang="cs-CZ" sz="1400" dirty="0" smtClean="0"/>
              <a:t>Na </a:t>
            </a:r>
            <a:r>
              <a:rPr lang="cs-CZ" sz="1400" dirty="0"/>
              <a:t>úvod žáci prokáží při rozcvičce schopnost sčítat a odčítat lomené výrazy , jejichž jmenovateli jsou jednočleny. Toto opakování je vhodné zadat jako samostatnou práci, kterou je možné např. hned v hodině nechat žáky navzájem zkontrolovat, případně i ohodnotit. Zvlášť je vhodné upozornit na výsledek posledního příkladu v obou odděleních, který je možné zjednodušit pomocí vzorce. </a:t>
            </a:r>
            <a:r>
              <a:rPr lang="cs-CZ" sz="1400" dirty="0" smtClean="0"/>
              <a:t>Vlastní těžiště hodiny spočívá v nácviku sčítání a odčítání lomených výrazů  jejichž jmenovatelé jsou u prvních dvou příkladů nesoudělný jednočlen a dvojčlen u druhé dvojice dva nesoudělné dvojčleny a v poledních dvou příkladech jsou jedno a dvojčlen soudělné. Vhodné  je  vždy liché příklady řešit společně na tabuli, diskutovat o postupech, způsobu zápisu, zdůraznit  vhodnost naznačit násobení v čitateli nejprve  se závorkou a teprve potom provést roznásobení. Důležitým okamžikem je i výsledek úlohy 5, který je možné ještě zjednodušit krácením. Sudé příklady vždy řeší žáci samostatně a teprve postupy a výsledky si společně zkontrolují. </a:t>
            </a:r>
            <a:endParaRPr lang="cs-CZ" sz="14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77750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lomených výrazů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Jmenovatelé jsou nesoudělné (soudělné) jedno a dvojčleny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8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Rozcvička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08720"/>
                <a:ext cx="8229600" cy="521744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	A					B</a:t>
                </a:r>
              </a:p>
              <a:p>
                <a:pPr marL="0" indent="0">
                  <a:buNone/>
                </a:pPr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				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			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			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sz="2200" dirty="0" smtClean="0">
                    <a:solidFill>
                      <a:srgbClr val="FF0000"/>
                    </a:solidFill>
                  </a:rPr>
                  <a:t>			</a:t>
                </a:r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2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08720"/>
                <a:ext cx="8229600" cy="5217443"/>
              </a:xfrm>
              <a:blipFill rotWithShape="1">
                <a:blip r:embed="rId2"/>
                <a:stretch>
                  <a:fillRect l="-1704" t="-23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59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 rozcvičky  A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1)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10 −9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x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2)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+10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y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+2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𝑎𝑏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>
                    <a:ln w="3175">
                      <a:solidFill>
                        <a:schemeClr val="tx1"/>
                      </a:solidFill>
                    </a:ln>
                  </a:rPr>
                  <a:t>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a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( 3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𝑎𝑏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</a:rPr>
                          <m:t>𝑎𝑏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−2</m:t>
                        </m:r>
                        <m:r>
                          <a:rPr lang="cs-CZ" b="0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𝑎𝑏</m:t>
                        </m:r>
                        <m:r>
                          <a:rPr lang="cs-CZ" b="0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>
                    <a:ln w="3175">
                      <a:solidFill>
                        <a:schemeClr val="tx1"/>
                      </a:solidFill>
                    </a:ln>
                  </a:rPr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−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        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a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  <a:blipFill rotWithShape="1">
                <a:blip r:embed="rId2"/>
                <a:stretch>
                  <a:fillRect l="-1704" t="-1360" b="-1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3275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 rozcvičky  B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1)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9 −4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y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2)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+6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8</m:t>
                        </m:r>
                        <m:sSup>
                          <m:sSupPr>
                            <m:ctrlP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x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+3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𝑎𝑏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>
                    <a:ln w="3175">
                      <a:solidFill>
                        <a:schemeClr val="tx1"/>
                      </a:solidFill>
                    </a:ln>
                  </a:rPr>
                  <a:t>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b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+3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( 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𝑥𝑦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𝑥𝑦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</m:t>
                        </m:r>
                        <m:r>
                          <a:rPr lang="cs-CZ" b="0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𝑥𝑦</m:t>
                        </m:r>
                        <m:r>
                          <a:rPr lang="cs-CZ" b="0" i="1" dirty="0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dirty="0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>
                    <a:ln w="3175">
                      <a:solidFill>
                        <a:schemeClr val="tx1"/>
                      </a:solidFill>
                    </a:ln>
                  </a:rPr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(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+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𝑦</m:t>
                            </m:r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          </a:t>
                </a:r>
                <a:r>
                  <a:rPr lang="cs-CZ" sz="2600" dirty="0" smtClean="0">
                    <a:solidFill>
                      <a:srgbClr val="FF0000"/>
                    </a:solidFill>
                  </a:rPr>
                  <a:t>[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x</m:t>
                    </m:r>
                    <m:r>
                      <a:rPr lang="cs-CZ" sz="260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0,  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sz="2600" b="0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]</a:t>
                </a:r>
                <a:endParaRPr lang="cs-CZ" sz="2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  <a:blipFill rotWithShape="1">
                <a:blip r:embed="rId2"/>
                <a:stretch>
                  <a:fillRect l="-1704" t="-1607" b="-8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9550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Další úlohy. Hledej pečlivě společný jmenovatel zlomků.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		</a:t>
                </a:r>
                <a:r>
                  <a:rPr lang="cs-CZ" sz="4000" dirty="0" smtClean="0"/>
                  <a:t>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sz="4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220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3600" dirty="0" smtClean="0"/>
                  <a:t>1)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sz="36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4</m:t>
                        </m:r>
                        <m:d>
                          <m:dPr>
                            <m:ctrlPr>
                              <a:rPr lang="cs-CZ" sz="36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𝑎</m:t>
                            </m:r>
                            <m:r>
                              <a:rPr lang="cs-CZ" sz="3600" b="0" i="1" smtClean="0">
                                <a:latin typeface="Cambria Math"/>
                              </a:rPr>
                              <m:t>+1</m:t>
                            </m:r>
                          </m:e>
                        </m:d>
                        <m:r>
                          <a:rPr lang="cs-CZ" sz="3600" b="0" i="1" smtClean="0">
                            <a:latin typeface="Cambria Math"/>
                          </a:rPr>
                          <m:t>+3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+1)</m:t>
                        </m:r>
                      </m:den>
                    </m:f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4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+4+3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+1)</m:t>
                        </m:r>
                      </m:den>
                    </m:f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7</m:t>
                        </m:r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+4</m:t>
                        </m:r>
                      </m:num>
                      <m:den>
                        <m:sSup>
                          <m:sSupPr>
                            <m:ctrlPr>
                              <a:rPr lang="cs-CZ" sz="360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36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</m:t>
                        </m:r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sz="3600" dirty="0" smtClean="0"/>
                  <a:t> </a:t>
                </a:r>
                <a:endParaRPr lang="cs-CZ" sz="360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FF0000"/>
                    </a:solidFill>
                  </a:rPr>
                  <a:t>					[a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0,  a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</a:rPr>
                  <a:t> —1]</a:t>
                </a: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650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Další úlohu vypracuj samostatně. Hledej pečlivě společný jmenovatel zlomků.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	</a:t>
                </a:r>
                <a:r>
                  <a:rPr lang="cs-CZ" sz="4000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</m:t>
                        </m:r>
                      </m:den>
                    </m:f>
                  </m:oMath>
                </a14:m>
                <a:r>
                  <a:rPr lang="cs-CZ" sz="4000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52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sz="3600" dirty="0" smtClean="0"/>
              </a:p>
              <a:p>
                <a:pPr marL="0" indent="0">
                  <a:buNone/>
                </a:pPr>
                <a:r>
                  <a:rPr lang="cs-CZ" sz="3600" dirty="0" smtClean="0"/>
                  <a:t>2)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+2</m:t>
                        </m:r>
                      </m:den>
                    </m:f>
                  </m:oMath>
                </a14:m>
                <a:r>
                  <a:rPr lang="cs-CZ" sz="3600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−3(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+2)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+2)</m:t>
                        </m:r>
                      </m:den>
                    </m:f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−3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−2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(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+2)</m:t>
                        </m:r>
                      </m:den>
                    </m:f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2</m:t>
                        </m:r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−2</m:t>
                        </m:r>
                      </m:num>
                      <m:den>
                        <m:sSup>
                          <m:sSupPr>
                            <m:ctrlPr>
                              <a:rPr lang="cs-CZ" sz="360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36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</m:t>
                        </m:r>
                        <m:r>
                          <a:rPr lang="cs-CZ" sz="36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3600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/>
                  <a:t>	</a:t>
                </a:r>
                <a:r>
                  <a:rPr lang="cs-CZ" dirty="0" smtClean="0"/>
                  <a:t>				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[x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>
                    <a:solidFill>
                      <a:srgbClr val="FF0000"/>
                    </a:solidFill>
                  </a:rPr>
                  <a:t> 0, 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x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—2]</a:t>
                </a:r>
                <a:endParaRPr lang="cs-CZ" sz="28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2939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Jaký je zde společný jmenovatel zlomků?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	</a:t>
                </a:r>
                <a:r>
                  <a:rPr lang="cs-CZ" sz="4000" dirty="0"/>
                  <a:t>3</a:t>
                </a:r>
                <a:r>
                  <a:rPr lang="cs-CZ" sz="40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sz="4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0845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4000" dirty="0" smtClean="0"/>
                  <a:t>3)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sz="4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d>
                          <m:dPr>
                            <m:ctrlPr>
                              <a:rPr lang="cs-CZ" sz="4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𝑏</m:t>
                            </m:r>
                            <m:r>
                              <a:rPr lang="cs-CZ" sz="4000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4000" b="0" i="1" smtClean="0">
                            <a:latin typeface="Cambria Math"/>
                          </a:rPr>
                          <m:t>+3(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+1)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+1)(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sz="4000" dirty="0" smtClean="0"/>
                  <a:t> =</a:t>
                </a:r>
              </a:p>
              <a:p>
                <a:pPr marL="0" indent="0">
                  <a:buNone/>
                </a:pPr>
                <a:endParaRPr lang="cs-CZ" sz="4000" dirty="0"/>
              </a:p>
              <a:p>
                <a:pPr marL="0" indent="0">
                  <a:buNone/>
                </a:pPr>
                <a:r>
                  <a:rPr lang="cs-CZ" sz="4000" dirty="0" smtClean="0"/>
                  <a:t>  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−2+3</m:t>
                        </m:r>
                        <m:r>
                          <a:rPr lang="cs-CZ" sz="4000" i="1">
                            <a:latin typeface="Cambria Math"/>
                          </a:rPr>
                          <m:t>𝑏</m:t>
                        </m:r>
                        <m:r>
                          <a:rPr lang="cs-CZ" sz="4000" i="1">
                            <a:latin typeface="Cambria Math"/>
                          </a:rPr>
                          <m:t>+3</m:t>
                        </m:r>
                      </m:num>
                      <m:den>
                        <m:r>
                          <a:rPr lang="cs-CZ" sz="4000" i="1">
                            <a:latin typeface="Cambria Math"/>
                          </a:rPr>
                          <m:t>(</m:t>
                        </m:r>
                        <m:r>
                          <a:rPr lang="cs-CZ" sz="4000" i="1">
                            <a:latin typeface="Cambria Math"/>
                          </a:rPr>
                          <m:t>𝑏</m:t>
                        </m:r>
                        <m:r>
                          <a:rPr lang="cs-CZ" sz="4000" i="1">
                            <a:latin typeface="Cambria Math"/>
                          </a:rPr>
                          <m:t>+1)(</m:t>
                        </m:r>
                        <m:r>
                          <a:rPr lang="cs-CZ" sz="4000" i="1">
                            <a:latin typeface="Cambria Math"/>
                          </a:rPr>
                          <m:t>𝑏</m:t>
                        </m:r>
                        <m:r>
                          <a:rPr lang="cs-CZ" sz="4000" i="1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sz="4000" dirty="0"/>
                  <a:t> </a:t>
                </a:r>
                <a14:m>
                  <m:oMath xmlns:m="http://schemas.openxmlformats.org/officeDocument/2006/math">
                    <m:r>
                      <a:rPr lang="cs-CZ" sz="4000" b="0" i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5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𝑏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+1</m:t>
                        </m:r>
                      </m:num>
                      <m:den>
                        <m:sSup>
                          <m:sSupPr>
                            <m:ctrlPr>
                              <a:rPr lang="cs-CZ" sz="400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−1</m:t>
                        </m:r>
                      </m:den>
                    </m:f>
                  </m:oMath>
                </a14:m>
                <a:endParaRPr lang="cs-CZ" sz="4000" dirty="0" smtClean="0"/>
              </a:p>
              <a:p>
                <a:pPr marL="0" indent="0">
                  <a:buNone/>
                </a:pPr>
                <a:r>
                  <a:rPr lang="cs-CZ" sz="4000" dirty="0"/>
                  <a:t>	</a:t>
                </a:r>
                <a:r>
                  <a:rPr lang="cs-CZ" sz="4000" dirty="0" smtClean="0"/>
                  <a:t>	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[b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±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1]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4000" dirty="0" smtClean="0"/>
                  <a:t>	</a:t>
                </a:r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0268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Další úlohu vypracuj samostatně. Hledej pečlivě společný jmenovatel zlomků. Pozorně pracuj se závorkami, hlídej si znaménka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	4</a:t>
                </a:r>
                <a:r>
                  <a:rPr lang="cs-CZ" sz="40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</m:t>
                        </m:r>
                      </m:den>
                    </m:f>
                  </m:oMath>
                </a14:m>
                <a:r>
                  <a:rPr lang="cs-CZ" sz="4000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768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4000" dirty="0" smtClean="0"/>
                  <a:t>4)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</m:t>
                        </m:r>
                      </m:den>
                    </m:f>
                  </m:oMath>
                </a14:m>
                <a:r>
                  <a:rPr lang="cs-CZ" sz="4000" dirty="0" smtClean="0"/>
                  <a:t> —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4</m:t>
                        </m:r>
                        <m:d>
                          <m:dPr>
                            <m:ctrlPr>
                              <a:rPr lang="cs-CZ" sz="4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𝑚</m:t>
                            </m:r>
                            <m:r>
                              <a:rPr lang="cs-CZ" sz="4000" b="0" i="1" smtClean="0">
                                <a:latin typeface="Cambria Math"/>
                              </a:rPr>
                              <m:t>+1</m:t>
                            </m:r>
                          </m:e>
                        </m:d>
                        <m:r>
                          <a:rPr lang="cs-CZ" sz="4000" b="0" i="1" smtClean="0">
                            <a:latin typeface="Cambria Math"/>
                          </a:rPr>
                          <m:t>−3(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+2)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+2)(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</a:p>
              <a:p>
                <a:pPr marL="0" indent="0">
                  <a:buNone/>
                </a:pPr>
                <a:r>
                  <a:rPr lang="cs-CZ" sz="4000" dirty="0"/>
                  <a:t> </a:t>
                </a:r>
                <a:r>
                  <a:rPr lang="cs-CZ" sz="4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4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+4−3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−6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+2)(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+1)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−2</m:t>
                        </m:r>
                      </m:num>
                      <m:den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+2)(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+1)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−2</m:t>
                        </m:r>
                      </m:num>
                      <m:den>
                        <m:sSup>
                          <m:sSupPr>
                            <m:ctrlPr>
                              <a:rPr lang="cs-CZ" sz="400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+3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𝑚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</m:t>
                        </m:r>
                      </m:den>
                    </m:f>
                  </m:oMath>
                </a14:m>
                <a:endParaRPr lang="cs-CZ" sz="4000" dirty="0" smtClean="0"/>
              </a:p>
              <a:p>
                <a:pPr marL="0" indent="0">
                  <a:buNone/>
                </a:pPr>
                <a:endParaRPr lang="cs-CZ" sz="4000" dirty="0"/>
              </a:p>
              <a:p>
                <a:pPr marL="0" indent="0">
                  <a:buNone/>
                </a:pPr>
                <a:r>
                  <a:rPr lang="cs-CZ" sz="4000" dirty="0" smtClean="0"/>
                  <a:t>			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[m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—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1,  m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—2]</a:t>
                </a:r>
              </a:p>
              <a:p>
                <a:pPr marL="0" indent="0">
                  <a:buNone/>
                </a:pPr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1203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Jaký je zde společný jmenovatel zlomků?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	5</a:t>
                </a:r>
                <a:r>
                  <a:rPr lang="cs-CZ" sz="40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−4</m:t>
                        </m:r>
                      </m:den>
                    </m:f>
                  </m:oMath>
                </a14:m>
                <a:r>
                  <a:rPr lang="cs-CZ" sz="4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896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5</a:t>
                </a:r>
                <a:r>
                  <a:rPr lang="cs-CZ" sz="40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−4</m:t>
                        </m:r>
                      </m:den>
                    </m:f>
                  </m:oMath>
                </a14:m>
                <a:r>
                  <a:rPr lang="cs-CZ" sz="4000" dirty="0" smtClean="0"/>
                  <a:t> </a:t>
                </a:r>
                <a14:m>
                  <m:oMath xmlns:m="http://schemas.openxmlformats.org/officeDocument/2006/math">
                    <m:r>
                      <a:rPr lang="cs-CZ" sz="4000" b="0" i="0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−1(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−2)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−2)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−2)</m:t>
                        </m:r>
                      </m:den>
                    </m:f>
                  </m:oMath>
                </a14:m>
                <a:r>
                  <a:rPr lang="cs-CZ" sz="4000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sz="4000" dirty="0">
                    <a:solidFill>
                      <a:srgbClr val="00B050"/>
                    </a:solidFill>
                  </a:rPr>
                  <a:t> </a:t>
                </a:r>
                <a:r>
                  <a:rPr lang="cs-CZ" sz="4000" dirty="0" smtClean="0">
                    <a:solidFill>
                      <a:srgbClr val="00B050"/>
                    </a:solidFill>
                  </a:rPr>
                  <a:t>  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2(y —2)</a:t>
                </a:r>
              </a:p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B050"/>
                    </a:solidFill>
                  </a:rPr>
                  <a:t> </a:t>
                </a:r>
                <a:endParaRPr lang="cs-CZ" sz="4000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r>
                  <a:rPr lang="cs-CZ" sz="4000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4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−2)</m:t>
                        </m:r>
                      </m:den>
                    </m:f>
                  </m:oMath>
                </a14:m>
                <a:r>
                  <a:rPr lang="cs-CZ" sz="4000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40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trike="sngStrike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+2)</m:t>
                        </m:r>
                      </m:num>
                      <m:den>
                        <m:r>
                          <a:rPr lang="cs-CZ" sz="4000" b="0" i="1" strike="sngStrike" smtClean="0">
                            <a:latin typeface="Cambria Math"/>
                          </a:rPr>
                          <m:t>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−2)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−2)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+2</m:t>
                        </m:r>
                      </m:num>
                      <m:den>
                        <m:sSup>
                          <m:sSupPr>
                            <m:ctrlPr>
                              <a:rPr lang="cs-CZ" sz="400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−2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sz="4000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4000" dirty="0"/>
                  <a:t>	</a:t>
                </a:r>
                <a:r>
                  <a:rPr lang="cs-CZ" sz="4000" dirty="0" smtClean="0"/>
                  <a:t>					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[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y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>
                    <a:solidFill>
                      <a:srgbClr val="FF0000"/>
                    </a:solidFill>
                  </a:rPr>
                  <a:t> 0, 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y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800" dirty="0">
                    <a:solidFill>
                      <a:srgbClr val="FF0000"/>
                    </a:solidFill>
                  </a:rPr>
                  <a:t>]</a:t>
                </a:r>
              </a:p>
              <a:p>
                <a:pPr marL="0" indent="0">
                  <a:buNone/>
                </a:pPr>
                <a:endParaRPr lang="cs-CZ" sz="40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b="-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707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Vypracuj samostatně. Nezapomeň nejdřív rozložit jmenovatele na součin a pak teprve určovat společný jmenovatel zlomků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	6</a:t>
                </a:r>
                <a:r>
                  <a:rPr lang="cs-CZ" sz="40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6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4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−3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6770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Zkontroluj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6</a:t>
                </a:r>
                <a:r>
                  <a:rPr lang="cs-CZ" sz="4000" dirty="0" smtClean="0"/>
                  <a:t>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6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4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3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−3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  <m:d>
                          <m:dPr>
                            <m:ctrlPr>
                              <a:rPr lang="cs-CZ" sz="4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4000" b="0" i="1" smtClean="0"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4000" b="0" i="1" smtClean="0">
                            <a:latin typeface="Cambria Math"/>
                          </a:rPr>
                          <m:t>+2∙2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6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−5+4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6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sz="4000" dirty="0" smtClean="0"/>
                  <a:t> =</a:t>
                </a: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4000" dirty="0" smtClean="0"/>
                  <a:t>	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     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3(x+1)</a:t>
                </a: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00B05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    </a:t>
                </a:r>
                <a:endParaRPr lang="cs-CZ" sz="4000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r>
                  <a:rPr lang="cs-CZ" sz="4000" dirty="0" smtClean="0"/>
                  <a:t> 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9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</m:num>
                      <m:den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6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(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9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−5</m:t>
                        </m:r>
                      </m:num>
                      <m:den>
                        <m:sSup>
                          <m:sSupPr>
                            <m:ctrlPr>
                              <a:rPr lang="cs-CZ" sz="400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6</m:t>
                            </m:r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4000" b="0" i="1" smtClean="0">
                                <a:ln w="3175">
                                  <a:solidFill>
                                    <a:schemeClr val="tx1"/>
                                  </a:solidFill>
                                </a:ln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−6</m:t>
                        </m:r>
                        <m:r>
                          <a:rPr lang="cs-CZ" sz="4000" b="0" i="1" smtClean="0">
                            <a:ln w="3175">
                              <a:solidFill>
                                <a:schemeClr val="tx1"/>
                              </a:solidFill>
                            </a:ln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4000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sz="4000" dirty="0">
                    <a:solidFill>
                      <a:srgbClr val="FF0000"/>
                    </a:solidFill>
                  </a:rPr>
                  <a:t>	</a:t>
                </a:r>
                <a:r>
                  <a:rPr lang="cs-CZ" sz="4000" dirty="0" smtClean="0">
                    <a:solidFill>
                      <a:srgbClr val="FF0000"/>
                    </a:solidFill>
                  </a:rPr>
                  <a:t>				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[x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0,  y </a:t>
                </a:r>
                <a14:m>
                  <m:oMath xmlns:m="http://schemas.openxmlformats.org/officeDocument/2006/math">
                    <m:r>
                      <a:rPr lang="cs-CZ" i="1" dirty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1]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4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974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1169</Words>
  <Application>Microsoft Office PowerPoint</Application>
  <PresentationFormat>Předvádění na obrazovce (4:3)</PresentationFormat>
  <Paragraphs>101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  </vt:lpstr>
      <vt:lpstr>Prezentace aplikace PowerPoint</vt:lpstr>
      <vt:lpstr>Sčítání lomených výrazů</vt:lpstr>
      <vt:lpstr>Rozcvička</vt:lpstr>
      <vt:lpstr>Řešení rozcvičky  A</vt:lpstr>
      <vt:lpstr>Řešení rozcvičky  B</vt:lpstr>
      <vt:lpstr>Další úlohy. Hledej pečlivě společný jmenovatel zlomků.</vt:lpstr>
      <vt:lpstr>Zkontroluj</vt:lpstr>
      <vt:lpstr>Další úlohu vypracuj samostatně. Hledej pečlivě společný jmenovatel zlomků.</vt:lpstr>
      <vt:lpstr>Zkontroluj</vt:lpstr>
      <vt:lpstr>Jaký je zde společný jmenovatel zlomků?</vt:lpstr>
      <vt:lpstr>Zkontroluj</vt:lpstr>
      <vt:lpstr>Další úlohu vypracuj samostatně. Hledej pečlivě společný jmenovatel zlomků. Pozorně pracuj se závorkami, hlídej si znaménka</vt:lpstr>
      <vt:lpstr>Zkontroluj</vt:lpstr>
      <vt:lpstr>Jaký je zde společný jmenovatel zlomků?</vt:lpstr>
      <vt:lpstr>Zkontroluj</vt:lpstr>
      <vt:lpstr>Vypracuj samostatně. Nezapomeň nejdřív rozložit jmenovatele na součin a pak teprve určovat společný jmenovatel zlomků</vt:lpstr>
      <vt:lpstr>Zkontroluj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lomených výrazů</dc:title>
  <dc:creator>mrkackovav</dc:creator>
  <cp:lastModifiedBy>mrkackovav</cp:lastModifiedBy>
  <cp:revision>22</cp:revision>
  <dcterms:created xsi:type="dcterms:W3CDTF">2012-12-14T21:38:36Z</dcterms:created>
  <dcterms:modified xsi:type="dcterms:W3CDTF">2012-12-15T23:21:10Z</dcterms:modified>
</cp:coreProperties>
</file>