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8" r:id="rId5"/>
    <p:sldId id="267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9" r:id="rId16"/>
    <p:sldId id="280" r:id="rId17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55" d="100"/>
          <a:sy n="55" d="100"/>
        </p:scale>
        <p:origin x="-1572" y="-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255B8C-46C5-45D8-BAF9-AE6282FBB4A9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8DA98D4B-E5B3-42B9-868D-799981B171AA}">
      <dgm:prSet phldrT="[Text]"/>
      <dgm:spPr/>
      <dgm:t>
        <a:bodyPr/>
        <a:lstStyle/>
        <a:p>
          <a:r>
            <a:rPr lang="cs-CZ" dirty="0" smtClean="0"/>
            <a:t>Příprava výroby</a:t>
          </a:r>
          <a:endParaRPr lang="cs-CZ" dirty="0"/>
        </a:p>
      </dgm:t>
    </dgm:pt>
    <dgm:pt modelId="{B554F4F9-7F67-4874-A8A8-F7A975D2DC56}" type="parTrans" cxnId="{66D33776-0C00-4419-88B7-5D2F242A17B5}">
      <dgm:prSet/>
      <dgm:spPr/>
      <dgm:t>
        <a:bodyPr/>
        <a:lstStyle/>
        <a:p>
          <a:endParaRPr lang="cs-CZ"/>
        </a:p>
      </dgm:t>
    </dgm:pt>
    <dgm:pt modelId="{EDCCB42B-E6D2-40E6-85B0-143C547CCF2E}" type="sibTrans" cxnId="{66D33776-0C00-4419-88B7-5D2F242A17B5}">
      <dgm:prSet/>
      <dgm:spPr/>
      <dgm:t>
        <a:bodyPr/>
        <a:lstStyle/>
        <a:p>
          <a:endParaRPr lang="cs-CZ"/>
        </a:p>
      </dgm:t>
    </dgm:pt>
    <dgm:pt modelId="{5940A610-5E56-4F86-8D58-E8D9F2B1F51B}">
      <dgm:prSet phldrT="[Text]"/>
      <dgm:spPr/>
      <dgm:t>
        <a:bodyPr/>
        <a:lstStyle/>
        <a:p>
          <a:r>
            <a:rPr lang="cs-CZ" dirty="0" smtClean="0"/>
            <a:t>Vlastní výroba</a:t>
          </a:r>
          <a:endParaRPr lang="cs-CZ" dirty="0"/>
        </a:p>
      </dgm:t>
    </dgm:pt>
    <dgm:pt modelId="{1FBC35EF-075C-47B3-ADD7-031447113178}" type="parTrans" cxnId="{B5D4E8A2-03BE-4013-93C9-8C958BBA4106}">
      <dgm:prSet/>
      <dgm:spPr/>
      <dgm:t>
        <a:bodyPr/>
        <a:lstStyle/>
        <a:p>
          <a:endParaRPr lang="cs-CZ"/>
        </a:p>
      </dgm:t>
    </dgm:pt>
    <dgm:pt modelId="{4ABBF29B-6BEF-42DC-822A-3D9B2A76AACB}" type="sibTrans" cxnId="{B5D4E8A2-03BE-4013-93C9-8C958BBA4106}">
      <dgm:prSet/>
      <dgm:spPr/>
      <dgm:t>
        <a:bodyPr/>
        <a:lstStyle/>
        <a:p>
          <a:endParaRPr lang="cs-CZ"/>
        </a:p>
      </dgm:t>
    </dgm:pt>
    <dgm:pt modelId="{0EA1058D-914C-40E6-807B-FF389AB44812}">
      <dgm:prSet phldrT="[Text]"/>
      <dgm:spPr/>
      <dgm:t>
        <a:bodyPr/>
        <a:lstStyle/>
        <a:p>
          <a:r>
            <a:rPr lang="cs-CZ" dirty="0" smtClean="0"/>
            <a:t>Dokončení výroby</a:t>
          </a:r>
          <a:endParaRPr lang="cs-CZ" dirty="0"/>
        </a:p>
      </dgm:t>
    </dgm:pt>
    <dgm:pt modelId="{347785DA-D9B3-4368-A345-FF5E5173C9A5}" type="parTrans" cxnId="{730241A9-EC0F-4E69-9A0D-33C9F5550530}">
      <dgm:prSet/>
      <dgm:spPr/>
      <dgm:t>
        <a:bodyPr/>
        <a:lstStyle/>
        <a:p>
          <a:endParaRPr lang="cs-CZ"/>
        </a:p>
      </dgm:t>
    </dgm:pt>
    <dgm:pt modelId="{636C3F5F-21A1-4148-8DC6-E53E4FA3D7F8}" type="sibTrans" cxnId="{730241A9-EC0F-4E69-9A0D-33C9F5550530}">
      <dgm:prSet/>
      <dgm:spPr/>
      <dgm:t>
        <a:bodyPr/>
        <a:lstStyle/>
        <a:p>
          <a:endParaRPr lang="cs-CZ"/>
        </a:p>
      </dgm:t>
    </dgm:pt>
    <dgm:pt modelId="{F34A2DA9-184A-4D93-A938-732348788604}" type="pres">
      <dgm:prSet presAssocID="{EF255B8C-46C5-45D8-BAF9-AE6282FBB4A9}" presName="CompostProcess" presStyleCnt="0">
        <dgm:presLayoutVars>
          <dgm:dir/>
          <dgm:resizeHandles val="exact"/>
        </dgm:presLayoutVars>
      </dgm:prSet>
      <dgm:spPr/>
    </dgm:pt>
    <dgm:pt modelId="{9A6C6A40-DF11-4E74-A1E1-1226446328EE}" type="pres">
      <dgm:prSet presAssocID="{EF255B8C-46C5-45D8-BAF9-AE6282FBB4A9}" presName="arrow" presStyleLbl="bgShp" presStyleIdx="0" presStyleCnt="1" custLinFactNeighborX="367" custLinFactNeighborY="23633"/>
      <dgm:spPr/>
    </dgm:pt>
    <dgm:pt modelId="{CE11E86F-6B39-47E1-8498-F574BB107968}" type="pres">
      <dgm:prSet presAssocID="{EF255B8C-46C5-45D8-BAF9-AE6282FBB4A9}" presName="linearProcess" presStyleCnt="0"/>
      <dgm:spPr/>
    </dgm:pt>
    <dgm:pt modelId="{BC796A61-DF71-40BD-A2F2-021900C72D1D}" type="pres">
      <dgm:prSet presAssocID="{8DA98D4B-E5B3-42B9-868D-799981B171AA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6C03FC-FA87-40D3-B11B-7484068764CF}" type="pres">
      <dgm:prSet presAssocID="{EDCCB42B-E6D2-40E6-85B0-143C547CCF2E}" presName="sibTrans" presStyleCnt="0"/>
      <dgm:spPr/>
    </dgm:pt>
    <dgm:pt modelId="{B88FDFF2-62BD-4B97-9286-2CF487CD6CDB}" type="pres">
      <dgm:prSet presAssocID="{5940A610-5E56-4F86-8D58-E8D9F2B1F51B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62ECE0-09AC-46FE-BA94-2720706D9B6C}" type="pres">
      <dgm:prSet presAssocID="{4ABBF29B-6BEF-42DC-822A-3D9B2A76AACB}" presName="sibTrans" presStyleCnt="0"/>
      <dgm:spPr/>
    </dgm:pt>
    <dgm:pt modelId="{040B6C5F-8CA0-4664-99F6-7C57E0D509D5}" type="pres">
      <dgm:prSet presAssocID="{0EA1058D-914C-40E6-807B-FF389AB4481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0A4BB4-80B1-4E55-B37A-42621219011D}" type="presOf" srcId="{8DA98D4B-E5B3-42B9-868D-799981B171AA}" destId="{BC796A61-DF71-40BD-A2F2-021900C72D1D}" srcOrd="0" destOrd="0" presId="urn:microsoft.com/office/officeart/2005/8/layout/hProcess9"/>
    <dgm:cxn modelId="{E001329B-5594-485B-BA82-472A43645245}" type="presOf" srcId="{EF255B8C-46C5-45D8-BAF9-AE6282FBB4A9}" destId="{F34A2DA9-184A-4D93-A938-732348788604}" srcOrd="0" destOrd="0" presId="urn:microsoft.com/office/officeart/2005/8/layout/hProcess9"/>
    <dgm:cxn modelId="{B5D4E8A2-03BE-4013-93C9-8C958BBA4106}" srcId="{EF255B8C-46C5-45D8-BAF9-AE6282FBB4A9}" destId="{5940A610-5E56-4F86-8D58-E8D9F2B1F51B}" srcOrd="1" destOrd="0" parTransId="{1FBC35EF-075C-47B3-ADD7-031447113178}" sibTransId="{4ABBF29B-6BEF-42DC-822A-3D9B2A76AACB}"/>
    <dgm:cxn modelId="{F79FC299-56E8-4147-A97C-60A8AA3E49ED}" type="presOf" srcId="{0EA1058D-914C-40E6-807B-FF389AB44812}" destId="{040B6C5F-8CA0-4664-99F6-7C57E0D509D5}" srcOrd="0" destOrd="0" presId="urn:microsoft.com/office/officeart/2005/8/layout/hProcess9"/>
    <dgm:cxn modelId="{730241A9-EC0F-4E69-9A0D-33C9F5550530}" srcId="{EF255B8C-46C5-45D8-BAF9-AE6282FBB4A9}" destId="{0EA1058D-914C-40E6-807B-FF389AB44812}" srcOrd="2" destOrd="0" parTransId="{347785DA-D9B3-4368-A345-FF5E5173C9A5}" sibTransId="{636C3F5F-21A1-4148-8DC6-E53E4FA3D7F8}"/>
    <dgm:cxn modelId="{AD11964B-D621-4295-9C84-11C924DCCF2C}" type="presOf" srcId="{5940A610-5E56-4F86-8D58-E8D9F2B1F51B}" destId="{B88FDFF2-62BD-4B97-9286-2CF487CD6CDB}" srcOrd="0" destOrd="0" presId="urn:microsoft.com/office/officeart/2005/8/layout/hProcess9"/>
    <dgm:cxn modelId="{66D33776-0C00-4419-88B7-5D2F242A17B5}" srcId="{EF255B8C-46C5-45D8-BAF9-AE6282FBB4A9}" destId="{8DA98D4B-E5B3-42B9-868D-799981B171AA}" srcOrd="0" destOrd="0" parTransId="{B554F4F9-7F67-4874-A8A8-F7A975D2DC56}" sibTransId="{EDCCB42B-E6D2-40E6-85B0-143C547CCF2E}"/>
    <dgm:cxn modelId="{F4000290-93D5-4152-9B57-7FFD245694CB}" type="presParOf" srcId="{F34A2DA9-184A-4D93-A938-732348788604}" destId="{9A6C6A40-DF11-4E74-A1E1-1226446328EE}" srcOrd="0" destOrd="0" presId="urn:microsoft.com/office/officeart/2005/8/layout/hProcess9"/>
    <dgm:cxn modelId="{88AE0EC8-0796-46D5-ADC3-742C1254163A}" type="presParOf" srcId="{F34A2DA9-184A-4D93-A938-732348788604}" destId="{CE11E86F-6B39-47E1-8498-F574BB107968}" srcOrd="1" destOrd="0" presId="urn:microsoft.com/office/officeart/2005/8/layout/hProcess9"/>
    <dgm:cxn modelId="{5C144870-2221-478F-B39E-3E7ECC50B8E4}" type="presParOf" srcId="{CE11E86F-6B39-47E1-8498-F574BB107968}" destId="{BC796A61-DF71-40BD-A2F2-021900C72D1D}" srcOrd="0" destOrd="0" presId="urn:microsoft.com/office/officeart/2005/8/layout/hProcess9"/>
    <dgm:cxn modelId="{6CE087B1-1BD8-429B-B65A-C9E3B54C2580}" type="presParOf" srcId="{CE11E86F-6B39-47E1-8498-F574BB107968}" destId="{8D6C03FC-FA87-40D3-B11B-7484068764CF}" srcOrd="1" destOrd="0" presId="urn:microsoft.com/office/officeart/2005/8/layout/hProcess9"/>
    <dgm:cxn modelId="{8E17824D-4F6C-4905-A8E4-E548D8CC00A2}" type="presParOf" srcId="{CE11E86F-6B39-47E1-8498-F574BB107968}" destId="{B88FDFF2-62BD-4B97-9286-2CF487CD6CDB}" srcOrd="2" destOrd="0" presId="urn:microsoft.com/office/officeart/2005/8/layout/hProcess9"/>
    <dgm:cxn modelId="{05E98D80-1DD6-479B-8282-86571309EAE9}" type="presParOf" srcId="{CE11E86F-6B39-47E1-8498-F574BB107968}" destId="{5662ECE0-09AC-46FE-BA94-2720706D9B6C}" srcOrd="3" destOrd="0" presId="urn:microsoft.com/office/officeart/2005/8/layout/hProcess9"/>
    <dgm:cxn modelId="{57242E2B-6547-4F13-B941-10B9B23BFFCF}" type="presParOf" srcId="{CE11E86F-6B39-47E1-8498-F574BB107968}" destId="{040B6C5F-8CA0-4664-99F6-7C57E0D509D5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C6A40-DF11-4E74-A1E1-1226446328EE}">
      <dsp:nvSpPr>
        <dsp:cNvPr id="0" name=""/>
        <dsp:cNvSpPr/>
      </dsp:nvSpPr>
      <dsp:spPr>
        <a:xfrm>
          <a:off x="476216" y="0"/>
          <a:ext cx="5181600" cy="4064000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796A61-DF71-40BD-A2F2-021900C72D1D}">
      <dsp:nvSpPr>
        <dsp:cNvPr id="0" name=""/>
        <dsp:cNvSpPr/>
      </dsp:nvSpPr>
      <dsp:spPr>
        <a:xfrm>
          <a:off x="6548" y="1219199"/>
          <a:ext cx="1962150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Příprava výroby</a:t>
          </a:r>
          <a:endParaRPr lang="cs-CZ" sz="2400" kern="1200" dirty="0"/>
        </a:p>
      </dsp:txBody>
      <dsp:txXfrm>
        <a:off x="85903" y="1298554"/>
        <a:ext cx="1803440" cy="1466890"/>
      </dsp:txXfrm>
    </dsp:sp>
    <dsp:sp modelId="{B88FDFF2-62BD-4B97-9286-2CF487CD6CDB}">
      <dsp:nvSpPr>
        <dsp:cNvPr id="0" name=""/>
        <dsp:cNvSpPr/>
      </dsp:nvSpPr>
      <dsp:spPr>
        <a:xfrm>
          <a:off x="2066925" y="1219199"/>
          <a:ext cx="1962150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Vlastní výroba</a:t>
          </a:r>
          <a:endParaRPr lang="cs-CZ" sz="2400" kern="1200" dirty="0"/>
        </a:p>
      </dsp:txBody>
      <dsp:txXfrm>
        <a:off x="2146280" y="1298554"/>
        <a:ext cx="1803440" cy="1466890"/>
      </dsp:txXfrm>
    </dsp:sp>
    <dsp:sp modelId="{040B6C5F-8CA0-4664-99F6-7C57E0D509D5}">
      <dsp:nvSpPr>
        <dsp:cNvPr id="0" name=""/>
        <dsp:cNvSpPr/>
      </dsp:nvSpPr>
      <dsp:spPr>
        <a:xfrm>
          <a:off x="4127301" y="1219199"/>
          <a:ext cx="1962150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Dokončení výroby</a:t>
          </a:r>
          <a:endParaRPr lang="cs-CZ" sz="2400" kern="1200" dirty="0"/>
        </a:p>
      </dsp:txBody>
      <dsp:txXfrm>
        <a:off x="4206656" y="1298554"/>
        <a:ext cx="1803440" cy="14668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2C8F9879-18DF-4C83-8D76-A00CE8A54F56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6A68D95-959C-4363-9233-65A1BE045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41E39-DE46-4438-B205-352632DE893E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7A7B9-FF0F-4459-B995-6636D11A8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C598D-8A53-46FA-86CD-0689B6BF43C4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05FAE-BD8B-44AC-A586-EE1BFF7F8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1BF2D-4192-4EEF-901A-077D6EB90CB9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95333-C096-40A5-9A49-D21E9E602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4D64F-AD69-4D0C-AE89-37A5BECF7B51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E90A3-C95F-45BB-9E71-3A8FE9E77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04B53-9363-42B4-8829-205CF21A36A1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6A004-AD25-420B-800B-F63F108C0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2D354-9D6D-4490-B477-B695D00039DA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A967A-3FB2-4222-84D8-F8D664781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B9A6F-4326-4D8E-9D10-7362283286E7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B600C-115D-4BE7-ABDC-11A08F301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2D1DF-E623-4CD9-9E36-33F0EB7C1147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575B5-C8C7-4423-82D2-5D072917E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596C5-F4CF-4F2E-953A-F37C1BED0CD8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1441D-3062-4B39-99D3-ACD0F9FF8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41FBB-141E-45F3-AD19-3151BA3B0CCF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47698-1AE7-4C6B-80C6-8C50FDA3C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0DF3A1CD-A8DD-45B0-8E87-20CFB713FE74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0E65782-5C1F-400C-8C70-DFDE5EAF8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857625"/>
            <a:ext cx="3309938" cy="18240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Technologie 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– výrobní proces ve strojírenství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03_01_32_INOVACE_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01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3239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pPr algn="ctr"/>
            <a:r>
              <a:rPr lang="cs-CZ" sz="4000" dirty="0" smtClean="0"/>
              <a:t>Výrobní proces ve strojírenství</a:t>
            </a:r>
            <a:endParaRPr lang="cs-CZ" sz="40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1.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Voharek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……..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739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:úvod do oblasti výrobního procesu, vysvětlení pojmů z procesu výroby</a:t>
            </a:r>
            <a:endParaRPr lang="cs-CZ" sz="2200" b="1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výroba, výrobní proces, technologie, konstrukce, skladování, logistika, výkres, postup,  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642918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Výrobní proces</a:t>
            </a:r>
            <a:endParaRPr lang="cs-CZ" sz="3600" dirty="0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762862" y="1714488"/>
            <a:ext cx="5403612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25" y="571500"/>
            <a:ext cx="7138988" cy="1631216"/>
          </a:xfrm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2400" b="1" cap="all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cap="all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Výrobní proces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dirty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714375" y="1571625"/>
            <a:ext cx="7858125" cy="4017615"/>
          </a:xfrm>
        </p:spPr>
        <p:txBody>
          <a:bodyPr/>
          <a:lstStyle/>
          <a:p>
            <a:pPr marL="527050" indent="-45720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Výrobní proces začíná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poptávkou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zákazníka</a:t>
            </a:r>
          </a:p>
          <a:p>
            <a:pPr marL="527050" indent="-45720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Zpracován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Náčrt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daného výrobku – ujasnění základních požadavků zákazníka</a:t>
            </a:r>
          </a:p>
          <a:p>
            <a:pPr marL="527050" indent="-45720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Zpracována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Cenová kalkulace</a:t>
            </a:r>
          </a:p>
          <a:p>
            <a:pPr marL="527050" indent="-45720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Odsouhlasení  zákazníkem</a:t>
            </a:r>
          </a:p>
          <a:p>
            <a:pPr marL="527050" indent="-457200">
              <a:buFont typeface="+mj-lt"/>
              <a:buAutoNum type="arabicPeriod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Vystavení oficiální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Objednávky</a:t>
            </a:r>
          </a:p>
          <a:p>
            <a:pPr marL="527050" indent="-457200">
              <a:buFont typeface="+mj-lt"/>
              <a:buAutoNum type="arabicPeriod"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571500"/>
            <a:ext cx="7024687" cy="785813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Výrobní proces</a:t>
            </a:r>
            <a:endParaRPr lang="cs-CZ" sz="3600" b="1" cap="all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8032406" cy="5089199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Arial" charset="0"/>
                <a:cs typeface="Arial" charset="0"/>
              </a:rPr>
              <a:t>Zpracování technologické dokumentace:</a:t>
            </a:r>
          </a:p>
          <a:p>
            <a:pPr marL="412750" indent="-342900">
              <a:buClrTx/>
              <a:buSzPct val="86000"/>
              <a:buFont typeface="+mj-lt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Technický výkres </a:t>
            </a:r>
            <a:r>
              <a:rPr lang="cs-CZ" b="1" u="sng" dirty="0" smtClean="0">
                <a:latin typeface="Arial" charset="0"/>
                <a:cs typeface="Arial" charset="0"/>
              </a:rPr>
              <a:t>sestavy výrobku</a:t>
            </a:r>
            <a:r>
              <a:rPr lang="cs-CZ" b="1" dirty="0" smtClean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a jednotlivé </a:t>
            </a:r>
            <a:r>
              <a:rPr lang="cs-CZ" b="1" u="sng" dirty="0" smtClean="0">
                <a:latin typeface="Arial" charset="0"/>
                <a:cs typeface="Arial" charset="0"/>
              </a:rPr>
              <a:t>technické výkresy součástí</a:t>
            </a:r>
          </a:p>
          <a:p>
            <a:pPr>
              <a:buClrTx/>
              <a:buFont typeface="Arial" pitchFamily="34" charset="0"/>
              <a:buChar char="-"/>
            </a:pPr>
            <a:r>
              <a:rPr lang="cs-CZ" dirty="0" smtClean="0">
                <a:latin typeface="Arial" charset="0"/>
                <a:cs typeface="Arial" charset="0"/>
              </a:rPr>
              <a:t>Součástí technického výkresu je </a:t>
            </a:r>
            <a:r>
              <a:rPr lang="cs-CZ" b="1" u="sng" dirty="0" smtClean="0">
                <a:latin typeface="Arial" charset="0"/>
                <a:cs typeface="Arial" charset="0"/>
              </a:rPr>
              <a:t>kusovník</a:t>
            </a:r>
            <a:r>
              <a:rPr lang="cs-CZ" dirty="0" smtClean="0">
                <a:latin typeface="Arial" charset="0"/>
                <a:cs typeface="Arial" charset="0"/>
              </a:rPr>
              <a:t> -  zjistíme počet kusů součástí, z jakého materiálu budou jednotlivé součásti vyráběny a z toho je také patrná materiálová náročnost</a:t>
            </a:r>
          </a:p>
          <a:p>
            <a:pPr>
              <a:buClrTx/>
              <a:buFont typeface="Arial" pitchFamily="34" charset="0"/>
              <a:buChar char="-"/>
            </a:pPr>
            <a:r>
              <a:rPr lang="cs-CZ" dirty="0">
                <a:latin typeface="Arial" charset="0"/>
                <a:cs typeface="Arial" charset="0"/>
              </a:rPr>
              <a:t>Z výkresu je také patrná rozměrová náročnost a lze využít při montáži sestavy</a:t>
            </a:r>
          </a:p>
          <a:p>
            <a:pPr>
              <a:buClrTx/>
              <a:buFont typeface="Arial" pitchFamily="34" charset="0"/>
              <a:buChar char="-"/>
            </a:pPr>
            <a:r>
              <a:rPr lang="cs-CZ" dirty="0">
                <a:latin typeface="Arial" charset="0"/>
                <a:cs typeface="Arial" charset="0"/>
              </a:rPr>
              <a:t>Určíme polotovary materiálu nutné pro výrobu jednotlivých součástí a další normalizované součásti nutné ke kompletaci výrobku</a:t>
            </a:r>
          </a:p>
          <a:p>
            <a:endParaRPr lang="cs-CZ" b="1" dirty="0" smtClean="0">
              <a:latin typeface="Arial" charset="0"/>
              <a:cs typeface="Arial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071538" y="571480"/>
            <a:ext cx="7024687" cy="75882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Výrobní proces</a:t>
            </a:r>
            <a:endParaRPr lang="cs-CZ" dirty="0" smtClean="0"/>
          </a:p>
        </p:txBody>
      </p:sp>
      <p:sp>
        <p:nvSpPr>
          <p:cNvPr id="11267" name="Zástupný symbol pro obsah 11"/>
          <p:cNvSpPr>
            <a:spLocks noGrp="1"/>
          </p:cNvSpPr>
          <p:nvPr>
            <p:ph idx="1"/>
          </p:nvPr>
        </p:nvSpPr>
        <p:spPr>
          <a:xfrm>
            <a:off x="539552" y="1268760"/>
            <a:ext cx="7858180" cy="4857784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Arial" charset="0"/>
                <a:cs typeface="Arial" charset="0"/>
              </a:rPr>
              <a:t>Zpracování technologické dokumentace:</a:t>
            </a:r>
          </a:p>
          <a:p>
            <a:pPr marL="412750" indent="-342900">
              <a:buClrTx/>
              <a:buSzPct val="86000"/>
              <a:buFont typeface="+mj-lt"/>
              <a:buAutoNum type="arabicPeriod" startAt="2"/>
            </a:pPr>
            <a:r>
              <a:rPr lang="cs-CZ" dirty="0" smtClean="0">
                <a:latin typeface="Arial" charset="0"/>
                <a:cs typeface="Arial" charset="0"/>
              </a:rPr>
              <a:t>Zpracování </a:t>
            </a:r>
            <a:r>
              <a:rPr lang="cs-CZ" b="1" dirty="0" smtClean="0">
                <a:latin typeface="Arial" charset="0"/>
                <a:cs typeface="Arial" charset="0"/>
              </a:rPr>
              <a:t>Technologického postupu </a:t>
            </a:r>
            <a:r>
              <a:rPr lang="cs-CZ" dirty="0" smtClean="0">
                <a:latin typeface="Arial" charset="0"/>
                <a:cs typeface="Arial" charset="0"/>
              </a:rPr>
              <a:t>výroby</a:t>
            </a:r>
          </a:p>
          <a:p>
            <a:pPr>
              <a:buClrTx/>
              <a:buFont typeface="Arial" pitchFamily="34" charset="0"/>
              <a:buChar char="-"/>
            </a:pPr>
            <a:r>
              <a:rPr lang="cs-CZ" dirty="0" smtClean="0">
                <a:latin typeface="Arial" charset="0"/>
                <a:cs typeface="Arial" charset="0"/>
              </a:rPr>
              <a:t>Technolog určí postup technologických operací při výrobě součástí a určí i montážní parametry a operace při sestavování ( montáži) výrobku</a:t>
            </a:r>
          </a:p>
          <a:p>
            <a:pPr>
              <a:buClrTx/>
              <a:buFont typeface="Arial" pitchFamily="34" charset="0"/>
              <a:buChar char="-"/>
            </a:pPr>
            <a:r>
              <a:rPr lang="cs-CZ" dirty="0" smtClean="0">
                <a:latin typeface="Arial" charset="0"/>
                <a:cs typeface="Arial" charset="0"/>
              </a:rPr>
              <a:t>Součástí technologického postupu je – určení strojů a nástrojů, pomocí kterých se bude finální výrobek vyrábět – určení přípravků a nástrojů k výrobě</a:t>
            </a:r>
          </a:p>
          <a:p>
            <a:pPr>
              <a:buClrTx/>
              <a:buFont typeface="Arial" pitchFamily="34" charset="0"/>
              <a:buChar char="-"/>
            </a:pPr>
            <a:r>
              <a:rPr lang="cs-CZ" dirty="0" smtClean="0">
                <a:latin typeface="Arial" charset="0"/>
                <a:cs typeface="Arial" charset="0"/>
              </a:rPr>
              <a:t>Nezbytným podkladem pro zpracování TP je i požadavek na bezpečnost práce a ochranné pomůcky při výrobě </a:t>
            </a:r>
          </a:p>
          <a:p>
            <a:pPr marL="412750" indent="-342900"/>
            <a:endParaRPr lang="cs-CZ" b="1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785794"/>
            <a:ext cx="7239000" cy="928678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Výrobní proces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642910" y="1857364"/>
            <a:ext cx="7929618" cy="4500594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Arial" charset="0"/>
                <a:cs typeface="Arial" charset="0"/>
              </a:rPr>
              <a:t>Zpracování technologické dokumentace:</a:t>
            </a:r>
          </a:p>
          <a:p>
            <a:pPr>
              <a:buNone/>
            </a:pPr>
            <a:endParaRPr lang="cs-CZ" b="1" dirty="0" smtClean="0">
              <a:latin typeface="Arial" charset="0"/>
              <a:cs typeface="Arial" charset="0"/>
            </a:endParaRPr>
          </a:p>
          <a:p>
            <a:pPr marL="412750" indent="-342900">
              <a:buClrTx/>
              <a:buSzPct val="86000"/>
              <a:buFont typeface="+mj-lt"/>
              <a:buAutoNum type="arabicPeriod" startAt="3"/>
            </a:pPr>
            <a:r>
              <a:rPr lang="cs-CZ" dirty="0" smtClean="0">
                <a:latin typeface="Arial" charset="0"/>
                <a:cs typeface="Arial" charset="0"/>
              </a:rPr>
              <a:t>V případě, že bude část výroby součástí prováděna na CNC zařízeních následuje příprava </a:t>
            </a:r>
            <a:r>
              <a:rPr lang="cs-CZ" u="sng" dirty="0" smtClean="0">
                <a:latin typeface="Arial" charset="0"/>
                <a:cs typeface="Arial" charset="0"/>
              </a:rPr>
              <a:t>programů pro obsluhu CNC strojů</a:t>
            </a:r>
          </a:p>
          <a:p>
            <a:pPr>
              <a:buClrTx/>
              <a:buFont typeface="Arial" pitchFamily="34" charset="0"/>
              <a:buChar char="-"/>
            </a:pPr>
            <a:r>
              <a:rPr lang="cs-CZ" dirty="0" smtClean="0">
                <a:latin typeface="Arial" charset="0"/>
                <a:cs typeface="Arial" charset="0"/>
              </a:rPr>
              <a:t>Zpracování výkresové dokumentace cestou zpravidla cestou </a:t>
            </a:r>
            <a:r>
              <a:rPr lang="cs-CZ" u="sng" dirty="0" smtClean="0">
                <a:latin typeface="Arial" charset="0"/>
                <a:cs typeface="Arial" charset="0"/>
              </a:rPr>
              <a:t>CAD programů</a:t>
            </a:r>
          </a:p>
          <a:p>
            <a:pPr>
              <a:buClrTx/>
              <a:buFont typeface="Arial" pitchFamily="34" charset="0"/>
              <a:buChar char="-"/>
            </a:pPr>
            <a:r>
              <a:rPr lang="cs-CZ" dirty="0" smtClean="0">
                <a:latin typeface="Arial" charset="0"/>
                <a:cs typeface="Arial" charset="0"/>
              </a:rPr>
              <a:t>Zpracování CNC programů cestou </a:t>
            </a:r>
            <a:r>
              <a:rPr lang="cs-CZ" u="sng" dirty="0" smtClean="0">
                <a:latin typeface="Arial" charset="0"/>
                <a:cs typeface="Arial" charset="0"/>
              </a:rPr>
              <a:t>CAM programů </a:t>
            </a:r>
            <a:r>
              <a:rPr lang="cs-CZ" dirty="0" smtClean="0">
                <a:latin typeface="Arial" charset="0"/>
                <a:cs typeface="Arial" charset="0"/>
              </a:rPr>
              <a:t>s výstupem CNC kódu</a:t>
            </a: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4339834"/>
            <a:ext cx="2690822" cy="2018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63" y="642938"/>
            <a:ext cx="6996112" cy="1285875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Výrobní proces 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endParaRPr lang="cs-CZ" sz="3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případě, že se jedná o přípravu náročné výroby je možno vytvořit model nebo prototyp výrobku určený k provedení zkoušek  funkčnosti finálního výrobku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1042988" y="1027113"/>
            <a:ext cx="7024687" cy="830251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Výrobní proces</a:t>
            </a:r>
            <a:endParaRPr lang="cs-CZ" sz="3600" dirty="0" smtClean="0"/>
          </a:p>
        </p:txBody>
      </p:sp>
      <p:graphicFrame>
        <p:nvGraphicFramePr>
          <p:cNvPr id="10" name="Diagram 9"/>
          <p:cNvGraphicFramePr/>
          <p:nvPr/>
        </p:nvGraphicFramePr>
        <p:xfrm>
          <a:off x="1571604" y="207167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Výrobní proces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Příprava výroby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spočívá v :</a:t>
            </a:r>
          </a:p>
          <a:p>
            <a:pPr>
              <a:buClrTx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technologické přípravě materiálu pro zpracování nutné k výrobě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Např. tepelné nebo chemicko-tepelné úpravy materiálu jako je žíhání, kalení, popouštění, cementování, nitridování a jiné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785795"/>
            <a:ext cx="7024687" cy="714380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Výrobní proces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Vlastní výroba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probíhá v souladu s technologickou dokumentací  v dílnách závodu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3929066"/>
            <a:ext cx="2714636" cy="2035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027113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Výrobní proces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Dokončení výroby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Jsou provedeny dokončovací operace a finální montáž sestavy včetně povrchových úprav výrobku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027113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Výrobní proces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Kontrola jakosti a kontrolní činnost při výrobě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prováděna kontrolním oddělením nebo samostatným výrobním kontrolorem během celého procesu výroby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4500570"/>
            <a:ext cx="2428884" cy="182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027113"/>
            <a:ext cx="7024687" cy="615937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Výrobní proces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Skladování – balení před expedicí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Expedice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Prodej  - fakturace, dodací list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4143380"/>
            <a:ext cx="2886081" cy="21272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marL="69850" indent="0" eaLnBrk="1" hangingPunct="1">
              <a:buNone/>
            </a:pPr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1187624" y="2276475"/>
            <a:ext cx="6297439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www.janska.estranky.cz/clanky/ekonomika/vyrobni-proces.html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Wikipedia.com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599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355</TotalTime>
  <Words>461</Words>
  <Application>Microsoft Office PowerPoint</Application>
  <PresentationFormat>Předvádění na obrazovce (4:3)</PresentationFormat>
  <Paragraphs>78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Prezentace aplikace PowerPoint</vt:lpstr>
      <vt:lpstr>Výukový materiál</vt:lpstr>
      <vt:lpstr>Prezentace aplikace PowerPoint</vt:lpstr>
      <vt:lpstr>Výrobní proces</vt:lpstr>
      <vt:lpstr> Výrobní proces </vt:lpstr>
      <vt:lpstr>Výrobní proces</vt:lpstr>
      <vt:lpstr>Výrobní proces</vt:lpstr>
      <vt:lpstr>Výrobní proces</vt:lpstr>
      <vt:lpstr>Výrobní proces  </vt:lpstr>
      <vt:lpstr>Výrobní proces</vt:lpstr>
      <vt:lpstr>Výrobní proces</vt:lpstr>
      <vt:lpstr>Výrobní proces</vt:lpstr>
      <vt:lpstr>Výrobní proces</vt:lpstr>
      <vt:lpstr>Výrobní proces</vt:lpstr>
      <vt:lpstr>Výrobní proces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Leopold Voharek</cp:lastModifiedBy>
  <cp:revision>56</cp:revision>
  <cp:lastPrinted>2012-07-16T05:40:38Z</cp:lastPrinted>
  <dcterms:created xsi:type="dcterms:W3CDTF">2011-04-17T19:50:20Z</dcterms:created>
  <dcterms:modified xsi:type="dcterms:W3CDTF">2012-12-15T14:43:22Z</dcterms:modified>
</cp:coreProperties>
</file>