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78" r:id="rId5"/>
    <p:sldId id="267" r:id="rId6"/>
    <p:sldId id="288" r:id="rId7"/>
    <p:sldId id="269" r:id="rId8"/>
    <p:sldId id="270" r:id="rId9"/>
    <p:sldId id="271" r:id="rId10"/>
    <p:sldId id="272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9" r:id="rId20"/>
  </p:sldIdLst>
  <p:sldSz cx="9144000" cy="6858000" type="screen4x3"/>
  <p:notesSz cx="6797675" cy="99282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55" d="100"/>
          <a:sy n="55" d="100"/>
        </p:scale>
        <p:origin x="-1572" y="-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2C8F9879-18DF-4C83-8D76-A00CE8A54F56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6A68D95-959C-4363-9233-65A1BE045F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41E39-DE46-4438-B205-352632DE893E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7A7B9-FF0F-4459-B995-6636D11A82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C598D-8A53-46FA-86CD-0689B6BF43C4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05FAE-BD8B-44AC-A586-EE1BFF7F89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1BF2D-4192-4EEF-901A-077D6EB90CB9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95333-C096-40A5-9A49-D21E9E6027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4D64F-AD69-4D0C-AE89-37A5BECF7B51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E90A3-C95F-45BB-9E71-3A8FE9E779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04B53-9363-42B4-8829-205CF21A36A1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6A004-AD25-420B-800B-F63F108C05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2D354-9D6D-4490-B477-B695D00039DA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A967A-3FB2-4222-84D8-F8D6647817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B9A6F-4326-4D8E-9D10-7362283286E7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B600C-115D-4BE7-ABDC-11A08F3017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2D1DF-E623-4CD9-9E36-33F0EB7C1147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575B5-C8C7-4423-82D2-5D072917E0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596C5-F4CF-4F2E-953A-F37C1BED0CD8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1441D-3062-4B39-99D3-ACD0F9FF8A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41FBB-141E-45F3-AD19-3151BA3B0CCF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47698-1AE7-4C6B-80C6-8C50FDA3C8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0DF3A1CD-A8DD-45B0-8E87-20CFB713FE74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80E65782-5C1F-400C-8C70-DFDE5EAF80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3" r:id="rId8"/>
    <p:sldLayoutId id="2147483894" r:id="rId9"/>
    <p:sldLayoutId id="2147483890" r:id="rId10"/>
    <p:sldLayoutId id="21474838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ream.cz/chybamaseclovekuci/750450-sbirka-blbcu-2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2"/>
          <p:cNvSpPr>
            <a:spLocks noGrp="1"/>
          </p:cNvSpPr>
          <p:nvPr>
            <p:ph type="subTitle" idx="1"/>
          </p:nvPr>
        </p:nvSpPr>
        <p:spPr>
          <a:xfrm>
            <a:off x="4733925" y="3857625"/>
            <a:ext cx="3309938" cy="18240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2400" dirty="0" smtClean="0">
                <a:solidFill>
                  <a:srgbClr val="443329"/>
                </a:solidFill>
                <a:latin typeface="Arial" charset="0"/>
                <a:cs typeface="Arial" charset="0"/>
              </a:rPr>
              <a:t>Technologie </a:t>
            </a:r>
          </a:p>
          <a:p>
            <a:r>
              <a:rPr lang="cs-CZ" sz="2400" dirty="0" smtClean="0">
                <a:solidFill>
                  <a:srgbClr val="443329"/>
                </a:solidFill>
                <a:latin typeface="Arial" charset="0"/>
                <a:cs typeface="Arial" charset="0"/>
              </a:rPr>
              <a:t>– Bezpečnost a ochrana zdraví při práci</a:t>
            </a:r>
          </a:p>
          <a:p>
            <a:pPr eaLnBrk="1" hangingPunct="1">
              <a:defRPr/>
            </a:pPr>
            <a:endParaRPr lang="cs-CZ" sz="2400" dirty="0" smtClean="0">
              <a:solidFill>
                <a:srgbClr val="443329"/>
              </a:solidFill>
              <a:latin typeface="Arial" charset="0"/>
              <a:cs typeface="Arial" charset="0"/>
            </a:endParaRPr>
          </a:p>
        </p:txBody>
      </p:sp>
      <p:pic>
        <p:nvPicPr>
          <p:cNvPr id="5123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Výukový materiál</a:t>
            </a:r>
            <a:endParaRPr lang="cs-CZ" sz="48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03_O1_32_INOVACE_2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5299075"/>
            <a:ext cx="3168650" cy="785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2"/>
          <p:cNvSpPr txBox="1">
            <a:spLocks noChangeArrowheads="1"/>
          </p:cNvSpPr>
          <p:nvPr/>
        </p:nvSpPr>
        <p:spPr bwMode="auto">
          <a:xfrm>
            <a:off x="684213" y="369888"/>
            <a:ext cx="8210550" cy="113877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600" dirty="0"/>
          </a:p>
          <a:p>
            <a:r>
              <a:rPr lang="cs-CZ" sz="2800" b="1" dirty="0" smtClean="0"/>
              <a:t>Bezpečnost a ochrana zdraví při práci</a:t>
            </a:r>
          </a:p>
          <a:p>
            <a:pPr algn="ctr"/>
            <a:endParaRPr lang="cs-CZ" sz="2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1428736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Předmět: Technologie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1.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Jméno autora: Ing. Leopold </a:t>
            </a:r>
            <a:r>
              <a:rPr lang="cs-CZ" sz="22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Voharek</a:t>
            </a:r>
            <a:endParaRPr lang="cs-CZ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</a:t>
            </a:r>
            <a:r>
              <a:rPr lang="cs-CZ" sz="14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Ing. Leopold </a:t>
            </a:r>
            <a:r>
              <a:rPr lang="cs-CZ" sz="1400" i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Voharek</a:t>
            </a:r>
            <a:endParaRPr lang="cs-CZ" sz="1400" i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Anotace 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: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úvod do teorie bezpečnost a ochrana zdraví při práci, ujasnění základních pojmů, vytyčení práv a povinností zaměstnavatele a zaměstnance, legislativa</a:t>
            </a:r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pPr algn="just"/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pPr algn="just"/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Klíčová slova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: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bezpečnost a ochrana zdraví při práci</a:t>
            </a:r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endParaRPr lang="cs-CZ" dirty="0">
              <a:cs typeface="Arial" charset="0"/>
            </a:endParaRPr>
          </a:p>
        </p:txBody>
      </p:sp>
      <p:pic>
        <p:nvPicPr>
          <p:cNvPr id="7174" name="Obráze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50163" y="333375"/>
            <a:ext cx="10779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642918"/>
            <a:ext cx="7024687" cy="687375"/>
          </a:xfrm>
        </p:spPr>
        <p:txBody>
          <a:bodyPr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BOZP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Bezpečnost a ochrana zdraví při práci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je souhrn opatření stanovených legislativou a zaměstnavatelem, která mají předcházet ohrožení nebo poškození lidského zdraví v pracovním procesu.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4929198"/>
            <a:ext cx="2000260" cy="1500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25" y="571500"/>
            <a:ext cx="7138988" cy="1015663"/>
          </a:xfrm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cs-CZ" sz="2400" b="1" cap="all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cap="all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BOZP</a:t>
            </a:r>
            <a:endParaRPr lang="cs-CZ" dirty="0"/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714375" y="1571625"/>
            <a:ext cx="7858125" cy="4143391"/>
          </a:xfrm>
        </p:spPr>
        <p:txBody>
          <a:bodyPr/>
          <a:lstStyle/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Součástí problematiky BOZP jsou především: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vyhledání a vyhodnocení rizik při práci,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kategorizace prací,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bezpečnost technických zařízení,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osobní ochranné pracovní prostředky,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ergonomie,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hygiena práce včetně pracovního prostředí.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714356"/>
            <a:ext cx="7024687" cy="544499"/>
          </a:xfrm>
        </p:spPr>
        <p:txBody>
          <a:bodyPr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BOZP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Odkaz na video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stream.cz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chybamaseclovekuci</a:t>
            </a:r>
            <a:r>
              <a:rPr lang="cs-CZ" dirty="0" smtClean="0">
                <a:hlinkClick r:id="rId2"/>
              </a:rPr>
              <a:t>/750450-</a:t>
            </a:r>
            <a:r>
              <a:rPr lang="cs-CZ" dirty="0" err="1" smtClean="0">
                <a:hlinkClick r:id="rId2"/>
              </a:rPr>
              <a:t>sbirka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blbcu</a:t>
            </a:r>
            <a:r>
              <a:rPr lang="cs-CZ" dirty="0" smtClean="0">
                <a:hlinkClick r:id="rId2"/>
              </a:rPr>
              <a:t>-2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2988" y="571500"/>
            <a:ext cx="7024687" cy="785813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BOZP</a:t>
            </a:r>
            <a:endParaRPr lang="cs-CZ" sz="3600" b="1" cap="all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642938" y="2143125"/>
            <a:ext cx="8001028" cy="4214833"/>
          </a:xfrm>
        </p:spPr>
        <p:txBody>
          <a:bodyPr/>
          <a:lstStyle/>
          <a:p>
            <a:pPr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Minimum PRO ZAMĚSTNAVATELE Z OBLASTI BOZP</a:t>
            </a:r>
          </a:p>
          <a:p>
            <a:pPr marL="69850" indent="0"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I. Odpovědnost</a:t>
            </a:r>
          </a:p>
          <a:p>
            <a:pPr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Za plnění úkolů BOZP zaměstnavatele odpovídají vedoucí zaměstnanci na všech stupních řízení v rozsahu svých funkcí. Tyto úkoly jsou rovnocennou a nedílnou součástí jejich pracovních povinností. Vedoucí zaměstnanci jsou povinni vytvářet příznivé pracovní podmínky a zajišťovat BOZP.</a:t>
            </a:r>
          </a:p>
          <a:p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1000100" y="428604"/>
            <a:ext cx="7024687" cy="758825"/>
          </a:xfrm>
        </p:spPr>
        <p:txBody>
          <a:bodyPr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BOZP</a:t>
            </a:r>
            <a:endParaRPr lang="cs-CZ" dirty="0" smtClean="0"/>
          </a:p>
        </p:txBody>
      </p:sp>
      <p:sp>
        <p:nvSpPr>
          <p:cNvPr id="11267" name="Zástupný symbol pro obsah 11"/>
          <p:cNvSpPr>
            <a:spLocks noGrp="1"/>
          </p:cNvSpPr>
          <p:nvPr>
            <p:ph idx="1"/>
          </p:nvPr>
        </p:nvSpPr>
        <p:spPr>
          <a:xfrm>
            <a:off x="642910" y="1214422"/>
            <a:ext cx="7858180" cy="4857784"/>
          </a:xfrm>
        </p:spPr>
        <p:txBody>
          <a:bodyPr/>
          <a:lstStyle/>
          <a:p>
            <a:pPr marL="6985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II. Odborná způsobilost pro plnění úkolů</a:t>
            </a: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Zaměstnavatel je povinen zajišťovat a provádět úkoly v hodnocení a prevenci rizik (všechna opatření vyplývající z právních a ostatních předpisů k zajištění BOZP a z opatření zaměstnavatele, která mají za cíl předcházet rizikům, odstraňovat je nebo minimalizovat jejich působení). Má-li nejvýše 25 zaměstnanců a má potřebné znalosti, může tyto úkoly zajišťovat sám. Má-li 26 až 500 zaměstnanců a je-li odborně způsobilý, může tyto úkoly zajišťovat sám. Není-li, nebo má více než 500 zaměstnanců, musí mít zajištěnu odborně způsobilou osobu k prevenci rizik. Odborná způsobilost – alespoň střední vzdělání s maturitou, odborná praxe v délce alespoň 3 let (resp. 1 roku pokud osoba dokončila vysokoškolské vzdělání v oblasti BOZP) a úspěšné vykonání zkoušky z odborné způsobilosti. Odborná způsobilost platí po dobu 5 let. Odborové organizaci musí být umožněno projednání ustanovení odborně způsobilé osoby k prevenci rizik.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571480"/>
            <a:ext cx="7239000" cy="928678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BOZP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>
          <a:xfrm>
            <a:off x="714348" y="1428736"/>
            <a:ext cx="7929618" cy="4500594"/>
          </a:xfrm>
        </p:spPr>
        <p:txBody>
          <a:bodyPr/>
          <a:lstStyle/>
          <a:p>
            <a:pPr marL="6985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III. Základní povinnosti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1. Zajistit si (pracovní poměr, obchodní vztah) odborně způsobilou osobu k prevenci rizik (dále jen „OZO“).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 Zajistit si lékaře, který bude poskytovat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pracovnělékařské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služby (preventivní zdravotní prohlídky zaměstnanců, kontroly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pracovišť z hlediska ochrany zdraví, poradenskou činnost pro zaměstnavatele – např. při budování pracovišť, zavádění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technologií, opatření ke snížení rizik a školení zaměstnanců v poskytování první pomoci).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3. Vyhledávat a vyhodnocovat rizika práce a stanovovat opatření k jejich odstranění nebo alespoň k snížení jejich působení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(provádí OZO v úzké spolupráci s jednotlivými vedoucími zaměstnanci a lékařem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pracovnělékařských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služeb). O výsledku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informovat odborové orgány.</a:t>
            </a:r>
          </a:p>
          <a:p>
            <a:endParaRPr lang="cs-CZ" sz="1800" b="1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63" y="642939"/>
            <a:ext cx="6996112" cy="714360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BOZP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>
          <a:xfrm>
            <a:off x="500034" y="1285860"/>
            <a:ext cx="8143932" cy="5143536"/>
          </a:xfrm>
        </p:spPr>
        <p:txBody>
          <a:bodyPr/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4. Provést kategorizaci prací (provádí OZO v úzké spolupráci s vedoucími zaměstnanci, lékařem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pracovnělékařských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služeb a orgánem ochrany veřejného zdraví).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5. Provést, případně provádět, opatření, která vyplynula z vyhledání rizik, případně i z kategorizace prací (zajišťují vedoucí zaměstnanci).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6. Zajistit provádění preventivních lékařských prohlídek a měření rizikových faktorů, která vyplynula z kategorizace prací, případně zavést evidenci rizikové práce (zajišťují vedoucí zaměstnanci ve spolupráci s lékařem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pracovnělékařských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služeb a akreditovanou firmou).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7. Vytvořit vhodnou organizaci zajištění BOZP, včetně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pracovnělékařských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služeb a systému zajištění bezpečnosti technických zařízení (kontroly, zkoušky, revize) – např. vydáním samostatného interního předpisu (zpracuje OZO a vydá vedení firmy).</a:t>
            </a:r>
          </a:p>
          <a:p>
            <a:r>
              <a:rPr lang="cs-CZ" dirty="0" smtClean="0"/>
              <a:t>8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500042"/>
            <a:ext cx="7024687" cy="687375"/>
          </a:xfrm>
        </p:spPr>
        <p:txBody>
          <a:bodyPr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BOZP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071546"/>
            <a:ext cx="8215370" cy="5429288"/>
          </a:xfrm>
        </p:spPr>
        <p:txBody>
          <a:bodyPr/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8. Přijmout opatření pro případ zdolávání mimořádných událostí (havárie, požáry), jiných nebezpečí a evakuace zaměstnanců.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9. Vydat interní předpisy řešící poskytování osobních ochranných pracovních prostředků (OOPP), mycích, čisticích a dezinfekčních prostředků a ochranných nápojů; zákazy prací těhotným a kojícím ženám, matkám do devátého měsíce po porodu a mladistvým; zdravotní prohlídky zaměstnanců a lhůty kontrol, zkoušek a revizí technických zařízení (zpracuje OZO).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10. Zkompletovat, případně zpracovat provozní dokumentaci strojů, technických zařízení, přístrojů a nářadí (zajistí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ved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zam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.).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11. Zavést a vést dokumentaci o kontrolách a revizích elektrických spotřebičů a elektrického nářadí.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12. Zajišťovat provádění kontrol, zkoušek, inspekčních prohlídek a revizí technických zařízení a vést o tom dokumentaci 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13. Odstraňovat, případně zajišťovat odstranění závad zjištěných kontrolami, zkouškami, inspekčními prohlídkami nebo revizemi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technických zařízení (provádí vedoucí zaměstnanec).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7024687" cy="544499"/>
          </a:xfrm>
        </p:spPr>
        <p:txBody>
          <a:bodyPr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BOZP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857232"/>
            <a:ext cx="8143932" cy="5643602"/>
          </a:xfrm>
        </p:spPr>
        <p:txBody>
          <a:bodyPr/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14. Zpracovat osnovy školení zaměstnanců (provádí OZO). O organizaci školení, instruktážích a pokynech k BOZP informovat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odbory.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15. Vést dokumentaci o provedených školeních zaměstnanců z právních a ostatních předpisů BOZP, o poskytnutí první pomoci (ve spolupráci s lékařem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pracovnělékařských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služeb) a o speciálních školeních (práce ve výškách, svařování atd.).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16. Vést dokumentaci o výdeji osobních ochranných pracovních prostředků.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17. Vést evidenci o absolvování preventivních lékařských prohlídek zaměstnanců (vstupní, periodické, mimořádné, výstupní i následné) včetně jejich výsledků (provádí vedoucí zaměstnanec, příp. personální odd.).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18. Šetřit vzniklé pracovní úrazy (dále jen „PÚ“), vést o nich předepsanou dokumentaci, případně i o nemocech z povolání, oznamovat a ohlašovat PÚ na příslušné instituce a stanovovat opatření proti opakování (šetří a záznam sepisuje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ved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zam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.).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642918"/>
            <a:ext cx="7024687" cy="615937"/>
          </a:xfrm>
        </p:spPr>
        <p:txBody>
          <a:bodyPr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BOZP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214422"/>
            <a:ext cx="8143932" cy="5214974"/>
          </a:xfrm>
        </p:spPr>
        <p:txBody>
          <a:bodyPr/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19. Vyplácet náhrady škod vzniklých v důsledku PÚ nebo nemoci z povolání (za tím účelem hradit zákonné pojištění odpovědnosti zaměstnavatele za škodu při PÚ nebo nemoci z povolání) a vést o tom evidenci (platí do 31. 12. 2012, dále viz zákon č. 266/2006 Sb.).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20. Provádět kontroly zajištění BOZP.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21. Jedenkráte za rok provést prověrku BOZP na všech pracovištích a zařízeních (ve spolupráci s odborovou organizací).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22. Vést dokumentaci o prováděných interních kontrolách BOZP, včetně kontrol a prohlídek pracovišť lékařem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pracovnělékařských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služeb.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23. Odstraňovat nebo zajišťovat odstranění závad zjištěných interní kontrolou, stát.i kontrol. orgány nebo odborovými orgány.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857232"/>
            <a:ext cx="7024687" cy="642942"/>
          </a:xfrm>
        </p:spPr>
        <p:txBody>
          <a:bodyPr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BOZP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643050"/>
            <a:ext cx="8001056" cy="4786346"/>
          </a:xfrm>
        </p:spPr>
        <p:txBody>
          <a:bodyPr/>
          <a:lstStyle/>
          <a:p>
            <a:pPr marL="6985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IV. Základní legislativa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Zákon č. 262/2006 Sb., zákoník práce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Zákon č. 309/2006 Sb., zákon o zajištění dalších podmínek BOZP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Zákon č. 258/2000 Sb., o ochraně veřejného zdraví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Zákon č. 373/2011 Sb., o specifických zdravotních službách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Zákon č. 174/1968 Sb., o státním odborném dozoru</a:t>
            </a: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Zákon č. 251/2005 Sb., o inspekci práce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Nařízení vlády č. 361/2007 Sb., kterým se stanoví podmínky ochrany zdraví při práci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Nařízení vlády č. 101/2005 Sb., o podrobnějších požadavcích na pracoviště a pracovní prostředí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Nařízení vlády č. 378/2001 Sb., kterým se stanoví bližší požadavky na bezpečný provoz a používání strojů,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tech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zařízení,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přístrojů a nářadí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714356"/>
            <a:ext cx="7024687" cy="544499"/>
          </a:xfrm>
        </p:spPr>
        <p:txBody>
          <a:bodyPr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BOZP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285860"/>
            <a:ext cx="8143932" cy="5072098"/>
          </a:xfrm>
        </p:spPr>
        <p:txBody>
          <a:bodyPr/>
          <a:lstStyle/>
          <a:p>
            <a:pPr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Jaké jsou práva zaměstnance v oblasti BOZP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Práva zaměstnance jsou obsaženy v § 106 zákoníku práce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Zaměstnanec má právo na zajištění bezpečnosti a ochrany zdraví při práci, na informace o rizicích jeho práce a na informace o opatřeních na ochranu před jejich působením; informace musí být pro zaměstnance srozumitelná.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Zaměstnanec je oprávněn odmítnout výkon práce, o níž má důvodně za to, že bezprostředně a závažným způsobem ohrožuje jeho život nebo zdraví, popřípadě život nebo zdraví jiných fyzických osob; takové odmítnutí není možné posuzovat jako nesplnění povinnosti zaměstnance.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Zaměstnanec má právo a povinnost podílet se na vytváření bezpečného a zdraví neohrožujícího pracovního prostředí, a to zejména uplatňováním stanovených a zaměstnavatelem přijatých opatření a svou účastí na řešení otázek bezpečnosti a ochrany zdraví při práci.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428604"/>
            <a:ext cx="7024687" cy="714380"/>
          </a:xfrm>
        </p:spPr>
        <p:txBody>
          <a:bodyPr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BOZP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142984"/>
            <a:ext cx="8143932" cy="5357850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Jaké jsou povinnosti zaměstnance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Každý zaměstnanec je povinen dbát podle svých možností o svou vlastní bezpečnost, o své zdraví i o bezpečnost a zdraví fyzických osob, kterých se bezprostředně dotýká jeho jednání, případně opomenutí při práci. Znalost základních povinností vyplývajících z právních a ostatních předpisů a požadavků zaměstnavatele k zajištění bezpečnosti a ochrany zdraví při práci je nedílnou a trvalou součástí kvalifikačních předpokladů zaměstnance.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Mezi základní povinnosti zaměstnance patří:</a:t>
            </a: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- Účastnit se školení zajišťovaných zaměstnavatelem zaměřených na bezpečnost a ochranu zdraví při práci včetně ověření svých znalostí,</a:t>
            </a: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- podrobit se preventivním prohlídkám, vyšetřením nebo očkováním stanoveným zvláštními právními předpisy, </a:t>
            </a:r>
            <a:endParaRPr lang="cs-CZ" sz="2000" i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714356"/>
            <a:ext cx="7024687" cy="544499"/>
          </a:xfrm>
        </p:spPr>
        <p:txBody>
          <a:bodyPr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BOZP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214422"/>
            <a:ext cx="8143932" cy="5286412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dodržovat právní a ostatní předpisy a pokyny zaměstnavatele k zajištění bezpečnosti a ochrany zdraví při práci, s nimiž byl řádně seznámen, a řídit se zásadami bezpečného chování na pracovišti a informacemi zaměstnavatele, </a:t>
            </a: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- dodržovat při práci stanovené pracovní postupy, používat stanovené pracovní prostředky, dopravní prostředky, osobní ochranné pracovní prostředky a ochranná zařízení a svévolně je neměnit a nevyřazovat z provozu, </a:t>
            </a: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- nepožívat alkoholické nápoje a nezneužívat jiné návykové látky na pracovištích zaměstnavatele a v pracovní době i mimo tato pracoviště, nevstupovat pod jejich vlivem na pracoviště zaměstnavatele (zde opravdu platí: NEMYSLÍŠ-ZAPLATÍŠ) a nekouřit na pracovištích a v jiných prostorách, kde jsou účinkům kouření vystaveni také nekuřáci.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7224" y="571480"/>
            <a:ext cx="7024687" cy="615937"/>
          </a:xfrm>
        </p:spPr>
        <p:txBody>
          <a:bodyPr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BOZP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214422"/>
            <a:ext cx="8215370" cy="5357850"/>
          </a:xfrm>
        </p:spPr>
        <p:txBody>
          <a:bodyPr/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- oznamovat svému nadřízenému vedoucímu zaměstnanci nedostatky a závady na pracovišti, které ohrožují nebo by bezprostředně a závažným způsobem mohly ohrozit bezpečnost nebo zdraví zaměstnanců při práci, zejména hrozící vznik mimořádné události nebo nedostatky organizačních opatření, závady nebo poruchy technických zařízení a ochranných systémů určených k jejich zamezení,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- s ohledem na druh jím vykonávané práce se podle svých možností podílet na odstraňování nedostatků zjištěných při kontrolách orgánů, kterým přísluší výkon kontroly podle zvláštních právních předpisů,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- pracovní úraz, pokud mu to jeho zdravotní stav dovolí, a pracovní úraz jiného zaměstnance, popřípadě úraz jiné fyzické osoby, jehož byl svědkem, a spolupracovat při objasňování jeho příčin,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- podrobit se na pokyn oprávněného vedoucího zaměstnance písemně určeného zaměstnavatelem zjištění, zda není pod vlivem alkoholu nebo jiných návykových látek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</a:t>
            </a:r>
            <a:r>
              <a:rPr lang="cs-CZ" sz="1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Ing. Leopold </a:t>
            </a:r>
            <a:r>
              <a:rPr lang="cs-CZ" sz="1400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Voharek</a:t>
            </a:r>
            <a:endParaRPr lang="cs-CZ" sz="14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21" name="Obdélník 4"/>
          <p:cNvSpPr>
            <a:spLocks noChangeArrowheads="1"/>
          </p:cNvSpPr>
          <p:nvPr/>
        </p:nvSpPr>
        <p:spPr bwMode="auto">
          <a:xfrm>
            <a:off x="1042988" y="2276475"/>
            <a:ext cx="6442075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http://bozppo.vfn.cz/minimum_bozp.pdf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http://www.cmkos.cz/data/articles/down_2534.pdf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http://www.stream.cz/chybamaseclovekuci/750450-sbirka-blbcu-2</a:t>
            </a: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Franklin Gothic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85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ustin">
    <a:dk1>
      <a:sysClr val="windowText" lastClr="000000"/>
    </a:dk1>
    <a:lt1>
      <a:sysClr val="window" lastClr="FFFFFF"/>
    </a:lt1>
    <a:dk2>
      <a:srgbClr val="3E3D2D"/>
    </a:dk2>
    <a:lt2>
      <a:srgbClr val="CAF278"/>
    </a:lt2>
    <a:accent1>
      <a:srgbClr val="94C600"/>
    </a:accent1>
    <a:accent2>
      <a:srgbClr val="71685A"/>
    </a:accent2>
    <a:accent3>
      <a:srgbClr val="FF6700"/>
    </a:accent3>
    <a:accent4>
      <a:srgbClr val="909465"/>
    </a:accent4>
    <a:accent5>
      <a:srgbClr val="956B43"/>
    </a:accent5>
    <a:accent6>
      <a:srgbClr val="FEA022"/>
    </a:accent6>
    <a:hlink>
      <a:srgbClr val="E68200"/>
    </a:hlink>
    <a:folHlink>
      <a:srgbClr val="FFA94A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394</TotalTime>
  <Words>1708</Words>
  <Application>Microsoft Office PowerPoint</Application>
  <PresentationFormat>Předvádění na obrazovce (4:3)</PresentationFormat>
  <Paragraphs>125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Austin</vt:lpstr>
      <vt:lpstr>Prezentace aplikace PowerPoint</vt:lpstr>
      <vt:lpstr>Výukový materiál</vt:lpstr>
      <vt:lpstr>Prezentace aplikace PowerPoint</vt:lpstr>
      <vt:lpstr>BOZP</vt:lpstr>
      <vt:lpstr> BOZP</vt:lpstr>
      <vt:lpstr>BOZP</vt:lpstr>
      <vt:lpstr>BOZP</vt:lpstr>
      <vt:lpstr>BOZP</vt:lpstr>
      <vt:lpstr>BOZP</vt:lpstr>
      <vt:lpstr>BOZP</vt:lpstr>
      <vt:lpstr>BOZP</vt:lpstr>
      <vt:lpstr>BOZP</vt:lpstr>
      <vt:lpstr>BOZP</vt:lpstr>
      <vt:lpstr>BOZP</vt:lpstr>
      <vt:lpstr>BOZP</vt:lpstr>
      <vt:lpstr>BOZP</vt:lpstr>
      <vt:lpstr>BOZP</vt:lpstr>
      <vt:lpstr>BOZP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Leopold Voharek</cp:lastModifiedBy>
  <cp:revision>60</cp:revision>
  <cp:lastPrinted>2012-07-16T05:40:38Z</cp:lastPrinted>
  <dcterms:created xsi:type="dcterms:W3CDTF">2011-04-17T19:50:20Z</dcterms:created>
  <dcterms:modified xsi:type="dcterms:W3CDTF">2012-12-15T14:46:24Z</dcterms:modified>
</cp:coreProperties>
</file>