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8" r:id="rId5"/>
    <p:sldId id="267" r:id="rId6"/>
    <p:sldId id="288" r:id="rId7"/>
    <p:sldId id="269" r:id="rId8"/>
    <p:sldId id="270" r:id="rId9"/>
    <p:sldId id="271" r:id="rId10"/>
    <p:sldId id="272" r:id="rId11"/>
    <p:sldId id="289" r:id="rId12"/>
    <p:sldId id="280" r:id="rId13"/>
    <p:sldId id="281" r:id="rId14"/>
    <p:sldId id="282" r:id="rId15"/>
    <p:sldId id="283" r:id="rId16"/>
    <p:sldId id="291" r:id="rId17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55" d="100"/>
          <a:sy n="55" d="100"/>
        </p:scale>
        <p:origin x="-1572" y="-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2C8F9879-18DF-4C83-8D76-A00CE8A54F56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6A68D95-959C-4363-9233-65A1BE045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41E39-DE46-4438-B205-352632DE893E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7A7B9-FF0F-4459-B995-6636D11A8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C598D-8A53-46FA-86CD-0689B6BF43C4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05FAE-BD8B-44AC-A586-EE1BFF7F8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1BF2D-4192-4EEF-901A-077D6EB90CB9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95333-C096-40A5-9A49-D21E9E602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4D64F-AD69-4D0C-AE89-37A5BECF7B51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E90A3-C95F-45BB-9E71-3A8FE9E77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04B53-9363-42B4-8829-205CF21A36A1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6A004-AD25-420B-800B-F63F108C0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2D354-9D6D-4490-B477-B695D00039DA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A967A-3FB2-4222-84D8-F8D664781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B9A6F-4326-4D8E-9D10-7362283286E7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B600C-115D-4BE7-ABDC-11A08F301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2D1DF-E623-4CD9-9E36-33F0EB7C1147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575B5-C8C7-4423-82D2-5D072917E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596C5-F4CF-4F2E-953A-F37C1BED0CD8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1441D-3062-4B39-99D3-ACD0F9FF8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41FBB-141E-45F3-AD19-3151BA3B0CCF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47698-1AE7-4C6B-80C6-8C50FDA3C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0DF3A1CD-A8DD-45B0-8E87-20CFB713FE74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0E65782-5C1F-400C-8C70-DFDE5EAF8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JX8gHdNpamk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ednotky.cz/nasobky/mili/" TargetMode="External"/><Relationship Id="rId7" Type="http://schemas.openxmlformats.org/officeDocument/2006/relationships/hyperlink" Target="http://www.jednotky.cz/nasobky/kilo/" TargetMode="External"/><Relationship Id="rId2" Type="http://schemas.openxmlformats.org/officeDocument/2006/relationships/hyperlink" Target="http://www.jednotky.cz/nasobky/mikr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ednotky.cz/nasobky/deci/" TargetMode="External"/><Relationship Id="rId5" Type="http://schemas.openxmlformats.org/officeDocument/2006/relationships/hyperlink" Target="http://www.jednotky.cz/nasobky/centi/" TargetMode="External"/><Relationship Id="rId4" Type="http://schemas.openxmlformats.org/officeDocument/2006/relationships/hyperlink" Target="http://www.jednotky.cz/nasobky/nano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857625"/>
            <a:ext cx="3309938" cy="18240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Technologie </a:t>
            </a:r>
          </a:p>
          <a:p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– Měřidla, měření, kontrola ve výrobě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	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03_01_32_INOVACE_3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13877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r>
              <a:rPr lang="cs-CZ" sz="2800" b="1" dirty="0" smtClean="0"/>
              <a:t>Měřidla, měření, kontrola ve výrobě</a:t>
            </a:r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428736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1.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Voharek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:ujasnění základních pojmů měření, měřidel a kontroly ve výrobě, metody měření, chyby v měření</a:t>
            </a:r>
            <a:endParaRPr lang="cs-CZ" sz="2200" b="1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měření, měřidla, jednotky měření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642918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Zásady měření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Měření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lvl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určování velikosti fyzikálních veličin porovnáním se stanovenou mírou (etalonem) pomocí měřících zařízení (měřidel, měřících přístrojů atd. )</a:t>
            </a: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25" y="571500"/>
            <a:ext cx="7138988" cy="1015663"/>
          </a:xfrm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2400" b="1" cap="all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cap="all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Zásady měření</a:t>
            </a:r>
            <a:endParaRPr lang="cs-CZ" dirty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785786" y="1571625"/>
            <a:ext cx="7786742" cy="4857771"/>
          </a:xfrm>
        </p:spPr>
        <p:txBody>
          <a:bodyPr/>
          <a:lstStyle/>
          <a:p>
            <a:pPr algn="ctr"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Měření</a:t>
            </a:r>
          </a:p>
          <a:p>
            <a:pPr lvl="0"/>
            <a:endParaRPr lang="cs-CZ" b="1" dirty="0" smtClean="0"/>
          </a:p>
          <a:p>
            <a:pPr lvl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Měření fyzikální veličiny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je praktický postup zjištění hodnoty fyzikální veličiny. </a:t>
            </a:r>
          </a:p>
          <a:p>
            <a:pPr lvl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Metody měření lze rozdělit na </a:t>
            </a: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absolutní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relativní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přímé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nepřímé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714356"/>
            <a:ext cx="7024687" cy="544499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Zásady měření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Odkaz na video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?v=JX8gHdNpamk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571500"/>
            <a:ext cx="7024687" cy="785813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Zásady měření</a:t>
            </a:r>
            <a:endParaRPr lang="cs-CZ" sz="3600" b="1" cap="all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42938" y="1714488"/>
            <a:ext cx="8001028" cy="4643471"/>
          </a:xfrm>
        </p:spPr>
        <p:txBody>
          <a:bodyPr/>
          <a:lstStyle/>
          <a:p>
            <a:pPr>
              <a:buClrTx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Absolutní metoda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Při absolutní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 metodě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ukáže měřidlo hodnotu veličiny rovnou (např. měření hmotnosti na elektronické váze, měření elektrického odporu ohmmetrem).</a:t>
            </a:r>
          </a:p>
          <a:p>
            <a:pPr>
              <a:buClrTx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Relativní metoda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Při relativní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 metodě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porovnáváme příslušnou vlastnost měřeného tělesa s jednotkovými tělesy (např. měření hmotnosti na rovnoramenných vahách, měření elektrického odporu odporovou dekádou).</a:t>
            </a:r>
          </a:p>
          <a:p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000100" y="428604"/>
            <a:ext cx="7024687" cy="75882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Zásady měření</a:t>
            </a:r>
            <a:endParaRPr lang="cs-CZ" dirty="0" smtClean="0"/>
          </a:p>
        </p:txBody>
      </p:sp>
      <p:sp>
        <p:nvSpPr>
          <p:cNvPr id="11267" name="Zástupný symbol pro obsah 11"/>
          <p:cNvSpPr>
            <a:spLocks noGrp="1"/>
          </p:cNvSpPr>
          <p:nvPr>
            <p:ph idx="1"/>
          </p:nvPr>
        </p:nvSpPr>
        <p:spPr>
          <a:xfrm>
            <a:off x="642910" y="1214422"/>
            <a:ext cx="7858180" cy="4857784"/>
          </a:xfrm>
        </p:spPr>
        <p:txBody>
          <a:bodyPr/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Přímá metoda</a:t>
            </a:r>
          </a:p>
          <a:p>
            <a:pPr>
              <a:buNone/>
            </a:pP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Přímá metoda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spočívá v porovnávání s měřidlem se stejnou vlastností (např. měření délky metrem, měření času stopkami).</a:t>
            </a:r>
          </a:p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Nepřímá metoda</a:t>
            </a:r>
          </a:p>
          <a:p>
            <a:pPr>
              <a:buNone/>
            </a:pP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Nepřímá metoda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spočívá v měření důsledku dané veličiny (např. měření teploty pomocí délkové roztažnosti, měření elektrického proudu pomocí magnetické síly).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571480"/>
            <a:ext cx="7239000" cy="928678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Zásady měření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683568" y="1844824"/>
            <a:ext cx="7929618" cy="4500594"/>
          </a:xfrm>
        </p:spPr>
        <p:txBody>
          <a:bodyPr/>
          <a:lstStyle/>
          <a:p>
            <a:pPr algn="ctr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Etalony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 Etalon je ztělesněná míra, měřicí přístroj, měřidlo, referenční materiál či měřicí systém určený k definování, realizaci, uchování či reprodukci jednotky nebo jedné či více hodnot určité veličiny mající sloužit jako reference.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 Příklad: Metr je definován jako délka dráhy, kterou urazí světlo v časovém intervalu 1/299 792 458 sekundy.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endParaRPr lang="cs-CZ" sz="1800" b="1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500042"/>
            <a:ext cx="6996112" cy="714360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Zásady měření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571472" y="1142984"/>
            <a:ext cx="8143932" cy="5143536"/>
          </a:xfrm>
        </p:spPr>
        <p:txBody>
          <a:bodyPr/>
          <a:lstStyle/>
          <a:p>
            <a:pPr algn="ctr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Jednotky měření </a:t>
            </a:r>
          </a:p>
          <a:p>
            <a:pPr marL="69850" indent="0">
              <a:buClr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Určitou dohodu o společně užívaných a tedy srovnatelných jednotkách si patrně nejdříve vynutil obchod. Už od starověku obchodníci měřili délky, plochy, objemy a zejména váhy, a to pomocí konvenčních jednotek (karát, libra, pinta a pod.). Starověká věda měřila úhly, jenže úhlový stupeň, vzniklý rozdělením plného úhlu na 360 dílků, se jí nezdál být konvenční. </a:t>
            </a:r>
          </a:p>
          <a:p>
            <a:pPr algn="ctr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Soustava jednotek</a:t>
            </a:r>
          </a:p>
          <a:p>
            <a:pPr marL="69850" indent="0">
              <a:buClr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 rozvojem a globalizací vědy, hospodářství i techniky stále roste význam mezinárodně stanovených a všude srovnatelných jednotek. Roku 1960 byla přijata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soustava SI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která ovšem z praktických důvodů připouští i užívání dalších, vedlejších a odvozených jednotek.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857232"/>
            <a:ext cx="7024687" cy="571504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Zásady měření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500174"/>
            <a:ext cx="7929618" cy="4714908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Jednotky délky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>
              <a:buClrTx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jednotkou délky je u nás 1 metr [m] (od r. 1799)</a:t>
            </a:r>
          </a:p>
          <a:p>
            <a:pPr marL="69850" lvl="0" indent="0" algn="ctr">
              <a:buNone/>
            </a:pPr>
            <a:r>
              <a:rPr lang="cs-CZ" sz="5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!</a:t>
            </a:r>
            <a:r>
              <a:rPr lang="cs-CZ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ve strojírenství se rozměry udávají vesměs v mm a zlomcích milimetrů </a:t>
            </a:r>
            <a:r>
              <a:rPr lang="cs-CZ" sz="5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!</a:t>
            </a:r>
          </a:p>
          <a:p>
            <a:pPr lvl="0">
              <a:buClrTx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 velmi přesná měření až na tisícinu mm = 1 mikron [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μm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]</a:t>
            </a:r>
          </a:p>
          <a:p>
            <a:pPr lvl="0">
              <a:buClrTx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optice až nanometry [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]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500042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Zásady měření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71546"/>
            <a:ext cx="8215370" cy="5429288"/>
          </a:xfrm>
        </p:spPr>
        <p:txBody>
          <a:bodyPr/>
          <a:lstStyle/>
          <a:p>
            <a:pPr algn="ctr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Podmínky přesného měření</a:t>
            </a:r>
          </a:p>
          <a:p>
            <a:pPr algn="ctr"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volba správného měřidla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přesnost, jemnost měření, technický stav, druh konstrukce</a:t>
            </a:r>
          </a:p>
          <a:p>
            <a:pPr lvl="0"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správné prostředí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osvětlení, teplota, vlhkost, otřesy, …</a:t>
            </a:r>
          </a:p>
          <a:p>
            <a:pPr lvl="0"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kvalifikovaná osoba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znalost postupu měření, schopnost posouzení podmínek měření, schopnost vyhodnocení výsledků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7024687" cy="544499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Zásady měření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143932" cy="4374842"/>
          </a:xfrm>
        </p:spPr>
        <p:txBody>
          <a:bodyPr/>
          <a:lstStyle/>
          <a:p>
            <a:pPr algn="ctr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Chyby při měření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jsou způsobeny:</a:t>
            </a:r>
          </a:p>
          <a:p>
            <a:pPr algn="ctr">
              <a:buNone/>
            </a:pPr>
            <a:endParaRPr lang="cs-CZ" sz="2000" dirty="0" smtClean="0"/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nedokonalostí smyslů člověka</a:t>
            </a:r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chybami v konstrukci měřidel</a:t>
            </a:r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nesprávným postupem</a:t>
            </a:r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nevhodnou polohou měřidla</a:t>
            </a:r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okolními podmínkami (hluk, otřesy,…)</a:t>
            </a:r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špatným technickým stavem měřidla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500042"/>
            <a:ext cx="7024687" cy="615937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Zásady měření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00108"/>
            <a:ext cx="8143932" cy="5429288"/>
          </a:xfrm>
        </p:spPr>
        <p:txBody>
          <a:bodyPr/>
          <a:lstStyle/>
          <a:p>
            <a:pPr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Náhodné chyby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1800" dirty="0" smtClean="0">
                <a:latin typeface="Arial" pitchFamily="34" charset="0"/>
                <a:cs typeface="Arial" pitchFamily="34" charset="0"/>
              </a:rPr>
              <a:t>nebývají velké</a:t>
            </a:r>
          </a:p>
          <a:p>
            <a:pPr lvl="0"/>
            <a:r>
              <a:rPr lang="cs-CZ" sz="1800" dirty="0" smtClean="0">
                <a:latin typeface="Arial" pitchFamily="34" charset="0"/>
                <a:cs typeface="Arial" pitchFamily="34" charset="0"/>
              </a:rPr>
              <a:t>nepravidelně rozložené</a:t>
            </a:r>
          </a:p>
          <a:p>
            <a:pPr lvl="0"/>
            <a:r>
              <a:rPr lang="cs-CZ" sz="1800" dirty="0" smtClean="0">
                <a:latin typeface="Arial" pitchFamily="34" charset="0"/>
                <a:cs typeface="Arial" pitchFamily="34" charset="0"/>
              </a:rPr>
              <a:t>vznikají jako důsledek velkého počtu měření</a:t>
            </a:r>
          </a:p>
          <a:p>
            <a:pPr lvl="0"/>
            <a:r>
              <a:rPr lang="cs-CZ" sz="1800" dirty="0" smtClean="0">
                <a:latin typeface="Arial" pitchFamily="34" charset="0"/>
                <a:cs typeface="Arial" pitchFamily="34" charset="0"/>
              </a:rPr>
              <a:t>výsledky můžeme vyhodnocovat pomocí matematické statistiky (vypočítáme aritmetický průměr)</a:t>
            </a:r>
          </a:p>
          <a:p>
            <a:pPr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Systematické chyby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1800" dirty="0" smtClean="0">
                <a:latin typeface="Arial" pitchFamily="34" charset="0"/>
                <a:cs typeface="Arial" pitchFamily="34" charset="0"/>
              </a:rPr>
              <a:t>mají stálý charakter</a:t>
            </a:r>
          </a:p>
          <a:p>
            <a:pPr lvl="0"/>
            <a:r>
              <a:rPr lang="cs-CZ" sz="1800" dirty="0" smtClean="0">
                <a:latin typeface="Arial" pitchFamily="34" charset="0"/>
                <a:cs typeface="Arial" pitchFamily="34" charset="0"/>
              </a:rPr>
              <a:t>zkreslují výsledky vždy stejným způsobem</a:t>
            </a:r>
          </a:p>
          <a:p>
            <a:pPr lvl="0"/>
            <a:r>
              <a:rPr lang="cs-CZ" sz="1800" dirty="0" smtClean="0">
                <a:latin typeface="Arial" pitchFamily="34" charset="0"/>
                <a:cs typeface="Arial" pitchFamily="34" charset="0"/>
              </a:rPr>
              <a:t>mají konkrétní příčinu → např. ve zvolené metodě, nesprávné nastavení přístroje, zanedbání jiného rušivého vlivu</a:t>
            </a:r>
          </a:p>
          <a:p>
            <a:pPr lvl="0"/>
            <a:r>
              <a:rPr lang="cs-CZ" sz="1800" dirty="0" smtClean="0">
                <a:latin typeface="Arial" pitchFamily="34" charset="0"/>
                <a:cs typeface="Arial" pitchFamily="34" charset="0"/>
              </a:rPr>
              <a:t>odstraní se kalibrací přístroje (nebo započítáním korekčního faktoru)</a:t>
            </a:r>
          </a:p>
          <a:p>
            <a:pPr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Hrubé chyby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1800" dirty="0" smtClean="0">
                <a:latin typeface="Arial" pitchFamily="34" charset="0"/>
                <a:cs typeface="Arial" pitchFamily="34" charset="0"/>
              </a:rPr>
              <a:t>vyskytují se ojediněle</a:t>
            </a:r>
          </a:p>
          <a:p>
            <a:pPr lvl="0"/>
            <a:r>
              <a:rPr lang="cs-CZ" sz="1800" dirty="0" smtClean="0">
                <a:latin typeface="Arial" pitchFamily="34" charset="0"/>
                <a:cs typeface="Arial" pitchFamily="34" charset="0"/>
              </a:rPr>
              <a:t>poměrně vysokého stupně</a:t>
            </a:r>
          </a:p>
          <a:p>
            <a:pPr lvl="0"/>
            <a:r>
              <a:rPr lang="cs-CZ" sz="1800" dirty="0" smtClean="0">
                <a:latin typeface="Arial" pitchFamily="34" charset="0"/>
                <a:cs typeface="Arial" pitchFamily="34" charset="0"/>
              </a:rPr>
              <a:t>vznikají omylem měřícího, jeho nepozorností (záměna znamének) nebo náhodným rušivým vlivem (otřes, nesoustředění)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857232"/>
            <a:ext cx="7024687" cy="642942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Zásady měření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643050"/>
            <a:ext cx="8001056" cy="4786346"/>
          </a:xfrm>
        </p:spPr>
        <p:txBody>
          <a:bodyPr/>
          <a:lstStyle/>
          <a:p>
            <a:pPr algn="ctr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Převeď jednotky :</a:t>
            </a:r>
          </a:p>
          <a:p>
            <a:pPr>
              <a:buNone/>
            </a:pPr>
            <a:r>
              <a:rPr lang="cs-CZ" sz="2000" dirty="0" smtClean="0"/>
              <a:t>1 metr = </a:t>
            </a:r>
            <a:r>
              <a:rPr lang="cs-CZ" sz="2000" b="1" dirty="0" smtClean="0"/>
              <a:t>1 metr</a:t>
            </a: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000" dirty="0" smtClean="0"/>
              <a:t>centimetr 	cm 	1 metr = </a:t>
            </a:r>
            <a:r>
              <a:rPr lang="cs-CZ" sz="2000" b="1" dirty="0" smtClean="0"/>
              <a:t>100 centimetrů</a:t>
            </a: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000" dirty="0" smtClean="0"/>
              <a:t>palec 		in 	1 metr = </a:t>
            </a:r>
            <a:r>
              <a:rPr lang="cs-CZ" sz="2000" b="1" dirty="0" smtClean="0"/>
              <a:t>39,37 palců</a:t>
            </a: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000" dirty="0" smtClean="0"/>
              <a:t>milimetr 	mm 	1 metr = </a:t>
            </a:r>
            <a:r>
              <a:rPr lang="cs-CZ" sz="2000" b="1" dirty="0" smtClean="0"/>
              <a:t>1 000 milimetrů</a:t>
            </a:r>
          </a:p>
          <a:p>
            <a:pPr>
              <a:buNone/>
            </a:pPr>
            <a:endParaRPr lang="cs-CZ" sz="2000" b="1" dirty="0" smtClean="0"/>
          </a:p>
          <a:p>
            <a:pPr algn="ctr">
              <a:buNone/>
            </a:pPr>
            <a:r>
              <a:rPr lang="cs-CZ" sz="2000" b="1" dirty="0" smtClean="0"/>
              <a:t>Předpony</a:t>
            </a:r>
          </a:p>
          <a:p>
            <a:pPr>
              <a:buNone/>
            </a:pPr>
            <a:r>
              <a:rPr lang="it-IT" sz="2000" dirty="0" smtClean="0">
                <a:hlinkClick r:id="rId2"/>
              </a:rPr>
              <a:t>Mikro </a:t>
            </a:r>
            <a:r>
              <a:rPr lang="cs-CZ" sz="2000" dirty="0" smtClean="0"/>
              <a:t>		</a:t>
            </a:r>
            <a:r>
              <a:rPr lang="it-IT" sz="2000" dirty="0" smtClean="0"/>
              <a:t>µ </a:t>
            </a:r>
            <a:r>
              <a:rPr lang="cs-CZ" sz="2000" dirty="0" smtClean="0"/>
              <a:t>	</a:t>
            </a:r>
            <a:r>
              <a:rPr lang="it-IT" sz="2000" dirty="0" smtClean="0"/>
              <a:t>1 základ = </a:t>
            </a:r>
            <a:r>
              <a:rPr lang="it-IT" sz="2000" b="1" dirty="0" smtClean="0"/>
              <a:t>1 000 000 mikro (1 E-6)</a:t>
            </a:r>
            <a:endParaRPr lang="cs-CZ" sz="2000" b="1" dirty="0" smtClean="0"/>
          </a:p>
          <a:p>
            <a:pPr>
              <a:buNone/>
            </a:pPr>
            <a:r>
              <a:rPr lang="it-IT" sz="2000" dirty="0" smtClean="0"/>
              <a:t> </a:t>
            </a:r>
            <a:r>
              <a:rPr lang="cs-CZ" sz="2000" dirty="0" smtClean="0">
                <a:hlinkClick r:id="rId3"/>
              </a:rPr>
              <a:t>M</a:t>
            </a:r>
            <a:r>
              <a:rPr lang="it-IT" sz="2000" dirty="0" smtClean="0">
                <a:hlinkClick r:id="rId3"/>
              </a:rPr>
              <a:t>ili </a:t>
            </a:r>
            <a:r>
              <a:rPr lang="cs-CZ" sz="2000" dirty="0" smtClean="0"/>
              <a:t>		</a:t>
            </a:r>
            <a:r>
              <a:rPr lang="it-IT" sz="2000" dirty="0" smtClean="0"/>
              <a:t>m </a:t>
            </a:r>
            <a:r>
              <a:rPr lang="cs-CZ" sz="2000" dirty="0" smtClean="0"/>
              <a:t>	1 </a:t>
            </a:r>
            <a:r>
              <a:rPr lang="it-IT" sz="2000" dirty="0" smtClean="0"/>
              <a:t>základ = </a:t>
            </a:r>
            <a:r>
              <a:rPr lang="it-IT" sz="2000" b="1" dirty="0" smtClean="0"/>
              <a:t>1 000 mili (1 E-3)</a:t>
            </a:r>
            <a:r>
              <a:rPr lang="it-IT" sz="2000" dirty="0" smtClean="0"/>
              <a:t> </a:t>
            </a:r>
            <a:endParaRPr lang="cs-CZ" sz="2000" dirty="0" smtClean="0"/>
          </a:p>
          <a:p>
            <a:pPr>
              <a:buNone/>
            </a:pPr>
            <a:r>
              <a:rPr lang="it-IT" sz="2000" dirty="0" smtClean="0">
                <a:hlinkClick r:id="rId4"/>
              </a:rPr>
              <a:t>Nano </a:t>
            </a:r>
            <a:r>
              <a:rPr lang="cs-CZ" sz="2000" dirty="0" smtClean="0"/>
              <a:t>		</a:t>
            </a:r>
            <a:r>
              <a:rPr lang="it-IT" sz="2000" dirty="0" smtClean="0"/>
              <a:t>n </a:t>
            </a:r>
            <a:r>
              <a:rPr lang="cs-CZ" sz="2000" dirty="0" smtClean="0"/>
              <a:t>	</a:t>
            </a:r>
            <a:r>
              <a:rPr lang="it-IT" sz="2000" dirty="0" smtClean="0"/>
              <a:t>1 základ = </a:t>
            </a:r>
            <a:r>
              <a:rPr lang="it-IT" sz="2000" b="1" dirty="0" smtClean="0"/>
              <a:t>1 000 000 000 nano (1 E-9)</a:t>
            </a:r>
            <a:endParaRPr lang="cs-CZ" sz="2000" b="1" dirty="0" smtClean="0"/>
          </a:p>
          <a:p>
            <a:pPr>
              <a:buNone/>
            </a:pPr>
            <a:r>
              <a:rPr lang="it-IT" sz="2000" dirty="0" smtClean="0">
                <a:hlinkClick r:id="rId5"/>
              </a:rPr>
              <a:t>Centi </a:t>
            </a:r>
            <a:r>
              <a:rPr lang="cs-CZ" sz="2000" dirty="0" smtClean="0"/>
              <a:t>		</a:t>
            </a:r>
            <a:r>
              <a:rPr lang="it-IT" sz="2000" dirty="0" smtClean="0"/>
              <a:t>c </a:t>
            </a:r>
            <a:r>
              <a:rPr lang="cs-CZ" sz="2000" dirty="0" smtClean="0"/>
              <a:t>	</a:t>
            </a:r>
            <a:r>
              <a:rPr lang="it-IT" sz="2000" dirty="0" smtClean="0"/>
              <a:t>1 základ = </a:t>
            </a:r>
            <a:r>
              <a:rPr lang="it-IT" sz="2000" b="1" dirty="0" smtClean="0"/>
              <a:t>100 centi (1 E-2)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it-IT" sz="2000" dirty="0" smtClean="0">
                <a:hlinkClick r:id="rId6"/>
              </a:rPr>
              <a:t>Deci </a:t>
            </a:r>
            <a:r>
              <a:rPr lang="cs-CZ" sz="2000" dirty="0" smtClean="0"/>
              <a:t>		</a:t>
            </a:r>
            <a:r>
              <a:rPr lang="it-IT" sz="2000" dirty="0" smtClean="0"/>
              <a:t>d </a:t>
            </a:r>
            <a:r>
              <a:rPr lang="cs-CZ" sz="2000" dirty="0" smtClean="0"/>
              <a:t>	</a:t>
            </a:r>
            <a:r>
              <a:rPr lang="it-IT" sz="2000" dirty="0" smtClean="0"/>
              <a:t>1 základ = </a:t>
            </a:r>
            <a:r>
              <a:rPr lang="it-IT" sz="2000" b="1" dirty="0" smtClean="0"/>
              <a:t>10 deci (1 E-1)</a:t>
            </a:r>
            <a:endParaRPr lang="cs-CZ" sz="2000" b="1" dirty="0" smtClean="0"/>
          </a:p>
          <a:p>
            <a:pPr>
              <a:buNone/>
            </a:pPr>
            <a:r>
              <a:rPr lang="it-IT" sz="2000" dirty="0" smtClean="0">
                <a:hlinkClick r:id="rId7"/>
              </a:rPr>
              <a:t>kilo </a:t>
            </a:r>
            <a:r>
              <a:rPr lang="cs-CZ" sz="2000" dirty="0" smtClean="0"/>
              <a:t>		</a:t>
            </a:r>
            <a:r>
              <a:rPr lang="it-IT" sz="2000" dirty="0" smtClean="0"/>
              <a:t>k </a:t>
            </a:r>
            <a:r>
              <a:rPr lang="cs-CZ" sz="2000" dirty="0" smtClean="0"/>
              <a:t>	</a:t>
            </a:r>
            <a:r>
              <a:rPr lang="it-IT" sz="2000" dirty="0" smtClean="0"/>
              <a:t>1 základ = </a:t>
            </a:r>
            <a:r>
              <a:rPr lang="it-IT" sz="2000" b="1" dirty="0" smtClean="0"/>
              <a:t>0,001 kilo (1 E3)</a:t>
            </a:r>
            <a:endParaRPr lang="cs-CZ" sz="2000" b="1" dirty="0" smtClean="0"/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1042988" y="2276475"/>
            <a:ext cx="6442075" cy="1846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</a:t>
            </a:r>
            <a:r>
              <a:rPr lang="cs-CZ" sz="2400" dirty="0" smtClean="0">
                <a:latin typeface="Franklin Gothic Book" pitchFamily="34" charset="0"/>
              </a:rPr>
              <a:t>pocházejí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Franklin Gothic Book" pitchFamily="34" charset="0"/>
              </a:rPr>
              <a:t>w</a:t>
            </a:r>
            <a:r>
              <a:rPr lang="cs-CZ" sz="2400" dirty="0" smtClean="0"/>
              <a:t>ww.jednotky.cz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http://cs.wikipedia.org</a:t>
            </a:r>
          </a:p>
          <a:p>
            <a:endParaRPr lang="cs-CZ" sz="2400" dirty="0">
              <a:latin typeface="Franklin Gothic Book" pitchFamily="34" charset="0"/>
            </a:endParaRPr>
          </a:p>
          <a:p>
            <a:endParaRPr lang="cs-CZ" dirty="0">
              <a:latin typeface="Franklin Gothic Boo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426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469</TotalTime>
  <Words>585</Words>
  <Application>Microsoft Office PowerPoint</Application>
  <PresentationFormat>Předvádění na obrazovce (4:3)</PresentationFormat>
  <Paragraphs>120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Prezentace aplikace PowerPoint</vt:lpstr>
      <vt:lpstr>Výukový materiál</vt:lpstr>
      <vt:lpstr>Prezentace aplikace PowerPoint</vt:lpstr>
      <vt:lpstr>Zásady měření</vt:lpstr>
      <vt:lpstr> Zásady měření</vt:lpstr>
      <vt:lpstr>Zásady měření</vt:lpstr>
      <vt:lpstr>Zásady měření</vt:lpstr>
      <vt:lpstr>Zásady měření</vt:lpstr>
      <vt:lpstr>Zásady měření</vt:lpstr>
      <vt:lpstr>Zásady měření</vt:lpstr>
      <vt:lpstr>Zásady měření</vt:lpstr>
      <vt:lpstr>Zásady měření</vt:lpstr>
      <vt:lpstr>Zásady měření</vt:lpstr>
      <vt:lpstr>Zásady měření</vt:lpstr>
      <vt:lpstr>Zásady měření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Leopold Voharek</cp:lastModifiedBy>
  <cp:revision>70</cp:revision>
  <cp:lastPrinted>2012-07-16T05:40:38Z</cp:lastPrinted>
  <dcterms:created xsi:type="dcterms:W3CDTF">2011-04-17T19:50:20Z</dcterms:created>
  <dcterms:modified xsi:type="dcterms:W3CDTF">2012-12-15T15:07:40Z</dcterms:modified>
</cp:coreProperties>
</file>