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78" r:id="rId5"/>
    <p:sldId id="288" r:id="rId6"/>
    <p:sldId id="267" r:id="rId7"/>
    <p:sldId id="269" r:id="rId8"/>
    <p:sldId id="270" r:id="rId9"/>
    <p:sldId id="271" r:id="rId10"/>
    <p:sldId id="272" r:id="rId11"/>
    <p:sldId id="289" r:id="rId12"/>
    <p:sldId id="280" r:id="rId13"/>
    <p:sldId id="291" r:id="rId14"/>
    <p:sldId id="281" r:id="rId15"/>
    <p:sldId id="282" r:id="rId16"/>
    <p:sldId id="283" r:id="rId17"/>
    <p:sldId id="290" r:id="rId18"/>
    <p:sldId id="292" r:id="rId19"/>
    <p:sldId id="294" r:id="rId20"/>
  </p:sldIdLst>
  <p:sldSz cx="9144000" cy="6858000" type="screen4x3"/>
  <p:notesSz cx="6797675" cy="99282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671" autoAdjust="0"/>
  </p:normalViewPr>
  <p:slideViewPr>
    <p:cSldViewPr>
      <p:cViewPr>
        <p:scale>
          <a:sx n="55" d="100"/>
          <a:sy n="55" d="100"/>
        </p:scale>
        <p:origin x="-1800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2C8F9879-18DF-4C83-8D76-A00CE8A54F56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C6A68D95-959C-4363-9233-65A1BE045F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B41E39-DE46-4438-B205-352632DE893E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7A7B9-FF0F-4459-B995-6636D11A82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3C598D-8A53-46FA-86CD-0689B6BF43C4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E05FAE-BD8B-44AC-A586-EE1BFF7F89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1BF2D-4192-4EEF-901A-077D6EB90CB9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95333-C096-40A5-9A49-D21E9E6027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4D64F-AD69-4D0C-AE89-37A5BECF7B51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E90A3-C95F-45BB-9E71-3A8FE9E779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04B53-9363-42B4-8829-205CF21A36A1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6A004-AD25-420B-800B-F63F108C05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2D354-9D6D-4490-B477-B695D00039DA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CA967A-3FB2-4222-84D8-F8D6647817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B9A6F-4326-4D8E-9D10-7362283286E7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B600C-115D-4BE7-ABDC-11A08F3017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2D1DF-E623-4CD9-9E36-33F0EB7C1147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575B5-C8C7-4423-82D2-5D072917E0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596C5-F4CF-4F2E-953A-F37C1BED0CD8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E1441D-3062-4B39-99D3-ACD0F9FF8A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41FBB-141E-45F3-AD19-3151BA3B0CCF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47698-1AE7-4C6B-80C6-8C50FDA3C8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0DF3A1CD-A8DD-45B0-8E87-20CFB713FE74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0E65782-5C1F-400C-8C70-DFDE5EAF80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2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3" r:id="rId8"/>
    <p:sldLayoutId id="2147483894" r:id="rId9"/>
    <p:sldLayoutId id="2147483890" r:id="rId10"/>
    <p:sldLayoutId id="214748389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JX8gHdNpamk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3857625"/>
            <a:ext cx="3309938" cy="182403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Technologie </a:t>
            </a:r>
          </a:p>
          <a:p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– Měřidla používaná ve strojírenství pro měření délek a úhlů</a:t>
            </a:r>
          </a:p>
          <a:p>
            <a:pPr eaLnBrk="1" hangingPunct="1">
              <a:defRPr/>
            </a:pPr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03_01_32_INOVACE_4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684213" y="369888"/>
            <a:ext cx="8210550" cy="1200329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dirty="0"/>
          </a:p>
          <a:p>
            <a:r>
              <a:rPr lang="cs-CZ" sz="2800" b="1" dirty="0" smtClean="0">
                <a:solidFill>
                  <a:srgbClr val="443329"/>
                </a:solidFill>
                <a:cs typeface="Arial" charset="0"/>
              </a:rPr>
              <a:t>Měřidla používaná ve strojírenství pro měření délek a úhlů</a:t>
            </a:r>
            <a:endParaRPr lang="cs-CZ" sz="2400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1428736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1.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……..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přehled základních měřidel </a:t>
            </a:r>
            <a:r>
              <a:rPr lang="cs-CZ" sz="2200" dirty="0" err="1" smtClean="0">
                <a:solidFill>
                  <a:srgbClr val="000000"/>
                </a:solidFill>
                <a:cs typeface="Arial" charset="0"/>
              </a:rPr>
              <a:t>poučívaných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 ve strojírenství a způsoby měření pomocí těchto měřidel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slova: 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měřidla, měření, posuvné měřítko, mikrometr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928670"/>
            <a:ext cx="7024687" cy="68737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Měřidla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4000" b="1" dirty="0" smtClean="0"/>
              <a:t>Rozdělení měřidel</a:t>
            </a:r>
          </a:p>
          <a:p>
            <a:pPr algn="ctr">
              <a:buNone/>
            </a:pPr>
            <a:endParaRPr lang="cs-CZ" sz="4000" dirty="0" smtClean="0"/>
          </a:p>
          <a:p>
            <a:pPr lvl="0"/>
            <a:r>
              <a:rPr lang="cs-CZ" sz="2200" dirty="0" smtClean="0">
                <a:latin typeface="Arial" pitchFamily="34" charset="0"/>
                <a:cs typeface="Arial" pitchFamily="34" charset="0"/>
              </a:rPr>
              <a:t>podle přesnosti</a:t>
            </a:r>
          </a:p>
          <a:p>
            <a:pPr lvl="0"/>
            <a:r>
              <a:rPr lang="cs-CZ" sz="2200" dirty="0" smtClean="0">
                <a:latin typeface="Arial" pitchFamily="34" charset="0"/>
                <a:cs typeface="Arial" pitchFamily="34" charset="0"/>
              </a:rPr>
              <a:t>podle účelu</a:t>
            </a:r>
          </a:p>
          <a:p>
            <a:pPr lvl="0"/>
            <a:r>
              <a:rPr lang="cs-CZ" sz="2200" dirty="0" smtClean="0">
                <a:latin typeface="Arial" pitchFamily="34" charset="0"/>
                <a:cs typeface="Arial" pitchFamily="34" charset="0"/>
              </a:rPr>
              <a:t>podle způsobu měření</a:t>
            </a:r>
          </a:p>
          <a:p>
            <a:pPr lvl="0"/>
            <a:r>
              <a:rPr lang="cs-CZ" sz="2200" dirty="0" smtClean="0">
                <a:latin typeface="Arial" pitchFamily="34" charset="0"/>
                <a:cs typeface="Arial" pitchFamily="34" charset="0"/>
              </a:rPr>
              <a:t>podle provedení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714356"/>
            <a:ext cx="7024687" cy="544499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Měřidla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Odkaz na video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?v=JX8gHdNpamk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25" y="571500"/>
            <a:ext cx="7138988" cy="1015663"/>
          </a:xfrm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cs-CZ" sz="2400" b="1" cap="all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cap="all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Měřidla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785786" y="1571625"/>
            <a:ext cx="7786742" cy="4857771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Rozdělení podle přesnosti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dirty="0" smtClean="0">
                <a:latin typeface="Arial" pitchFamily="34" charset="0"/>
                <a:cs typeface="Arial" pitchFamily="34" charset="0"/>
              </a:rPr>
              <a:t>hrubá – jeden dílek je 1 mm, např. PD měřítko, pravítko</a:t>
            </a:r>
          </a:p>
          <a:p>
            <a:pPr lvl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dirty="0" smtClean="0">
                <a:latin typeface="Arial" pitchFamily="34" charset="0"/>
                <a:cs typeface="Arial" pitchFamily="34" charset="0"/>
              </a:rPr>
              <a:t>jemná – dělení je jemnější než 1 mm, např. mikrometr</a:t>
            </a:r>
          </a:p>
          <a:p>
            <a:pPr algn="ctr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4" y="4857760"/>
            <a:ext cx="2814638" cy="1382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3357562"/>
            <a:ext cx="2095500" cy="313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571500"/>
            <a:ext cx="7024687" cy="785813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Měřidla</a:t>
            </a:r>
            <a:endParaRPr lang="cs-CZ" sz="3600" b="1" cap="all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42938" y="1714488"/>
            <a:ext cx="8001028" cy="4643471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Rozdělení podle účelu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dirty="0" smtClean="0">
                <a:latin typeface="Arial" pitchFamily="34" charset="0"/>
                <a:cs typeface="Arial" pitchFamily="34" charset="0"/>
              </a:rPr>
              <a:t>měření délek – PD měř., školní prav., posuvné měřítko </a:t>
            </a:r>
          </a:p>
          <a:p>
            <a:pPr lvl="0"/>
            <a:r>
              <a:rPr lang="cs-CZ" dirty="0" smtClean="0">
                <a:latin typeface="Arial" pitchFamily="34" charset="0"/>
                <a:cs typeface="Arial" pitchFamily="34" charset="0"/>
              </a:rPr>
              <a:t>měření tvarů – měření zakřivení, závitů, rovinné plochy,…</a:t>
            </a:r>
          </a:p>
          <a:p>
            <a:pPr lvl="0"/>
            <a:r>
              <a:rPr lang="cs-CZ" dirty="0" smtClean="0">
                <a:latin typeface="Arial" pitchFamily="34" charset="0"/>
                <a:cs typeface="Arial" pitchFamily="34" charset="0"/>
              </a:rPr>
              <a:t>k měření úhlů a kuželů – úhloměry, úhelníky, různé kalibry na měření úhlů</a:t>
            </a:r>
          </a:p>
          <a:p>
            <a:pPr lvl="0"/>
            <a:r>
              <a:rPr lang="cs-CZ" dirty="0" smtClean="0">
                <a:latin typeface="Arial" pitchFamily="34" charset="0"/>
                <a:cs typeface="Arial" pitchFamily="34" charset="0"/>
              </a:rPr>
              <a:t>k měření rovnoběžnosti ploch</a:t>
            </a:r>
          </a:p>
          <a:p>
            <a:pPr lvl="0"/>
            <a:r>
              <a:rPr lang="cs-CZ" dirty="0" smtClean="0">
                <a:latin typeface="Arial" pitchFamily="34" charset="0"/>
                <a:cs typeface="Arial" pitchFamily="34" charset="0"/>
              </a:rPr>
              <a:t>k měř. házivosti  - speciální indikátory</a:t>
            </a:r>
          </a:p>
          <a:p>
            <a:pPr lvl="0"/>
            <a:r>
              <a:rPr lang="cs-CZ" dirty="0" smtClean="0">
                <a:latin typeface="Arial" pitchFamily="34" charset="0"/>
                <a:cs typeface="Arial" pitchFamily="34" charset="0"/>
              </a:rPr>
              <a:t>k měření drsnosti povrchů – speciální měrky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1000100" y="428604"/>
            <a:ext cx="7024687" cy="75882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Měřidla</a:t>
            </a:r>
            <a:endParaRPr lang="cs-CZ" dirty="0" smtClean="0"/>
          </a:p>
        </p:txBody>
      </p:sp>
      <p:sp>
        <p:nvSpPr>
          <p:cNvPr id="11267" name="Zástupný symbol pro obsah 11"/>
          <p:cNvSpPr>
            <a:spLocks noGrp="1"/>
          </p:cNvSpPr>
          <p:nvPr>
            <p:ph idx="1"/>
          </p:nvPr>
        </p:nvSpPr>
        <p:spPr>
          <a:xfrm>
            <a:off x="642910" y="1214422"/>
            <a:ext cx="7858180" cy="4857784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Měření délek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Měření délek patří k nejčastěji používaným metrologickým operacím ve strojírenských podnicích (tvoří až 70% všech měření.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2000" b="1" dirty="0" smtClean="0"/>
              <a:t>Koncové měrky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(též označované jako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Johanssonovy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měrky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nebo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základní měrky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) jsou přesné ocelové, případně keramické destičky nebo hranoly s přesností až 0,001 mm. Navzájem se skládají do potřebného rozměru.</a:t>
            </a:r>
          </a:p>
          <a:p>
            <a:pPr>
              <a:buNone/>
            </a:pPr>
            <a:r>
              <a:rPr lang="cs-CZ" sz="2000" b="1" dirty="0" smtClean="0"/>
              <a:t>Použití měrek:</a:t>
            </a:r>
          </a:p>
          <a:p>
            <a:r>
              <a:rPr lang="cs-CZ" sz="2000" dirty="0" smtClean="0"/>
              <a:t>-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etalony délky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- nastavování a ověřování měřidel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4" y="4643446"/>
            <a:ext cx="2661642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28"/>
          <p:cNvPicPr>
            <a:picLocks noChangeAspect="1" noChangeArrowheads="1"/>
          </p:cNvPicPr>
          <p:nvPr/>
        </p:nvPicPr>
        <p:blipFill>
          <a:blip r:embed="rId2">
            <a:lum bright="24000"/>
          </a:blip>
          <a:srcRect/>
          <a:stretch>
            <a:fillRect/>
          </a:stretch>
        </p:blipFill>
        <p:spPr bwMode="auto">
          <a:xfrm>
            <a:off x="5572132" y="2571744"/>
            <a:ext cx="2912445" cy="13619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0892" y="4071942"/>
            <a:ext cx="1704975" cy="237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285728"/>
            <a:ext cx="7239000" cy="928678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Měřidla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642910" y="1142984"/>
            <a:ext cx="7929618" cy="4929222"/>
          </a:xfrm>
        </p:spPr>
        <p:txBody>
          <a:bodyPr/>
          <a:lstStyle/>
          <a:p>
            <a:pPr algn="ctr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Měření délek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 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Pevná a stavitelná mezní měřidla.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Jejich použitím nezjistíme skutečný rozměr, ani úchylku od jmenovité hodnoty. Měříme tak, že rozměr součásti porovnáme s rozměrem pevného měřidla. Součásti se tak pouze roztřídí na dobré, opravitelné a zmetky.</a:t>
            </a:r>
          </a:p>
          <a:p>
            <a:pPr algn="ctr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Kalibry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- normální (používaly se dříve)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- mezní (pevná dobrá a zmetková strana)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- stavěcí (možnost přestavení na požadovaný rozměr)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- na závity (mezní závitové kroužky, třmen. kal.)</a:t>
            </a:r>
          </a:p>
          <a:p>
            <a:pPr algn="ctr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Mezní kalibry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- na měření děr (válečkové, ploché, kulové, odpichy)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- na měření hřídelí (třmenové)</a:t>
            </a:r>
            <a:endParaRPr lang="cs-CZ" sz="18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4071942"/>
            <a:ext cx="7358114" cy="24926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2" name="Picture 2" descr="posuv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714356"/>
            <a:ext cx="1520825" cy="213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500042"/>
            <a:ext cx="6996112" cy="714360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Měřidla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571472" y="1142984"/>
            <a:ext cx="8143932" cy="5143536"/>
          </a:xfrm>
        </p:spPr>
        <p:txBody>
          <a:bodyPr/>
          <a:lstStyle/>
          <a:p>
            <a:pPr algn="ctr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Posuvná měřítka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Délková měřidla s rovnoběžnými rovinnými měřícími plochami na hlavním (pevném) a pomocném (posuvném) měřítku, mezi nimiž se mohou v určitém měřícím rozsahu měřit délky vně nebo uvnitř součástí.</a:t>
            </a:r>
          </a:p>
          <a:p>
            <a:pPr>
              <a:buNone/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Rozlišitelnost čtení rozměru</a:t>
            </a:r>
          </a:p>
          <a:p>
            <a:pPr>
              <a:buFontTx/>
              <a:buChar char="-"/>
            </a:pPr>
            <a:r>
              <a:rPr lang="it-IT" sz="1400" dirty="0" smtClean="0">
                <a:latin typeface="Arial" pitchFamily="34" charset="0"/>
                <a:cs typeface="Arial" pitchFamily="34" charset="0"/>
              </a:rPr>
              <a:t>nonius (0,1; 0,05; 0,02) mm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dle členění na 10,20 a 50 dílců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kruhový číselník ( 0,05; 0,01) mm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digitální odměřování (0,01) mm</a:t>
            </a: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Způsoby měření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857232"/>
            <a:ext cx="7024687" cy="571504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Měřidla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500174"/>
            <a:ext cx="7929618" cy="4714908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Posuvná měřítka</a:t>
            </a:r>
          </a:p>
          <a:p>
            <a:endParaRPr lang="cs-CZ" dirty="0"/>
          </a:p>
        </p:txBody>
      </p:sp>
      <p:pic>
        <p:nvPicPr>
          <p:cNvPr id="1026" name="Picture 2" descr="D:\Dokumenty\Downloads\posuvk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2143116"/>
            <a:ext cx="8062906" cy="41434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3571876"/>
            <a:ext cx="2928938" cy="2928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500042"/>
            <a:ext cx="7024687" cy="68737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Měřidla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071546"/>
            <a:ext cx="8215370" cy="5429288"/>
          </a:xfrm>
        </p:spPr>
        <p:txBody>
          <a:bodyPr/>
          <a:lstStyle/>
          <a:p>
            <a:pPr algn="ctr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Mikrometr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Princip mikrometru je založen na pohybu šroubu se stoupáním 0,5 mm a o délce 25 mm.</a:t>
            </a:r>
          </a:p>
          <a:p>
            <a:r>
              <a:rPr lang="pl-PL" sz="2000" dirty="0" smtClean="0">
                <a:latin typeface="Arial" pitchFamily="34" charset="0"/>
                <a:cs typeface="Arial" pitchFamily="34" charset="0"/>
              </a:rPr>
              <a:t>bubínek, který je rozdělen na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50 dílků (tzn. 1 dílek stupnice = 0,01 mm). - umožňují měření s přesností na 1/100 mm</a:t>
            </a:r>
          </a:p>
          <a:p>
            <a:pPr lvl="0"/>
            <a:r>
              <a:rPr lang="cs-CZ" sz="2000" dirty="0" smtClean="0">
                <a:latin typeface="Arial" pitchFamily="34" charset="0"/>
                <a:cs typeface="Arial" pitchFamily="34" charset="0"/>
              </a:rPr>
              <a:t>speciální až s přesností na 1/1000 mm</a:t>
            </a:r>
          </a:p>
          <a:p>
            <a:pPr lvl="0"/>
            <a:r>
              <a:rPr lang="cs-CZ" sz="2000" dirty="0" smtClean="0">
                <a:latin typeface="Arial" pitchFamily="34" charset="0"/>
                <a:cs typeface="Arial" pitchFamily="34" charset="0"/>
              </a:rPr>
              <a:t>různá provedení (třmenové, mikrometrické, na měření drátů, trubek)</a:t>
            </a:r>
          </a:p>
          <a:p>
            <a:pPr lvl="0"/>
            <a:r>
              <a:rPr lang="cs-CZ" sz="2000" dirty="0" smtClean="0">
                <a:latin typeface="Arial" pitchFamily="34" charset="0"/>
                <a:cs typeface="Arial" pitchFamily="34" charset="0"/>
              </a:rPr>
              <a:t>podle použití - různé dotyk. plochy (rovné, kulové, válcové, kruhové, diskové)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1027113"/>
            <a:ext cx="7024687" cy="68737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Měřidla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714488"/>
            <a:ext cx="7786742" cy="4643470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Mikrometr</a:t>
            </a:r>
          </a:p>
          <a:p>
            <a:pPr algn="ctr">
              <a:buNone/>
            </a:pPr>
            <a:endParaRPr lang="cs-CZ" dirty="0"/>
          </a:p>
        </p:txBody>
      </p:sp>
      <p:pic>
        <p:nvPicPr>
          <p:cNvPr id="4" name="Picture 4" descr="19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2000240"/>
            <a:ext cx="2676525" cy="412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19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6" y="2326408"/>
            <a:ext cx="3033717" cy="35171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428604"/>
            <a:ext cx="7024687" cy="544499"/>
          </a:xfrm>
        </p:spPr>
        <p:txBody>
          <a:bodyPr/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Měřidla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857232"/>
            <a:ext cx="8143932" cy="5643602"/>
          </a:xfrm>
        </p:spPr>
        <p:txBody>
          <a:bodyPr/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Komparační měřidla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Nepoužívají se k přímému měření rozměru, ale po nastavení (obvykle měrkami) ke kontrole daného rozměru a zjištění odchylek.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Číselníkový úchylkoměr - indikátor - hodinky</a:t>
            </a:r>
          </a:p>
          <a:p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Passimetr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pro měření vnitřních rozměrů</a:t>
            </a:r>
          </a:p>
          <a:p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Pasametr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pro měření vnějších rozměrů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atd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22" y="2428868"/>
            <a:ext cx="2095509" cy="1571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500042"/>
            <a:ext cx="7024687" cy="615937"/>
          </a:xfrm>
        </p:spPr>
        <p:txBody>
          <a:bodyPr/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Měřidla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000108"/>
            <a:ext cx="8143932" cy="5429288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Měření úhlů a tvarů</a:t>
            </a:r>
          </a:p>
          <a:p>
            <a:pPr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Úhelníky a úhloměry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2200" dirty="0" smtClean="0">
                <a:latin typeface="Arial" pitchFamily="34" charset="0"/>
                <a:cs typeface="Arial" pitchFamily="34" charset="0"/>
              </a:rPr>
              <a:t>slouží k měření a pro kontrolu úhlů</a:t>
            </a:r>
          </a:p>
          <a:p>
            <a:pPr lvl="0"/>
            <a:r>
              <a:rPr lang="cs-CZ" sz="2200" b="1" i="1" dirty="0" smtClean="0">
                <a:latin typeface="Arial" pitchFamily="34" charset="0"/>
                <a:cs typeface="Arial" pitchFamily="34" charset="0"/>
              </a:rPr>
              <a:t>úhelník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kontrolujeme určitý úhel (jeho souhlasnost s úhlem výrobku) → má pevný úhel</a:t>
            </a:r>
          </a:p>
          <a:p>
            <a:pPr lvl="0"/>
            <a:r>
              <a:rPr lang="cs-CZ" sz="2200" b="1" i="1" dirty="0" smtClean="0">
                <a:latin typeface="Arial" pitchFamily="34" charset="0"/>
                <a:cs typeface="Arial" pitchFamily="34" charset="0"/>
              </a:rPr>
              <a:t>úhloměr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– měříme jím úhly, má stupnici, na které můžeme odečítat velikost úhlů</a:t>
            </a:r>
          </a:p>
          <a:p>
            <a:r>
              <a:rPr lang="cs-CZ" sz="2200" b="1" i="1" dirty="0" smtClean="0">
                <a:latin typeface="Arial" pitchFamily="34" charset="0"/>
                <a:cs typeface="Arial" pitchFamily="34" charset="0"/>
              </a:rPr>
              <a:t>úhlové šablony  -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ú</a:t>
            </a:r>
            <a:r>
              <a:rPr lang="pt-BR" sz="2200" dirty="0" smtClean="0">
                <a:latin typeface="Arial" pitchFamily="34" charset="0"/>
                <a:cs typeface="Arial" pitchFamily="34" charset="0"/>
              </a:rPr>
              <a:t>hlové šablony se používají na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kontrolu úhlů ve speciálních případech, většinou pro kontrolu závitů a nástrojových úhlů.</a:t>
            </a:r>
          </a:p>
          <a:p>
            <a:r>
              <a:rPr lang="cs-CZ" sz="2200" b="1" i="1" dirty="0" smtClean="0">
                <a:latin typeface="Arial" pitchFamily="34" charset="0"/>
                <a:cs typeface="Arial" pitchFamily="34" charset="0"/>
              </a:rPr>
              <a:t>sinusové pravítko -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Sinusové pravítko je přesně vybroušená destička, která má na obou koncích upevněny válečky, které mají stejný </a:t>
            </a:r>
            <a:r>
              <a:rPr lang="pl-PL" sz="2200" dirty="0" smtClean="0">
                <a:latin typeface="Arial" pitchFamily="34" charset="0"/>
                <a:cs typeface="Arial" pitchFamily="34" charset="0"/>
              </a:rPr>
              <a:t>průměr a jejichž rozteč je 100, </a:t>
            </a:r>
            <a:r>
              <a:rPr lang="fi-FI" sz="2200" dirty="0" smtClean="0">
                <a:latin typeface="Arial" pitchFamily="34" charset="0"/>
                <a:cs typeface="Arial" pitchFamily="34" charset="0"/>
              </a:rPr>
              <a:t>150, 200 nebo 400 mm.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857232"/>
            <a:ext cx="7024687" cy="642942"/>
          </a:xfrm>
        </p:spPr>
        <p:txBody>
          <a:bodyPr/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Měřidla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643050"/>
            <a:ext cx="8001056" cy="4786346"/>
          </a:xfrm>
        </p:spPr>
        <p:txBody>
          <a:bodyPr/>
          <a:lstStyle/>
          <a:p>
            <a:pPr algn="ctr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Úhelníky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2000" dirty="0" smtClean="0">
                <a:latin typeface="Arial" pitchFamily="34" charset="0"/>
                <a:cs typeface="Arial" pitchFamily="34" charset="0"/>
              </a:rPr>
              <a:t>nejznámější úhelník – pravoúhelník (kovový, dřevěný, umělý)</a:t>
            </a:r>
          </a:p>
          <a:p>
            <a:pPr lvl="0"/>
            <a:r>
              <a:rPr lang="cs-CZ" sz="2000" dirty="0" smtClean="0">
                <a:latin typeface="Arial" pitchFamily="34" charset="0"/>
                <a:cs typeface="Arial" pitchFamily="34" charset="0"/>
              </a:rPr>
              <a:t>pevné úhly – např. na měření úhlů šestihranů</a:t>
            </a:r>
          </a:p>
          <a:p>
            <a:pPr lvl="0"/>
            <a:r>
              <a:rPr lang="cs-CZ" sz="2000" dirty="0" smtClean="0">
                <a:latin typeface="Arial" pitchFamily="34" charset="0"/>
                <a:cs typeface="Arial" pitchFamily="34" charset="0"/>
              </a:rPr>
              <a:t>úhlová měřítka – např. na měření ostří úhlů vrtáků (šablona, měrka)</a:t>
            </a:r>
          </a:p>
          <a:p>
            <a:pPr lvl="0"/>
            <a:r>
              <a:rPr lang="cs-CZ" sz="2000" dirty="0" smtClean="0">
                <a:latin typeface="Arial" pitchFamily="34" charset="0"/>
                <a:cs typeface="Arial" pitchFamily="34" charset="0"/>
              </a:rPr>
              <a:t>šablony na úhly závitových nožů</a:t>
            </a: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úhelník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2132" y="4000504"/>
            <a:ext cx="2520950" cy="179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290" y="4196958"/>
            <a:ext cx="1928818" cy="14466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4" name="Picture 4" descr="8"/>
          <p:cNvPicPr>
            <a:picLocks noChangeAspect="1" noChangeArrowheads="1"/>
          </p:cNvPicPr>
          <p:nvPr/>
        </p:nvPicPr>
        <p:blipFill>
          <a:blip r:embed="rId4" cstate="print">
            <a:lum bright="12000"/>
          </a:blip>
          <a:srcRect/>
          <a:stretch>
            <a:fillRect/>
          </a:stretch>
        </p:blipFill>
        <p:spPr bwMode="auto">
          <a:xfrm>
            <a:off x="3714744" y="3857628"/>
            <a:ext cx="140017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goniometry-lékař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785794"/>
            <a:ext cx="2881312" cy="244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 descr="10"/>
          <p:cNvPicPr>
            <a:picLocks noChangeAspect="1" noChangeArrowheads="1"/>
          </p:cNvPicPr>
          <p:nvPr/>
        </p:nvPicPr>
        <p:blipFill>
          <a:blip r:embed="rId3">
            <a:lum contrast="48000"/>
          </a:blip>
          <a:srcRect/>
          <a:stretch>
            <a:fillRect/>
          </a:stretch>
        </p:blipFill>
        <p:spPr bwMode="auto">
          <a:xfrm>
            <a:off x="3500430" y="3571876"/>
            <a:ext cx="5019675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7224" y="571480"/>
            <a:ext cx="7024687" cy="642942"/>
          </a:xfrm>
        </p:spPr>
        <p:txBody>
          <a:bodyPr/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Měřidla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071546"/>
            <a:ext cx="8072494" cy="4403739"/>
          </a:xfrm>
        </p:spPr>
        <p:txBody>
          <a:bodyPr/>
          <a:lstStyle/>
          <a:p>
            <a:pPr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Úhloměry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1800" dirty="0" smtClean="0">
                <a:latin typeface="Arial" pitchFamily="34" charset="0"/>
                <a:cs typeface="Arial" pitchFamily="34" charset="0"/>
              </a:rPr>
              <a:t>dělíme je podle způsobu odečítání na stupnici </a:t>
            </a:r>
          </a:p>
          <a:p>
            <a:pPr lvl="0"/>
            <a:r>
              <a:rPr lang="cs-CZ" sz="1800" b="1" i="1" dirty="0" smtClean="0">
                <a:latin typeface="Arial" pitchFamily="34" charset="0"/>
                <a:cs typeface="Arial" pitchFamily="34" charset="0"/>
              </a:rPr>
              <a:t>s jednoduchým odečítáním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(oblouková stupnice)</a:t>
            </a:r>
          </a:p>
          <a:p>
            <a:pPr lvl="0"/>
            <a:r>
              <a:rPr lang="cs-CZ" sz="1800" b="1" i="1" dirty="0" smtClean="0">
                <a:latin typeface="Arial" pitchFamily="34" charset="0"/>
                <a:cs typeface="Arial" pitchFamily="34" charset="0"/>
              </a:rPr>
              <a:t>s noniovým odečítáním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(místo špičky – nonius → přesnost až 5 minut)</a:t>
            </a:r>
          </a:p>
          <a:p>
            <a:pPr lvl="0"/>
            <a:r>
              <a:rPr lang="cs-CZ" sz="1800" b="1" i="1" dirty="0" smtClean="0">
                <a:latin typeface="Arial" pitchFamily="34" charset="0"/>
                <a:cs typeface="Arial" pitchFamily="34" charset="0"/>
              </a:rPr>
              <a:t>s optickým odečítáním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lvl="0">
              <a:buNone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Přesnost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Mechanický (přesnost 5‘)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-Optický (přesnost 5‘, 2‘)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-Digitální (přesnost 1‘)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357166"/>
            <a:ext cx="7024687" cy="1143000"/>
          </a:xfrm>
        </p:spPr>
        <p:txBody>
          <a:bodyPr/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Měřidla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571612"/>
            <a:ext cx="7715304" cy="4260863"/>
          </a:xfrm>
        </p:spPr>
        <p:txBody>
          <a:bodyPr/>
          <a:lstStyle/>
          <a:p>
            <a:pPr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Sinusové pravítko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měřidlo pro přesné nastavení úhlů nebo kontrolu úkosů porovnávací metodou. K nastavování požadovaného úhlu se používá pravítko přesné délky, jehož konce se prostřednictvím přesných válečků podkládají koncovými měrkami. </a:t>
            </a:r>
            <a:endParaRPr lang="cs-CZ" sz="2200" b="1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3571876"/>
            <a:ext cx="3810020" cy="28575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1400" i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</a:t>
            </a: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221" name="Obdélník 4"/>
          <p:cNvSpPr>
            <a:spLocks noChangeArrowheads="1"/>
          </p:cNvSpPr>
          <p:nvPr/>
        </p:nvSpPr>
        <p:spPr bwMode="auto">
          <a:xfrm>
            <a:off x="1042988" y="2276475"/>
            <a:ext cx="6442075" cy="2954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 </a:t>
            </a:r>
            <a:r>
              <a:rPr lang="cs-CZ" sz="2400" dirty="0">
                <a:latin typeface="Franklin Gothic Book" pitchFamily="34" charset="0"/>
              </a:rPr>
              <a:t>Veškeré použité obrázky (kliparty) pocházejí  </a:t>
            </a:r>
            <a:endParaRPr lang="cs-CZ" sz="2400" dirty="0" smtClean="0">
              <a:latin typeface="Franklin Gothic Book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Franklin Gothic Book" pitchFamily="34" charset="0"/>
              </a:rPr>
              <a:t>http://encyklopedie.vseved.cz/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Franklin Gothic Book" pitchFamily="34" charset="0"/>
              </a:rPr>
              <a:t>http://cs.wikipedia.org/wiki/Hlavn%C3%AD_strana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Franklin Gothic Book" pitchFamily="34" charset="0"/>
              </a:rPr>
              <a:t>Délky a úhly, Ing. Jiří Karásek, Technická univerzita v Liberci – Katedra obrábění a montáže</a:t>
            </a:r>
          </a:p>
          <a:p>
            <a:endParaRPr lang="cs-CZ" dirty="0">
              <a:latin typeface="Franklin Gothic Boo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7183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ustin">
    <a:dk1>
      <a:sysClr val="windowText" lastClr="000000"/>
    </a:dk1>
    <a:lt1>
      <a:sysClr val="window" lastClr="FFFFFF"/>
    </a:lt1>
    <a:dk2>
      <a:srgbClr val="3E3D2D"/>
    </a:dk2>
    <a:lt2>
      <a:srgbClr val="CAF278"/>
    </a:lt2>
    <a:accent1>
      <a:srgbClr val="94C600"/>
    </a:accent1>
    <a:accent2>
      <a:srgbClr val="71685A"/>
    </a:accent2>
    <a:accent3>
      <a:srgbClr val="FF6700"/>
    </a:accent3>
    <a:accent4>
      <a:srgbClr val="909465"/>
    </a:accent4>
    <a:accent5>
      <a:srgbClr val="956B43"/>
    </a:accent5>
    <a:accent6>
      <a:srgbClr val="FEA022"/>
    </a:accent6>
    <a:hlink>
      <a:srgbClr val="E68200"/>
    </a:hlink>
    <a:folHlink>
      <a:srgbClr val="FFA94A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557</TotalTime>
  <Words>728</Words>
  <Application>Microsoft Office PowerPoint</Application>
  <PresentationFormat>Předvádění na obrazovce (4:3)</PresentationFormat>
  <Paragraphs>135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Austin</vt:lpstr>
      <vt:lpstr>Prezentace aplikace PowerPoint</vt:lpstr>
      <vt:lpstr>Výukový materiál</vt:lpstr>
      <vt:lpstr>Prezentace aplikace PowerPoint</vt:lpstr>
      <vt:lpstr>Měřidla</vt:lpstr>
      <vt:lpstr>Měřidla</vt:lpstr>
      <vt:lpstr> Měřidla</vt:lpstr>
      <vt:lpstr>Měřidla</vt:lpstr>
      <vt:lpstr>Měřidla</vt:lpstr>
      <vt:lpstr>Měřidla</vt:lpstr>
      <vt:lpstr>Měřidla</vt:lpstr>
      <vt:lpstr>Měřidla</vt:lpstr>
      <vt:lpstr>Měřidla</vt:lpstr>
      <vt:lpstr>Měřidla</vt:lpstr>
      <vt:lpstr>Měřidla</vt:lpstr>
      <vt:lpstr>Měřidla</vt:lpstr>
      <vt:lpstr>Měřidla</vt:lpstr>
      <vt:lpstr>Měřidla</vt:lpstr>
      <vt:lpstr>Měřidla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Leopold Voharek</cp:lastModifiedBy>
  <cp:revision>81</cp:revision>
  <cp:lastPrinted>2012-07-16T05:40:38Z</cp:lastPrinted>
  <dcterms:created xsi:type="dcterms:W3CDTF">2011-04-17T19:50:20Z</dcterms:created>
  <dcterms:modified xsi:type="dcterms:W3CDTF">2012-12-15T14:49:22Z</dcterms:modified>
</cp:coreProperties>
</file>