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5" r:id="rId1"/>
  </p:sldMasterIdLst>
  <p:sldIdLst>
    <p:sldId id="256" r:id="rId2"/>
    <p:sldId id="262" r:id="rId3"/>
    <p:sldId id="265" r:id="rId4"/>
    <p:sldId id="278" r:id="rId5"/>
    <p:sldId id="294" r:id="rId6"/>
    <p:sldId id="288" r:id="rId7"/>
    <p:sldId id="267" r:id="rId8"/>
    <p:sldId id="269" r:id="rId9"/>
    <p:sldId id="270" r:id="rId10"/>
    <p:sldId id="271" r:id="rId11"/>
    <p:sldId id="272" r:id="rId12"/>
    <p:sldId id="289" r:id="rId13"/>
    <p:sldId id="280" r:id="rId14"/>
    <p:sldId id="293" r:id="rId15"/>
    <p:sldId id="295" r:id="rId16"/>
  </p:sldIdLst>
  <p:sldSz cx="9144000" cy="6858000" type="screen4x3"/>
  <p:notesSz cx="6797675" cy="9928225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671" autoAdjust="0"/>
  </p:normalViewPr>
  <p:slideViewPr>
    <p:cSldViewPr>
      <p:cViewPr>
        <p:scale>
          <a:sx n="55" d="100"/>
          <a:sy n="55" d="100"/>
        </p:scale>
        <p:origin x="-1800" y="-3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2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5" name="Group 44"/>
            <p:cNvGrpSpPr>
              <a:grpSpLocks/>
            </p:cNvGrpSpPr>
            <p:nvPr/>
          </p:nvGrpSpPr>
          <p:grpSpPr bwMode="auto">
            <a:xfrm>
              <a:off x="159" y="0"/>
              <a:ext cx="9143396" cy="6858000"/>
              <a:chOff x="159" y="0"/>
              <a:chExt cx="9143396" cy="6858000"/>
            </a:xfrm>
          </p:grpSpPr>
          <p:grpSp>
            <p:nvGrpSpPr>
              <p:cNvPr id="28" name="Group 4"/>
              <p:cNvGrpSpPr>
                <a:grpSpLocks/>
              </p:cNvGrpSpPr>
              <p:nvPr/>
            </p:nvGrpSpPr>
            <p:grpSpPr bwMode="auto">
              <a:xfrm>
                <a:off x="159" y="0"/>
                <a:ext cx="2514434" cy="6858000"/>
                <a:chOff x="159" y="0"/>
                <a:chExt cx="2514434" cy="6858000"/>
              </a:xfrm>
            </p:grpSpPr>
            <p:sp>
              <p:nvSpPr>
                <p:cNvPr id="40" name="Rectangle 114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1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29" name="Group 5"/>
              <p:cNvGrpSpPr>
                <a:grpSpLocks/>
              </p:cNvGrpSpPr>
              <p:nvPr/>
            </p:nvGrpSpPr>
            <p:grpSpPr bwMode="auto">
              <a:xfrm>
                <a:off x="422406" y="0"/>
                <a:ext cx="2514434" cy="6858000"/>
                <a:chOff x="-504" y="0"/>
                <a:chExt cx="2514434" cy="6858000"/>
              </a:xfrm>
            </p:grpSpPr>
            <p:sp>
              <p:nvSpPr>
                <p:cNvPr id="37" name="Rectangle 84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8" name="Rectangle 85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113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9"/>
              <p:cNvGrpSpPr>
                <a:grpSpLocks/>
              </p:cNvGrpSpPr>
              <p:nvPr/>
            </p:nvGrpSpPr>
            <p:grpSpPr bwMode="auto">
              <a:xfrm rot="10800000">
                <a:off x="6629121" y="0"/>
                <a:ext cx="2514434" cy="6858000"/>
                <a:chOff x="445" y="0"/>
                <a:chExt cx="2514434" cy="6858000"/>
              </a:xfrm>
            </p:grpSpPr>
            <p:sp>
              <p:nvSpPr>
                <p:cNvPr id="34" name="Rectangle 77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5" name="Rectangle 78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80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1" name="Rectangle 74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2" name="Rectangle 75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76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6" name="Freeform 44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7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50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51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Hexagon 52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53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54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55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56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Freeform 57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Hexagon 58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60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61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62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63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64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65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66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Freeform 67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68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3" name="Rectangle 45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4" name="Rectangle 46"/>
          <p:cNvSpPr/>
          <p:nvPr/>
        </p:nvSpPr>
        <p:spPr>
          <a:xfrm>
            <a:off x="4649788" y="-22225"/>
            <a:ext cx="3505200" cy="23129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49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88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7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688" y="1516063"/>
            <a:ext cx="2133600" cy="752475"/>
          </a:xfrm>
        </p:spPr>
        <p:txBody>
          <a:bodyPr anchor="b"/>
          <a:lstStyle>
            <a:lvl1pPr algn="l">
              <a:defRPr sz="2400"/>
            </a:lvl1pPr>
          </a:lstStyle>
          <a:p>
            <a:pPr>
              <a:defRPr/>
            </a:pPr>
            <a:fld id="{2C8F9879-18DF-4C83-8D76-A00CE8A54F56}" type="datetimeFigureOut">
              <a:rPr lang="cs-CZ"/>
              <a:pPr>
                <a:defRPr/>
              </a:pPr>
              <a:t>15.12.2012</a:t>
            </a:fld>
            <a:endParaRPr lang="cs-CZ"/>
          </a:p>
        </p:txBody>
      </p:sp>
      <p:sp>
        <p:nvSpPr>
          <p:cNvPr id="4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838" y="5719763"/>
            <a:ext cx="283051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788" y="5719763"/>
            <a:ext cx="642937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C6A68D95-959C-4363-9233-65A1BE045F0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B41E39-DE46-4438-B205-352632DE893E}" type="datetimeFigureOut">
              <a:rPr lang="cs-CZ"/>
              <a:pPr>
                <a:defRPr/>
              </a:pPr>
              <a:t>15.12.2012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87A7B9-FF0F-4459-B995-6636D11A82F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3C598D-8A53-46FA-86CD-0689B6BF43C4}" type="datetimeFigureOut">
              <a:rPr lang="cs-CZ"/>
              <a:pPr>
                <a:defRPr/>
              </a:pPr>
              <a:t>15.12.2012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E05FAE-BD8B-44AC-A586-EE1BFF7F896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11BF2D-4192-4EEF-901A-077D6EB90CB9}" type="datetimeFigureOut">
              <a:rPr lang="cs-CZ"/>
              <a:pPr>
                <a:defRPr/>
              </a:pPr>
              <a:t>15.12.2012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595333-C096-40A5-9A49-D21E9E6027B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14D64F-AD69-4D0C-AE89-37A5BECF7B51}" type="datetimeFigureOut">
              <a:rPr lang="cs-CZ"/>
              <a:pPr>
                <a:defRPr/>
              </a:pPr>
              <a:t>15.12.2012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0E90A3-C95F-45BB-9E71-3A8FE9E779F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204B53-9363-42B4-8829-205CF21A36A1}" type="datetimeFigureOut">
              <a:rPr lang="cs-CZ"/>
              <a:pPr>
                <a:defRPr/>
              </a:pPr>
              <a:t>15.12.2012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C6A004-AD25-420B-800B-F63F108C056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E2D354-9D6D-4490-B477-B695D00039DA}" type="datetimeFigureOut">
              <a:rPr lang="cs-CZ"/>
              <a:pPr>
                <a:defRPr/>
              </a:pPr>
              <a:t>15.12.2012</a:t>
            </a:fld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CA967A-3FB2-4222-84D8-F8D6647817B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159" y="0"/>
              <a:ext cx="9143396" cy="6858000"/>
              <a:chOff x="159" y="0"/>
              <a:chExt cx="9143396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159" y="0"/>
                <a:ext cx="2514434" cy="6858000"/>
                <a:chOff x="159" y="0"/>
                <a:chExt cx="2514434" cy="6858000"/>
              </a:xfrm>
            </p:grpSpPr>
            <p:sp>
              <p:nvSpPr>
                <p:cNvPr id="41" name="Rectangle 83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406" y="0"/>
                <a:ext cx="2514434" cy="6858000"/>
                <a:chOff x="-504" y="0"/>
                <a:chExt cx="2514434" cy="6858000"/>
              </a:xfrm>
            </p:grpSpPr>
            <p:sp>
              <p:nvSpPr>
                <p:cNvPr id="38" name="Rectangle 80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81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0" name="Rectangle 82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121" y="0"/>
                <a:ext cx="2514434" cy="6858000"/>
                <a:chOff x="445" y="0"/>
                <a:chExt cx="2514434" cy="6858000"/>
              </a:xfrm>
            </p:grpSpPr>
            <p:sp>
              <p:nvSpPr>
                <p:cNvPr id="35" name="Rectangle 77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78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7" name="Rectangle 79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74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75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4" name="Rectangle 76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7" name="Freeform 46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49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Freeform 50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51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52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53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54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Hexagon 55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Freeform 58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61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62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63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64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65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66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67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Hexagon 68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69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Freeform 70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4" name="Rectangle 45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56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57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7" name="Rectangle 60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CB9A6F-4326-4D8E-9D10-7362283286E7}" type="datetimeFigureOut">
              <a:rPr lang="cs-CZ"/>
              <a:pPr>
                <a:defRPr/>
              </a:pPr>
              <a:t>15.12.2012</a:t>
            </a:fld>
            <a:endParaRPr lang="cs-CZ"/>
          </a:p>
        </p:txBody>
      </p:sp>
      <p:sp>
        <p:nvSpPr>
          <p:cNvPr id="49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9B600C-115D-4BE7-ABDC-11A08F30174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0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159" y="0"/>
              <a:ext cx="9143396" cy="6858000"/>
              <a:chOff x="159" y="0"/>
              <a:chExt cx="9143396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159" y="0"/>
                <a:ext cx="2514434" cy="6858000"/>
                <a:chOff x="159" y="0"/>
                <a:chExt cx="2514434" cy="6858000"/>
              </a:xfrm>
            </p:grpSpPr>
            <p:sp>
              <p:nvSpPr>
                <p:cNvPr id="41" name="Rectangle 86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406" y="0"/>
                <a:ext cx="2514434" cy="6858000"/>
                <a:chOff x="-504" y="0"/>
                <a:chExt cx="2514434" cy="6858000"/>
              </a:xfrm>
            </p:grpSpPr>
            <p:sp>
              <p:nvSpPr>
                <p:cNvPr id="38" name="Rectangle 83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84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0" name="Rectangle 85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121" y="0"/>
                <a:ext cx="2514434" cy="6858000"/>
                <a:chOff x="445" y="0"/>
                <a:chExt cx="2514434" cy="6858000"/>
              </a:xfrm>
            </p:grpSpPr>
            <p:sp>
              <p:nvSpPr>
                <p:cNvPr id="35" name="Rectangle 80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81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7" name="Rectangle 82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77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78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4" name="Rectangle 79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7" name="Freeform 45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46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47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48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Freeform 49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50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51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59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60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Hexagon 61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Freeform 62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63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64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65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66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67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68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69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70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Hexagon 71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72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Freeform 73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4" name="Rectangle 93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10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101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7" name="Rectangle 104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2D1DF-E623-4CD9-9E36-33F0EB7C1147}" type="datetimeFigureOut">
              <a:rPr lang="cs-CZ"/>
              <a:pPr>
                <a:defRPr/>
              </a:pPr>
              <a:t>15.12.2012</a:t>
            </a:fld>
            <a:endParaRPr lang="cs-CZ"/>
          </a:p>
        </p:txBody>
      </p:sp>
      <p:sp>
        <p:nvSpPr>
          <p:cNvPr id="49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7575B5-C8C7-4423-82D2-5D072917E0B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9596C5-F4CF-4F2E-953A-F37C1BED0CD8}" type="datetimeFigureOut">
              <a:rPr lang="cs-CZ"/>
              <a:pPr>
                <a:defRPr/>
              </a:pPr>
              <a:t>15.12.2012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E1441D-3062-4B39-99D3-ACD0F9FF8A1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B41FBB-141E-45F3-AD19-3151BA3B0CCF}" type="datetimeFigureOut">
              <a:rPr lang="cs-CZ"/>
              <a:pPr>
                <a:defRPr/>
              </a:pPr>
              <a:t>15.12.2012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047698-1AE7-4C6B-80C6-8C50FDA3C89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41"/>
          <p:cNvGrpSpPr>
            <a:grpSpLocks/>
          </p:cNvGrpSpPr>
          <p:nvPr/>
        </p:nvGrpSpPr>
        <p:grpSpPr bwMode="auto">
          <a:xfrm>
            <a:off x="-304800" y="0"/>
            <a:ext cx="9932988" cy="6858000"/>
            <a:chOff x="-382404" y="0"/>
            <a:chExt cx="9932332" cy="6858000"/>
          </a:xfrm>
        </p:grpSpPr>
        <p:grpSp>
          <p:nvGrpSpPr>
            <p:cNvPr id="1035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58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1059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1060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2540" y="5035550"/>
              <a:ext cx="9144983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2540" y="3467100"/>
              <a:ext cx="9144983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2540" y="5284788"/>
              <a:ext cx="9144983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6793" y="5132388"/>
              <a:ext cx="6982951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5573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19425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8949" y="159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6524" y="32543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2326" y="53832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3969" y="540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542" y="28495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394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09771" y="54117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8820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443" y="15636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997" y="4056063"/>
              <a:ext cx="1242931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997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375"/>
            <a:ext cx="8229600" cy="6186488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0888" y="-22225"/>
            <a:ext cx="3679825" cy="700088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30" name="Title Placeholder 1"/>
          <p:cNvSpPr>
            <a:spLocks noGrp="1"/>
          </p:cNvSpPr>
          <p:nvPr>
            <p:ph type="title"/>
          </p:nvPr>
        </p:nvSpPr>
        <p:spPr bwMode="auto">
          <a:xfrm>
            <a:off x="1042988" y="1027113"/>
            <a:ext cx="702468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03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42988" y="2324100"/>
            <a:ext cx="6777037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575" y="2238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pPr>
              <a:defRPr/>
            </a:pPr>
            <a:fld id="{0DF3A1CD-A8DD-45B0-8E87-20CFB713FE74}" type="datetimeFigureOut">
              <a:rPr lang="cs-CZ"/>
              <a:pPr>
                <a:defRPr/>
              </a:pPr>
              <a:t>15.12.2012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850" y="5851525"/>
            <a:ext cx="350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788" y="223838"/>
            <a:ext cx="13319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pPr>
              <a:defRPr/>
            </a:pPr>
            <a:fld id="{80E65782-5C1F-400C-8C70-DFDE5EAF808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2" r:id="rId1"/>
    <p:sldLayoutId id="2147483884" r:id="rId2"/>
    <p:sldLayoutId id="2147483885" r:id="rId3"/>
    <p:sldLayoutId id="2147483886" r:id="rId4"/>
    <p:sldLayoutId id="2147483887" r:id="rId5"/>
    <p:sldLayoutId id="2147483888" r:id="rId6"/>
    <p:sldLayoutId id="2147483889" r:id="rId7"/>
    <p:sldLayoutId id="2147483893" r:id="rId8"/>
    <p:sldLayoutId id="2147483894" r:id="rId9"/>
    <p:sldLayoutId id="2147483890" r:id="rId10"/>
    <p:sldLayoutId id="214748389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395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563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feature=player_detailpage&amp;v=9-SUsDjF8wQ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Podnadpis 2"/>
          <p:cNvSpPr>
            <a:spLocks noGrp="1"/>
          </p:cNvSpPr>
          <p:nvPr>
            <p:ph type="subTitle" idx="1"/>
          </p:nvPr>
        </p:nvSpPr>
        <p:spPr>
          <a:xfrm>
            <a:off x="4733925" y="3857625"/>
            <a:ext cx="3309938" cy="1824038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cs-CZ" sz="2400" dirty="0" smtClean="0">
                <a:solidFill>
                  <a:srgbClr val="443329"/>
                </a:solidFill>
                <a:latin typeface="Arial" charset="0"/>
                <a:cs typeface="Arial" charset="0"/>
              </a:rPr>
              <a:t>Technologie </a:t>
            </a:r>
          </a:p>
          <a:p>
            <a:r>
              <a:rPr lang="cs-CZ" sz="2400" dirty="0" smtClean="0">
                <a:solidFill>
                  <a:srgbClr val="443329"/>
                </a:solidFill>
                <a:latin typeface="Arial" charset="0"/>
                <a:cs typeface="Arial" charset="0"/>
              </a:rPr>
              <a:t>– Drsnost povrchu při obrábění</a:t>
            </a:r>
          </a:p>
          <a:p>
            <a:pPr eaLnBrk="1" hangingPunct="1">
              <a:defRPr/>
            </a:pPr>
            <a:endParaRPr lang="cs-CZ" sz="2400" dirty="0" smtClean="0">
              <a:solidFill>
                <a:srgbClr val="443329"/>
              </a:solidFill>
              <a:latin typeface="Arial" charset="0"/>
              <a:cs typeface="Arial" charset="0"/>
            </a:endParaRPr>
          </a:p>
        </p:txBody>
      </p:sp>
      <p:pic>
        <p:nvPicPr>
          <p:cNvPr id="5123" name="Picture 2" descr="http://7zs.wz.cz/opvk%20velke%20log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7813" y="620713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31800" y="333375"/>
            <a:ext cx="8280400" cy="1143000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48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Výukový materiál</a:t>
            </a:r>
            <a:endParaRPr lang="cs-CZ" sz="4800" b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31800" y="1628775"/>
            <a:ext cx="8280400" cy="48736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Číslo projektu: </a:t>
            </a:r>
            <a:r>
              <a:rPr lang="cs-CZ" sz="2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CZ.1.07/1.5.00/34.0608</a:t>
            </a:r>
          </a:p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Šablona: </a:t>
            </a:r>
            <a:r>
              <a:rPr lang="cs-CZ" sz="2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III/2 Inovace a zkvalitnění výuky prostřednictvím ICT</a:t>
            </a:r>
          </a:p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Číslo materiálu:</a:t>
            </a:r>
            <a:r>
              <a:rPr lang="cs-CZ" sz="2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03_01_32_INOVACE_5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		</a:t>
            </a:r>
          </a:p>
          <a:p>
            <a:pPr marL="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8" name="Picture 2" descr="http://7zs.wz.cz/opvk%20velke%20log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43213" y="5299075"/>
            <a:ext cx="3168650" cy="7858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ovéPole 2"/>
          <p:cNvSpPr txBox="1">
            <a:spLocks noChangeArrowheads="1"/>
          </p:cNvSpPr>
          <p:nvPr/>
        </p:nvSpPr>
        <p:spPr bwMode="auto">
          <a:xfrm>
            <a:off x="684213" y="369888"/>
            <a:ext cx="8210550" cy="769441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cs-CZ" sz="1600" dirty="0"/>
          </a:p>
          <a:p>
            <a:r>
              <a:rPr lang="cs-CZ" sz="2800" b="1" dirty="0" smtClean="0">
                <a:solidFill>
                  <a:srgbClr val="443329"/>
                </a:solidFill>
                <a:cs typeface="Arial" charset="0"/>
              </a:rPr>
              <a:t>Drsnost povrchu při obrábění</a:t>
            </a:r>
            <a:endParaRPr lang="cs-CZ" sz="2400" b="1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00034" y="1428736"/>
            <a:ext cx="8280400" cy="1981200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rtlCol="0">
            <a:noAutofit/>
          </a:bodyPr>
          <a:lstStyle/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Předmět: Technologie</a:t>
            </a:r>
            <a:r>
              <a:rPr lang="cs-CZ" sz="2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	</a:t>
            </a:r>
          </a:p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Ročník:</a:t>
            </a:r>
            <a:r>
              <a:rPr lang="cs-CZ" sz="2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 1.</a:t>
            </a:r>
          </a:p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Jméno autora: Ing. Leopold </a:t>
            </a:r>
            <a:r>
              <a:rPr lang="cs-CZ" sz="2200" b="1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Voharek</a:t>
            </a:r>
            <a:endParaRPr lang="cs-CZ" sz="22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Škola:</a:t>
            </a:r>
            <a:r>
              <a:rPr lang="cs-CZ" sz="2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SPŠ Hranice</a:t>
            </a: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cs-CZ" sz="2200" b="1" dirty="0" smtClean="0"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cs-CZ" sz="2200" b="1" dirty="0" smtClean="0"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en-GB" sz="2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cs-CZ" sz="2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95288" y="6143625"/>
            <a:ext cx="8280400" cy="5762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400" i="1" dirty="0">
                <a:solidFill>
                  <a:schemeClr val="tx1"/>
                </a:solidFill>
                <a:latin typeface="Arial" charset="0"/>
                <a:cs typeface="Arial" charset="0"/>
              </a:rPr>
              <a:t>Autorem materiálu a všech jeho částí, není-li uvedeno jinak, </a:t>
            </a:r>
            <a:r>
              <a:rPr lang="cs-CZ" sz="1400" i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je Ing. Leopold </a:t>
            </a:r>
            <a:r>
              <a:rPr lang="cs-CZ" sz="1400" i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Voharek</a:t>
            </a:r>
            <a:r>
              <a:rPr lang="cs-CZ" sz="1400" i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endParaRPr lang="cs-CZ" sz="1400" i="1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algn="ctr">
              <a:defRPr/>
            </a:pPr>
            <a:r>
              <a:rPr lang="cs-CZ" sz="1400" i="1" dirty="0">
                <a:solidFill>
                  <a:schemeClr val="tx1"/>
                </a:solidFill>
                <a:latin typeface="Arial" charset="0"/>
                <a:cs typeface="Arial" charset="0"/>
              </a:rPr>
              <a:t>Financováno z ESF a státního rozpočtu ČR. </a:t>
            </a:r>
            <a:endParaRPr lang="cs-CZ" sz="2800" dirty="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sp>
        <p:nvSpPr>
          <p:cNvPr id="7173" name="TextovéPole 4"/>
          <p:cNvSpPr txBox="1">
            <a:spLocks noChangeArrowheads="1"/>
          </p:cNvSpPr>
          <p:nvPr/>
        </p:nvSpPr>
        <p:spPr bwMode="auto">
          <a:xfrm>
            <a:off x="395288" y="3308350"/>
            <a:ext cx="8350250" cy="2400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sz="22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200" b="1" dirty="0" smtClean="0">
                <a:solidFill>
                  <a:srgbClr val="000000"/>
                </a:solidFill>
                <a:cs typeface="Arial" charset="0"/>
              </a:rPr>
              <a:t>Anotace: </a:t>
            </a:r>
            <a:r>
              <a:rPr lang="cs-CZ" sz="2200" dirty="0" smtClean="0">
                <a:solidFill>
                  <a:srgbClr val="000000"/>
                </a:solidFill>
                <a:cs typeface="Arial" charset="0"/>
              </a:rPr>
              <a:t>úvod do problematiky drsnosti povrchu, obrábění , vytyčení základních pojmů</a:t>
            </a:r>
            <a:endParaRPr lang="cs-CZ" sz="2200" dirty="0">
              <a:solidFill>
                <a:srgbClr val="000000"/>
              </a:solidFill>
              <a:cs typeface="Arial" charset="0"/>
            </a:endParaRPr>
          </a:p>
          <a:p>
            <a:pPr algn="just"/>
            <a:endParaRPr lang="cs-CZ" sz="2200" dirty="0">
              <a:solidFill>
                <a:srgbClr val="000000"/>
              </a:solidFill>
              <a:cs typeface="Arial" charset="0"/>
            </a:endParaRPr>
          </a:p>
          <a:p>
            <a:pPr algn="just"/>
            <a:endParaRPr lang="cs-CZ" sz="2200" dirty="0">
              <a:solidFill>
                <a:srgbClr val="000000"/>
              </a:solidFill>
              <a:cs typeface="Arial" charset="0"/>
            </a:endParaRPr>
          </a:p>
          <a:p>
            <a:r>
              <a:rPr lang="cs-CZ" sz="2200" b="1" dirty="0">
                <a:solidFill>
                  <a:srgbClr val="000000"/>
                </a:solidFill>
                <a:cs typeface="Arial" charset="0"/>
              </a:rPr>
              <a:t>Klíčová slova</a:t>
            </a:r>
            <a:r>
              <a:rPr lang="cs-CZ" sz="2200" b="1" dirty="0" smtClean="0">
                <a:solidFill>
                  <a:srgbClr val="000000"/>
                </a:solidFill>
                <a:cs typeface="Arial" charset="0"/>
              </a:rPr>
              <a:t>: </a:t>
            </a:r>
            <a:r>
              <a:rPr lang="cs-CZ" sz="2200" dirty="0" smtClean="0">
                <a:solidFill>
                  <a:srgbClr val="000000"/>
                </a:solidFill>
                <a:cs typeface="Arial" charset="0"/>
              </a:rPr>
              <a:t>drsnost povrchu</a:t>
            </a:r>
            <a:endParaRPr lang="cs-CZ" sz="2200" dirty="0">
              <a:solidFill>
                <a:srgbClr val="000000"/>
              </a:solidFill>
              <a:cs typeface="Arial" charset="0"/>
            </a:endParaRPr>
          </a:p>
          <a:p>
            <a:endParaRPr lang="cs-CZ" dirty="0">
              <a:cs typeface="Arial" charset="0"/>
            </a:endParaRPr>
          </a:p>
        </p:txBody>
      </p:sp>
      <p:pic>
        <p:nvPicPr>
          <p:cNvPr id="7174" name="Obrázek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50163" y="333375"/>
            <a:ext cx="1077912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28662" y="571480"/>
            <a:ext cx="7024687" cy="687375"/>
          </a:xfrm>
        </p:spPr>
        <p:txBody>
          <a:bodyPr/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Drsnost povrchu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571472" y="1142984"/>
            <a:ext cx="8143932" cy="5286412"/>
          </a:xfrm>
        </p:spPr>
        <p:txBody>
          <a:bodyPr/>
          <a:lstStyle/>
          <a:p>
            <a:pPr algn="ctr">
              <a:buNone/>
            </a:pPr>
            <a:r>
              <a:rPr lang="cs-CZ" sz="2200" b="1" dirty="0" smtClean="0">
                <a:latin typeface="Arial" pitchFamily="34" charset="0"/>
                <a:cs typeface="Arial" pitchFamily="34" charset="0"/>
              </a:rPr>
              <a:t>Základní terminologie</a:t>
            </a:r>
          </a:p>
          <a:p>
            <a:pPr>
              <a:buNone/>
            </a:pPr>
            <a:r>
              <a:rPr lang="cs-CZ" sz="2200" b="1" u="sng" dirty="0" smtClean="0">
                <a:latin typeface="Arial" pitchFamily="34" charset="0"/>
                <a:cs typeface="Arial" pitchFamily="34" charset="0"/>
              </a:rPr>
              <a:t>Drsnost</a:t>
            </a:r>
          </a:p>
          <a:p>
            <a:pPr>
              <a:buNone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Nejmenší nerovnosti vznikající v procesu výroby, způsobené působením řezného nástroje, </a:t>
            </a:r>
            <a:r>
              <a:rPr lang="pt-BR" sz="2200" dirty="0" smtClean="0">
                <a:latin typeface="Arial" pitchFamily="34" charset="0"/>
                <a:cs typeface="Arial" pitchFamily="34" charset="0"/>
              </a:rPr>
              <a:t>brousícího zrna apod.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ř</a:t>
            </a:r>
            <a:r>
              <a:rPr lang="pt-BR" sz="2200" dirty="0" smtClean="0">
                <a:latin typeface="Arial" pitchFamily="34" charset="0"/>
                <a:cs typeface="Arial" pitchFamily="34" charset="0"/>
              </a:rPr>
              <a:t>ezný nástroj zanechává na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povrchu stopy, které mají periodický nebo aperiodický (náhodný) tvar. Drsnost je tedy spíše důsledkem dokončovací metody, než působení obráběcího stroje.</a:t>
            </a:r>
          </a:p>
          <a:p>
            <a:pPr>
              <a:buNone/>
            </a:pPr>
            <a:r>
              <a:rPr lang="cs-CZ" sz="2200" b="1" u="sng" dirty="0" smtClean="0">
                <a:latin typeface="Arial" pitchFamily="34" charset="0"/>
                <a:cs typeface="Arial" pitchFamily="34" charset="0"/>
              </a:rPr>
              <a:t>Vlnitost</a:t>
            </a:r>
          </a:p>
          <a:p>
            <a:pPr>
              <a:buNone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Rozměrnější nerovnosti, na které je superponována drsnost; většinou jsou způsobeny kmitáním nebo deformací obrobku, pnutím v materiálu součásti</a:t>
            </a:r>
            <a:r>
              <a:rPr lang="cs-CZ" sz="2200" b="1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Vlnitost je tedy přisuzována především vlastnostem obráběcího stroje (nedostatečná tuhost, nepřesnost vodících šroubů apod.)</a:t>
            </a:r>
          </a:p>
          <a:p>
            <a:pPr>
              <a:buNone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1538" y="714356"/>
            <a:ext cx="7024687" cy="571504"/>
          </a:xfrm>
        </p:spPr>
        <p:txBody>
          <a:bodyPr/>
          <a:lstStyle/>
          <a:p>
            <a:pPr algn="ctr"/>
            <a:r>
              <a:rPr lang="cs-CZ" sz="3600" dirty="0" smtClean="0">
                <a:latin typeface="Arial" pitchFamily="34" charset="0"/>
                <a:cs typeface="Arial" pitchFamily="34" charset="0"/>
              </a:rPr>
              <a:t>Drsnost povrchu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71472" y="1285860"/>
            <a:ext cx="8001056" cy="5072098"/>
          </a:xfrm>
        </p:spPr>
        <p:txBody>
          <a:bodyPr/>
          <a:lstStyle/>
          <a:p>
            <a:pPr algn="ctr"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Základní terminologie</a:t>
            </a:r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r>
              <a:rPr lang="cs-CZ" sz="2200" b="1" u="sng" dirty="0" smtClean="0">
                <a:latin typeface="Arial" pitchFamily="34" charset="0"/>
                <a:cs typeface="Arial" pitchFamily="34" charset="0"/>
              </a:rPr>
              <a:t>Úchylky tvaru</a:t>
            </a:r>
          </a:p>
          <a:p>
            <a:pPr>
              <a:buNone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Jsou to největší nerovnosti profilu povrchu, které vznikají bez ohledu na drsnost a vlnitost. Úchylky tvaru jsou nejčastěji způsobeny nedostatečně tuhým upnutím obrobku, úchylkami (nepřímostí) vodících ploch píp. deformací při vyšších teplotách řezání.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0100" y="714356"/>
            <a:ext cx="7024687" cy="544499"/>
          </a:xfrm>
        </p:spPr>
        <p:txBody>
          <a:bodyPr/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Drsnost povrchu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Odkaz na video</a:t>
            </a:r>
          </a:p>
          <a:p>
            <a:pPr>
              <a:buNone/>
            </a:pPr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youtube.com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watch</a:t>
            </a:r>
            <a:r>
              <a:rPr lang="cs-CZ" dirty="0" smtClean="0">
                <a:hlinkClick r:id="rId2"/>
              </a:rPr>
              <a:t>?feature=</a:t>
            </a:r>
            <a:r>
              <a:rPr lang="cs-CZ" dirty="0" err="1" smtClean="0">
                <a:hlinkClick r:id="rId2"/>
              </a:rPr>
              <a:t>player</a:t>
            </a:r>
            <a:r>
              <a:rPr lang="cs-CZ" dirty="0" smtClean="0">
                <a:hlinkClick r:id="rId2"/>
              </a:rPr>
              <a:t>_</a:t>
            </a:r>
            <a:r>
              <a:rPr lang="cs-CZ" dirty="0" err="1" smtClean="0">
                <a:hlinkClick r:id="rId2"/>
              </a:rPr>
              <a:t>detailpage</a:t>
            </a:r>
            <a:r>
              <a:rPr lang="cs-CZ" dirty="0" smtClean="0">
                <a:hlinkClick r:id="rId2"/>
              </a:rPr>
              <a:t>&amp;v=9-SUsDjF8wQ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0125" y="714356"/>
            <a:ext cx="7138988" cy="646331"/>
          </a:xfr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Drsnost povrchu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2786058"/>
            <a:ext cx="8072494" cy="3312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ovéPole 6"/>
          <p:cNvSpPr txBox="1"/>
          <p:nvPr/>
        </p:nvSpPr>
        <p:spPr>
          <a:xfrm>
            <a:off x="642910" y="1357298"/>
            <a:ext cx="7929618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/>
              <a:t>R</a:t>
            </a:r>
            <a:r>
              <a:rPr lang="cs-CZ" sz="2800" baseline="-25000" dirty="0" err="1" smtClean="0"/>
              <a:t>a</a:t>
            </a:r>
            <a:r>
              <a:rPr lang="cs-CZ" sz="2800" dirty="0" smtClean="0"/>
              <a:t> </a:t>
            </a:r>
            <a:r>
              <a:rPr lang="cs-CZ" dirty="0" smtClean="0"/>
              <a:t>  </a:t>
            </a:r>
            <a:r>
              <a:rPr lang="cs-CZ" sz="2000" i="1" dirty="0" smtClean="0"/>
              <a:t>střední aritmetická úchylka</a:t>
            </a:r>
            <a:r>
              <a:rPr lang="cs-CZ" sz="2000" dirty="0" smtClean="0"/>
              <a:t> je  střední hodnota vzdáleností bodů zjištěného profilu od jeho střední čáry (střední hodnota nejvyšších a nejnižších bodů). 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2988" y="571500"/>
            <a:ext cx="7024687" cy="785813"/>
          </a:xfrm>
        </p:spPr>
        <p:txBody>
          <a:bodyPr/>
          <a:lstStyle/>
          <a:p>
            <a:pPr algn="ctr"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Drsnost povrchu </a:t>
            </a:r>
            <a:br>
              <a:rPr lang="cs-CZ" sz="3600" b="1" dirty="0" smtClean="0">
                <a:latin typeface="Arial" pitchFamily="34" charset="0"/>
                <a:cs typeface="Arial" pitchFamily="34" charset="0"/>
              </a:rPr>
            </a:br>
            <a:r>
              <a:rPr lang="cs-CZ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vztah mezi drsností povrchu </a:t>
            </a:r>
            <a:r>
              <a:rPr lang="cs-CZ" sz="1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</a:t>
            </a:r>
            <a:r>
              <a:rPr lang="cs-CZ" sz="1800" baseline="-250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</a:t>
            </a:r>
            <a:r>
              <a:rPr lang="cs-CZ" sz="1800" baseline="-25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[µm] a stupněm lícování</a:t>
            </a:r>
            <a:endParaRPr lang="cs-CZ" sz="1800" b="1" cap="all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</p:nvPr>
        </p:nvGraphicFramePr>
        <p:xfrm>
          <a:off x="500036" y="1357299"/>
          <a:ext cx="8143902" cy="51781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4878"/>
                <a:gridCol w="904878"/>
                <a:gridCol w="904878"/>
                <a:gridCol w="904878"/>
                <a:gridCol w="904878"/>
                <a:gridCol w="904878"/>
                <a:gridCol w="904878"/>
                <a:gridCol w="904878"/>
                <a:gridCol w="904878"/>
              </a:tblGrid>
              <a:tr h="398317">
                <a:tc row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 dirty="0">
                          <a:latin typeface="Times New Roman"/>
                          <a:ea typeface="Times New Roman"/>
                        </a:rPr>
                        <a:t>Rozsah rozměrů (mm)</a:t>
                      </a:r>
                      <a:endParaRPr lang="cs-CZ" sz="10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 gridSpan="8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>
                          <a:latin typeface="Times New Roman"/>
                          <a:ea typeface="Times New Roman"/>
                        </a:rPr>
                        <a:t>Stupeň přesnosti </a:t>
                      </a:r>
                      <a:endParaRPr lang="cs-CZ" sz="100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98317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>
                          <a:latin typeface="Times New Roman"/>
                          <a:ea typeface="Times New Roman"/>
                        </a:rPr>
                        <a:t>IT5</a:t>
                      </a:r>
                      <a:endParaRPr lang="cs-CZ" sz="100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>
                          <a:latin typeface="Times New Roman"/>
                          <a:ea typeface="Times New Roman"/>
                        </a:rPr>
                        <a:t>IT6</a:t>
                      </a:r>
                      <a:endParaRPr lang="cs-CZ" sz="100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>
                          <a:latin typeface="Times New Roman"/>
                          <a:ea typeface="Times New Roman"/>
                        </a:rPr>
                        <a:t>IT7</a:t>
                      </a:r>
                      <a:endParaRPr lang="cs-CZ" sz="100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>
                          <a:latin typeface="Times New Roman"/>
                          <a:ea typeface="Times New Roman"/>
                        </a:rPr>
                        <a:t>IT8</a:t>
                      </a:r>
                      <a:endParaRPr lang="cs-CZ" sz="100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>
                          <a:latin typeface="Times New Roman"/>
                          <a:ea typeface="Times New Roman"/>
                        </a:rPr>
                        <a:t>IT9</a:t>
                      </a:r>
                      <a:endParaRPr lang="cs-CZ" sz="100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>
                          <a:latin typeface="Times New Roman"/>
                          <a:ea typeface="Times New Roman"/>
                        </a:rPr>
                        <a:t>IT 10</a:t>
                      </a:r>
                      <a:endParaRPr lang="cs-CZ" sz="100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>
                          <a:latin typeface="Times New Roman"/>
                          <a:ea typeface="Times New Roman"/>
                        </a:rPr>
                        <a:t>IT 11</a:t>
                      </a:r>
                      <a:endParaRPr lang="cs-CZ" sz="100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>
                          <a:latin typeface="Times New Roman"/>
                          <a:ea typeface="Times New Roman"/>
                        </a:rPr>
                        <a:t>IT 12</a:t>
                      </a:r>
                      <a:endParaRPr lang="cs-CZ" sz="100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</a:tr>
              <a:tr h="398317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>
                          <a:latin typeface="Times New Roman"/>
                          <a:ea typeface="Times New Roman"/>
                        </a:rPr>
                        <a:t>Drsnost R</a:t>
                      </a:r>
                      <a:r>
                        <a:rPr lang="cs-CZ" sz="1200" b="1" baseline="-25000">
                          <a:latin typeface="Times New Roman"/>
                          <a:ea typeface="Times New Roman"/>
                        </a:rPr>
                        <a:t>a</a:t>
                      </a:r>
                      <a:r>
                        <a:rPr lang="cs-CZ" sz="1200" b="1">
                          <a:latin typeface="Times New Roman"/>
                          <a:ea typeface="Times New Roman"/>
                        </a:rPr>
                        <a:t> [µm]</a:t>
                      </a:r>
                      <a:endParaRPr lang="cs-CZ" sz="100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9831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 b="1" dirty="0">
                          <a:latin typeface="Times New Roman"/>
                          <a:ea typeface="Times New Roman"/>
                        </a:rPr>
                        <a:t>1-     3</a:t>
                      </a:r>
                      <a:endParaRPr lang="cs-CZ" sz="16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0,2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0,4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0,4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0,8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1,6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3,2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3,2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6,3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</a:tr>
              <a:tr h="39831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 b="1" dirty="0">
                          <a:latin typeface="Times New Roman"/>
                          <a:ea typeface="Times New Roman"/>
                        </a:rPr>
                        <a:t>3-    6</a:t>
                      </a:r>
                      <a:endParaRPr lang="cs-CZ" sz="16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0,2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0,4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0,8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0,8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1,6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3,2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6,3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6,3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</a:tr>
              <a:tr h="39831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 b="1" dirty="0">
                          <a:latin typeface="Times New Roman"/>
                          <a:ea typeface="Times New Roman"/>
                        </a:rPr>
                        <a:t>6-   10</a:t>
                      </a:r>
                      <a:endParaRPr lang="cs-CZ" sz="16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0,4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0,4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0,8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1,6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1,6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3,2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6,3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12,5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</a:tr>
              <a:tr h="39831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 b="1" dirty="0">
                          <a:latin typeface="Times New Roman"/>
                          <a:ea typeface="Times New Roman"/>
                        </a:rPr>
                        <a:t>10-  18</a:t>
                      </a:r>
                      <a:endParaRPr lang="cs-CZ" sz="16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0,4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0,8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0,8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1,6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3,2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.3,2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6,3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12,5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</a:tr>
              <a:tr h="39831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 b="1" dirty="0">
                          <a:latin typeface="Times New Roman"/>
                          <a:ea typeface="Times New Roman"/>
                        </a:rPr>
                        <a:t>18-  30</a:t>
                      </a:r>
                      <a:r>
                        <a:rPr lang="cs-CZ" sz="1600" dirty="0">
                          <a:latin typeface="Times New Roman"/>
                          <a:ea typeface="Times New Roman"/>
                        </a:rPr>
                        <a:t>  </a:t>
                      </a:r>
                      <a:endParaRPr lang="cs-CZ" sz="16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0,4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0,8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1,6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1,6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3,2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6,3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6,3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12,5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</a:tr>
              <a:tr h="39831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 b="1" dirty="0">
                          <a:latin typeface="Times New Roman"/>
                          <a:ea typeface="Times New Roman"/>
                        </a:rPr>
                        <a:t>30-  50</a:t>
                      </a:r>
                      <a:endParaRPr lang="cs-CZ" sz="16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0,8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0,8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1,6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3,2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3,2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6,3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12,5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12,5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</a:tr>
              <a:tr h="39831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Times New Roman"/>
                          <a:ea typeface="Times New Roman"/>
                        </a:rPr>
                        <a:t>50- 80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Times New Roman"/>
                          <a:ea typeface="Times New Roman"/>
                        </a:rPr>
                        <a:t>0,8</a:t>
                      </a:r>
                      <a:endParaRPr lang="cs-CZ" sz="16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1,6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1,6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3,2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3,2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6,3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12,5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12,5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</a:tr>
              <a:tr h="39831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Times New Roman"/>
                          <a:ea typeface="Times New Roman"/>
                        </a:rPr>
                        <a:t>80-120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Times New Roman"/>
                          <a:ea typeface="Times New Roman"/>
                        </a:rPr>
                        <a:t>0,8</a:t>
                      </a:r>
                      <a:endParaRPr lang="cs-CZ" sz="16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1,6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1,6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3,2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6,3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6,3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12,5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25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</a:tr>
              <a:tr h="39831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Times New Roman"/>
                          <a:ea typeface="Times New Roman"/>
                        </a:rPr>
                        <a:t>120-180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Times New Roman"/>
                          <a:ea typeface="Times New Roman"/>
                        </a:rPr>
                        <a:t>1,6</a:t>
                      </a:r>
                      <a:endParaRPr lang="cs-CZ" sz="16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1,6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3,2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3,2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6,3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12,5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12,5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25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</a:tr>
              <a:tr h="39831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Times New Roman"/>
                          <a:ea typeface="Times New Roman"/>
                        </a:rPr>
                        <a:t>180-250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</a:rPr>
                        <a:t>1,6</a:t>
                      </a:r>
                      <a:endParaRPr lang="cs-CZ" sz="160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Times New Roman"/>
                          <a:ea typeface="Times New Roman"/>
                        </a:rPr>
                        <a:t>1,6</a:t>
                      </a:r>
                      <a:endParaRPr lang="cs-CZ" sz="16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Times New Roman"/>
                          <a:ea typeface="Times New Roman"/>
                        </a:rPr>
                        <a:t>3,2</a:t>
                      </a:r>
                      <a:endParaRPr lang="cs-CZ" sz="16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Times New Roman"/>
                          <a:ea typeface="Times New Roman"/>
                        </a:rPr>
                        <a:t>3,2</a:t>
                      </a:r>
                      <a:endParaRPr lang="cs-CZ" sz="16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Times New Roman"/>
                          <a:ea typeface="Times New Roman"/>
                        </a:rPr>
                        <a:t>6,3</a:t>
                      </a:r>
                      <a:endParaRPr lang="cs-CZ" sz="16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Times New Roman"/>
                          <a:ea typeface="Times New Roman"/>
                        </a:rPr>
                        <a:t>12,5</a:t>
                      </a:r>
                      <a:endParaRPr lang="cs-CZ" sz="16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Times New Roman"/>
                          <a:ea typeface="Times New Roman"/>
                        </a:rPr>
                        <a:t>12,5</a:t>
                      </a:r>
                      <a:endParaRPr lang="cs-CZ" sz="16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Times New Roman"/>
                          <a:ea typeface="Times New Roman"/>
                        </a:rPr>
                        <a:t>25</a:t>
                      </a:r>
                      <a:endParaRPr lang="cs-CZ" sz="16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/>
          </p:nvPr>
        </p:nvSpPr>
        <p:spPr>
          <a:xfrm>
            <a:off x="1000100" y="500042"/>
            <a:ext cx="7024687" cy="758825"/>
          </a:xfrm>
        </p:spPr>
        <p:txBody>
          <a:bodyPr/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Drsnost povrchu </a:t>
            </a:r>
            <a:br>
              <a:rPr lang="cs-CZ" sz="3600" b="1" dirty="0" smtClean="0">
                <a:latin typeface="Arial" pitchFamily="34" charset="0"/>
                <a:cs typeface="Arial" pitchFamily="34" charset="0"/>
              </a:rPr>
            </a:br>
            <a:r>
              <a:rPr lang="cs-CZ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dosahovaná při běžném obrábění </a:t>
            </a:r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</p:nvPr>
        </p:nvGraphicFramePr>
        <p:xfrm>
          <a:off x="642909" y="1357298"/>
          <a:ext cx="7929618" cy="46477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43206"/>
                <a:gridCol w="2643206"/>
                <a:gridCol w="2643206"/>
              </a:tblGrid>
              <a:tr h="422523"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Times New Roman"/>
                          <a:ea typeface="Times New Roman"/>
                        </a:rPr>
                        <a:t>Obrábění </a:t>
                      </a:r>
                      <a:endParaRPr lang="cs-CZ" sz="18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b="1">
                          <a:latin typeface="Times New Roman"/>
                          <a:ea typeface="Times New Roman"/>
                        </a:rPr>
                        <a:t>Drsnost povrchu R</a:t>
                      </a:r>
                      <a:r>
                        <a:rPr lang="cs-CZ" sz="1800" b="1" baseline="-25000">
                          <a:latin typeface="Times New Roman"/>
                          <a:ea typeface="Times New Roman"/>
                        </a:rPr>
                        <a:t>a</a:t>
                      </a:r>
                      <a:r>
                        <a:rPr lang="cs-CZ" sz="1800" b="1">
                          <a:latin typeface="Times New Roman"/>
                          <a:ea typeface="Times New Roman"/>
                        </a:rPr>
                        <a:t>            [µm]</a:t>
                      </a:r>
                      <a:r>
                        <a:rPr lang="cs-CZ" sz="1800">
                          <a:latin typeface="Times New Roman"/>
                          <a:ea typeface="Times New Roman"/>
                        </a:rPr>
                        <a:t> </a:t>
                      </a:r>
                      <a:endParaRPr lang="cs-CZ" sz="180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</a:tr>
              <a:tr h="42252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Times New Roman"/>
                          <a:ea typeface="Times New Roman"/>
                        </a:rPr>
                        <a:t>Druh </a:t>
                      </a:r>
                      <a:endParaRPr lang="cs-CZ" sz="18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b="1">
                          <a:latin typeface="Times New Roman"/>
                          <a:ea typeface="Times New Roman"/>
                        </a:rPr>
                        <a:t>Způsob </a:t>
                      </a:r>
                      <a:endParaRPr lang="cs-CZ" sz="180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2523"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Times New Roman"/>
                          <a:ea typeface="Times New Roman"/>
                        </a:rPr>
                        <a:t>Soustružení </a:t>
                      </a:r>
                      <a:endParaRPr lang="cs-CZ" sz="18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>
                          <a:latin typeface="Times New Roman"/>
                          <a:ea typeface="Times New Roman"/>
                        </a:rPr>
                        <a:t>jemné </a:t>
                      </a:r>
                      <a:endParaRPr lang="cs-CZ" sz="180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>
                          <a:latin typeface="Times New Roman"/>
                          <a:ea typeface="Times New Roman"/>
                        </a:rPr>
                        <a:t>1,6             (0,8) </a:t>
                      </a:r>
                      <a:endParaRPr lang="cs-CZ" sz="180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</a:tr>
              <a:tr h="422523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Times New Roman"/>
                          <a:ea typeface="Times New Roman"/>
                        </a:rPr>
                        <a:t>velmi jemné </a:t>
                      </a:r>
                      <a:endParaRPr lang="cs-CZ" sz="18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>
                          <a:latin typeface="Times New Roman"/>
                          <a:ea typeface="Times New Roman"/>
                        </a:rPr>
                        <a:t>0,4             (0,2) </a:t>
                      </a:r>
                      <a:endParaRPr lang="cs-CZ" sz="180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</a:tr>
              <a:tr h="422523">
                <a:tc row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>
                          <a:latin typeface="Times New Roman"/>
                          <a:ea typeface="Times New Roman"/>
                        </a:rPr>
                        <a:t>Frézování </a:t>
                      </a:r>
                      <a:endParaRPr lang="cs-CZ" sz="180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Times New Roman"/>
                          <a:ea typeface="Times New Roman"/>
                        </a:rPr>
                        <a:t>čelní jemné </a:t>
                      </a:r>
                      <a:endParaRPr lang="cs-CZ" sz="18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>
                          <a:latin typeface="Times New Roman"/>
                          <a:ea typeface="Times New Roman"/>
                        </a:rPr>
                        <a:t>3,2            (1,6) </a:t>
                      </a:r>
                      <a:endParaRPr lang="cs-CZ" sz="180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</a:tr>
              <a:tr h="422523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Times New Roman"/>
                          <a:ea typeface="Times New Roman"/>
                        </a:rPr>
                        <a:t>čelní velmi jemné </a:t>
                      </a:r>
                      <a:endParaRPr lang="cs-CZ" sz="18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>
                          <a:latin typeface="Times New Roman"/>
                          <a:ea typeface="Times New Roman"/>
                        </a:rPr>
                        <a:t>1.6 </a:t>
                      </a:r>
                      <a:endParaRPr lang="cs-CZ" sz="180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</a:tr>
              <a:tr h="422523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Times New Roman"/>
                          <a:ea typeface="Times New Roman"/>
                        </a:rPr>
                        <a:t>válcovou frézou — jemné </a:t>
                      </a:r>
                      <a:endParaRPr lang="cs-CZ" sz="18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>
                          <a:latin typeface="Times New Roman"/>
                          <a:ea typeface="Times New Roman"/>
                        </a:rPr>
                        <a:t>3,2            (1,6) </a:t>
                      </a:r>
                      <a:endParaRPr lang="cs-CZ" sz="180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</a:tr>
              <a:tr h="422523">
                <a:tc rowSpan="4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Times New Roman"/>
                          <a:ea typeface="Times New Roman"/>
                        </a:rPr>
                        <a:t>Vrtání děr </a:t>
                      </a:r>
                      <a:endParaRPr lang="cs-CZ" sz="18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Times New Roman"/>
                          <a:ea typeface="Times New Roman"/>
                        </a:rPr>
                        <a:t>šroubovitým vrtákem </a:t>
                      </a:r>
                      <a:endParaRPr lang="cs-CZ" sz="18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>
                          <a:latin typeface="Times New Roman"/>
                          <a:ea typeface="Times New Roman"/>
                        </a:rPr>
                        <a:t>12,5          (6,3) </a:t>
                      </a:r>
                      <a:endParaRPr lang="cs-CZ" sz="180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</a:tr>
              <a:tr h="422523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Times New Roman"/>
                          <a:ea typeface="Times New Roman"/>
                        </a:rPr>
                        <a:t>výhrubníkem </a:t>
                      </a:r>
                      <a:endParaRPr lang="cs-CZ" sz="18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>
                          <a:latin typeface="Times New Roman"/>
                          <a:ea typeface="Times New Roman"/>
                        </a:rPr>
                        <a:t>6,3             (3,2) </a:t>
                      </a:r>
                      <a:endParaRPr lang="cs-CZ" sz="180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</a:tr>
              <a:tr h="422523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Times New Roman"/>
                          <a:ea typeface="Times New Roman"/>
                        </a:rPr>
                        <a:t>zahlubováni a zarovnávání </a:t>
                      </a:r>
                      <a:endParaRPr lang="cs-CZ" sz="18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>
                          <a:latin typeface="Times New Roman"/>
                          <a:ea typeface="Times New Roman"/>
                        </a:rPr>
                        <a:t>6,3             (3,2) </a:t>
                      </a:r>
                      <a:endParaRPr lang="cs-CZ" sz="180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</a:tr>
              <a:tr h="422523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>
                          <a:latin typeface="Times New Roman"/>
                          <a:ea typeface="Times New Roman"/>
                        </a:rPr>
                        <a:t>vystružování </a:t>
                      </a:r>
                      <a:endParaRPr lang="cs-CZ" sz="180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Times New Roman"/>
                          <a:ea typeface="Times New Roman"/>
                        </a:rPr>
                        <a:t>1,6              (0,8) </a:t>
                      </a:r>
                      <a:endParaRPr lang="cs-CZ" sz="18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85786" y="285728"/>
            <a:ext cx="7239000" cy="928678"/>
          </a:xfrm>
        </p:spPr>
        <p:txBody>
          <a:bodyPr/>
          <a:lstStyle/>
          <a:p>
            <a:pPr algn="ctr"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Drsnost povrchu </a:t>
            </a:r>
            <a:r>
              <a:rPr lang="cs-CZ" sz="60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6000" b="1" dirty="0" smtClean="0">
                <a:latin typeface="Arial" pitchFamily="34" charset="0"/>
                <a:cs typeface="Arial" pitchFamily="34" charset="0"/>
              </a:rPr>
            </a:br>
            <a:r>
              <a:rPr lang="cs-CZ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dosahovaná při běžném obrábění </a:t>
            </a:r>
            <a:endParaRPr lang="cs-CZ" sz="18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8" name="Zástupný symbol pro obsah 7"/>
          <p:cNvGraphicFramePr>
            <a:graphicFrameLocks noGrp="1"/>
          </p:cNvGraphicFramePr>
          <p:nvPr>
            <p:ph idx="1"/>
          </p:nvPr>
        </p:nvGraphicFramePr>
        <p:xfrm>
          <a:off x="571472" y="1214422"/>
          <a:ext cx="8001057" cy="56450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7019"/>
                <a:gridCol w="2667019"/>
                <a:gridCol w="2667019"/>
              </a:tblGrid>
              <a:tr h="463313"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Times New Roman"/>
                          <a:ea typeface="Times New Roman"/>
                        </a:rPr>
                        <a:t>Vyvrtávání </a:t>
                      </a:r>
                      <a:endParaRPr lang="cs-CZ" sz="18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Times New Roman"/>
                          <a:ea typeface="Times New Roman"/>
                        </a:rPr>
                        <a:t>jemné </a:t>
                      </a:r>
                      <a:endParaRPr lang="cs-CZ" sz="18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>
                          <a:latin typeface="Times New Roman"/>
                          <a:ea typeface="Times New Roman"/>
                        </a:rPr>
                        <a:t>1,6             (0,8) </a:t>
                      </a:r>
                      <a:endParaRPr lang="cs-CZ" sz="180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</a:tr>
              <a:tr h="463313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Times New Roman"/>
                          <a:ea typeface="Times New Roman"/>
                        </a:rPr>
                        <a:t>velmi jemné </a:t>
                      </a:r>
                      <a:endParaRPr lang="cs-CZ" sz="18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>
                          <a:latin typeface="Times New Roman"/>
                          <a:ea typeface="Times New Roman"/>
                        </a:rPr>
                        <a:t>0,4             (0,2) </a:t>
                      </a:r>
                      <a:endParaRPr lang="cs-CZ" sz="180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</a:tr>
              <a:tr h="463313"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Times New Roman"/>
                          <a:ea typeface="Times New Roman"/>
                        </a:rPr>
                        <a:t>Hoblování </a:t>
                      </a:r>
                      <a:endParaRPr lang="cs-CZ" sz="18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Times New Roman"/>
                          <a:ea typeface="Times New Roman"/>
                        </a:rPr>
                        <a:t>jemné </a:t>
                      </a:r>
                      <a:endParaRPr lang="cs-CZ" sz="18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>
                          <a:latin typeface="Times New Roman"/>
                          <a:ea typeface="Times New Roman"/>
                        </a:rPr>
                        <a:t>3,2             (1,6) </a:t>
                      </a:r>
                      <a:endParaRPr lang="cs-CZ" sz="180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</a:tr>
              <a:tr h="463313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Times New Roman"/>
                          <a:ea typeface="Times New Roman"/>
                        </a:rPr>
                        <a:t>velmi jemné </a:t>
                      </a:r>
                      <a:endParaRPr lang="cs-CZ" sz="18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Times New Roman"/>
                          <a:ea typeface="Times New Roman"/>
                        </a:rPr>
                        <a:t>1,6    </a:t>
                      </a:r>
                      <a:r>
                        <a:rPr lang="cs-CZ" sz="1800" i="1" dirty="0">
                          <a:latin typeface="Times New Roman"/>
                          <a:ea typeface="Times New Roman"/>
                        </a:rPr>
                        <a:t>         </a:t>
                      </a:r>
                      <a:r>
                        <a:rPr lang="cs-CZ" sz="1800" dirty="0">
                          <a:latin typeface="Times New Roman"/>
                          <a:ea typeface="Times New Roman"/>
                        </a:rPr>
                        <a:t>(0,8) </a:t>
                      </a:r>
                      <a:endParaRPr lang="cs-CZ" sz="18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</a:tr>
              <a:tr h="463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Times New Roman"/>
                          <a:ea typeface="Times New Roman"/>
                        </a:rPr>
                        <a:t>Protahování </a:t>
                      </a:r>
                      <a:endParaRPr lang="cs-CZ" sz="18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>
                          <a:latin typeface="Times New Roman"/>
                          <a:ea typeface="Times New Roman"/>
                        </a:rPr>
                        <a:t>jemné </a:t>
                      </a:r>
                      <a:endParaRPr lang="cs-CZ" sz="180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Times New Roman"/>
                          <a:ea typeface="Times New Roman"/>
                        </a:rPr>
                        <a:t>0,8 </a:t>
                      </a:r>
                      <a:endParaRPr lang="cs-CZ" sz="18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</a:tr>
              <a:tr h="463313">
                <a:tc rowSpan="7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Times New Roman"/>
                          <a:ea typeface="Times New Roman"/>
                        </a:rPr>
                        <a:t>Broušení </a:t>
                      </a:r>
                      <a:endParaRPr lang="cs-CZ" sz="18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>
                          <a:latin typeface="Times New Roman"/>
                          <a:ea typeface="Times New Roman"/>
                        </a:rPr>
                        <a:t>mezi hroty obvodové jemné </a:t>
                      </a:r>
                      <a:endParaRPr lang="cs-CZ" sz="180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Times New Roman"/>
                          <a:ea typeface="Times New Roman"/>
                        </a:rPr>
                        <a:t>0,4            (0,2) </a:t>
                      </a:r>
                      <a:endParaRPr lang="cs-CZ" sz="18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</a:tr>
              <a:tr h="463313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Times New Roman"/>
                          <a:ea typeface="Times New Roman"/>
                        </a:rPr>
                        <a:t>zvlášť jemné speciálními kotouči </a:t>
                      </a:r>
                      <a:endParaRPr lang="cs-CZ" sz="18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Times New Roman"/>
                          <a:ea typeface="Times New Roman"/>
                        </a:rPr>
                        <a:t>0,025 </a:t>
                      </a:r>
                      <a:endParaRPr lang="cs-CZ" sz="18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</a:tr>
              <a:tr h="463313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Times New Roman"/>
                          <a:ea typeface="Times New Roman"/>
                        </a:rPr>
                        <a:t>bezhroté </a:t>
                      </a:r>
                      <a:endParaRPr lang="cs-CZ" sz="18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Times New Roman"/>
                          <a:ea typeface="Times New Roman"/>
                        </a:rPr>
                        <a:t>0,4            (0,2) </a:t>
                      </a:r>
                      <a:endParaRPr lang="cs-CZ" sz="18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</a:tr>
              <a:tr h="463313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Times New Roman"/>
                          <a:ea typeface="Times New Roman"/>
                        </a:rPr>
                        <a:t>vnitřní jemné </a:t>
                      </a:r>
                      <a:endParaRPr lang="cs-CZ" sz="18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Times New Roman"/>
                          <a:ea typeface="Times New Roman"/>
                        </a:rPr>
                        <a:t>0,4            (0,2) </a:t>
                      </a:r>
                      <a:endParaRPr lang="cs-CZ" sz="18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</a:tr>
              <a:tr h="463313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Times New Roman"/>
                          <a:ea typeface="Times New Roman"/>
                        </a:rPr>
                        <a:t>zvlášť jemné </a:t>
                      </a:r>
                      <a:endParaRPr lang="cs-CZ" sz="18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Times New Roman"/>
                          <a:ea typeface="Times New Roman"/>
                        </a:rPr>
                        <a:t>0,025 </a:t>
                      </a:r>
                      <a:endParaRPr lang="cs-CZ" sz="18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</a:tr>
              <a:tr h="463313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Times New Roman"/>
                          <a:ea typeface="Times New Roman"/>
                        </a:rPr>
                        <a:t>na plocho obvodové </a:t>
                      </a:r>
                      <a:endParaRPr lang="cs-CZ" sz="18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Times New Roman"/>
                          <a:ea typeface="Times New Roman"/>
                        </a:rPr>
                        <a:t>0,4            (0,2) </a:t>
                      </a:r>
                      <a:endParaRPr lang="cs-CZ" sz="18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</a:tr>
              <a:tr h="463313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Times New Roman"/>
                          <a:ea typeface="Times New Roman"/>
                        </a:rPr>
                        <a:t>čelní –  křížový výbrus </a:t>
                      </a:r>
                      <a:endParaRPr lang="cs-CZ" sz="18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Times New Roman"/>
                          <a:ea typeface="Times New Roman"/>
                        </a:rPr>
                        <a:t>0,4            (0,2) </a:t>
                      </a:r>
                      <a:endParaRPr lang="cs-CZ" sz="18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1538" y="857232"/>
            <a:ext cx="6996112" cy="714360"/>
          </a:xfrm>
        </p:spPr>
        <p:txBody>
          <a:bodyPr/>
          <a:lstStyle/>
          <a:p>
            <a:pPr algn="ctr"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Drsnost povrchu </a:t>
            </a:r>
            <a:br>
              <a:rPr lang="cs-CZ" sz="3600" b="1" dirty="0" smtClean="0">
                <a:latin typeface="Arial" pitchFamily="34" charset="0"/>
                <a:cs typeface="Arial" pitchFamily="34" charset="0"/>
              </a:rPr>
            </a:br>
            <a:r>
              <a:rPr lang="cs-CZ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dosahovaná při běžném obrábění </a:t>
            </a:r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571472" y="1643050"/>
          <a:ext cx="8001000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7000"/>
                <a:gridCol w="2667000"/>
                <a:gridCol w="2667000"/>
              </a:tblGrid>
              <a:tr h="370840"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Times New Roman"/>
                          <a:ea typeface="Times New Roman"/>
                        </a:rPr>
                        <a:t>Lapování </a:t>
                      </a:r>
                      <a:endParaRPr lang="cs-CZ" sz="18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>
                          <a:latin typeface="Times New Roman"/>
                          <a:ea typeface="Times New Roman"/>
                        </a:rPr>
                        <a:t>jemné </a:t>
                      </a:r>
                      <a:endParaRPr lang="cs-CZ" sz="180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>
                          <a:latin typeface="Times New Roman"/>
                          <a:ea typeface="Times New Roman"/>
                        </a:rPr>
                        <a:t>0,1 </a:t>
                      </a:r>
                      <a:endParaRPr lang="cs-CZ" sz="180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</a:tr>
              <a:tr h="370840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Times New Roman"/>
                          <a:ea typeface="Times New Roman"/>
                        </a:rPr>
                        <a:t>velmi jemné </a:t>
                      </a:r>
                      <a:endParaRPr lang="cs-CZ" sz="18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>
                          <a:latin typeface="Times New Roman"/>
                          <a:ea typeface="Times New Roman"/>
                        </a:rPr>
                        <a:t>0,05   až    0,005 </a:t>
                      </a:r>
                      <a:endParaRPr lang="cs-CZ" sz="180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</a:tr>
              <a:tr h="370840"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Times New Roman"/>
                          <a:ea typeface="Times New Roman"/>
                        </a:rPr>
                        <a:t>Honování a superfinišování </a:t>
                      </a:r>
                      <a:endParaRPr lang="cs-CZ" sz="18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Times New Roman"/>
                          <a:ea typeface="Times New Roman"/>
                        </a:rPr>
                        <a:t>jemné </a:t>
                      </a:r>
                      <a:endParaRPr lang="cs-CZ" sz="18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Times New Roman"/>
                          <a:ea typeface="Times New Roman"/>
                        </a:rPr>
                        <a:t>0,1 </a:t>
                      </a:r>
                      <a:endParaRPr lang="cs-CZ" sz="18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</a:tr>
              <a:tr h="370840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Times New Roman"/>
                          <a:ea typeface="Times New Roman"/>
                        </a:rPr>
                        <a:t>velmi jemné </a:t>
                      </a:r>
                      <a:endParaRPr lang="cs-CZ" sz="18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Times New Roman"/>
                          <a:ea typeface="Times New Roman"/>
                        </a:rPr>
                        <a:t>0,025 </a:t>
                      </a:r>
                      <a:endParaRPr lang="cs-CZ" sz="1800" dirty="0"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8" y="2714620"/>
            <a:ext cx="2543175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2910" y="857232"/>
            <a:ext cx="7024687" cy="571504"/>
          </a:xfrm>
        </p:spPr>
        <p:txBody>
          <a:bodyPr/>
          <a:lstStyle/>
          <a:p>
            <a:pPr algn="ctr"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Drsnost povrchu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42910" y="1500174"/>
            <a:ext cx="7929618" cy="4857784"/>
          </a:xfrm>
        </p:spPr>
        <p:txBody>
          <a:bodyPr/>
          <a:lstStyle/>
          <a:p>
            <a:pPr algn="ctr"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Měření</a:t>
            </a:r>
          </a:p>
          <a:p>
            <a:pPr>
              <a:buNone/>
            </a:pPr>
            <a:r>
              <a:rPr lang="cs-CZ" sz="2200" b="1" dirty="0" smtClean="0">
                <a:latin typeface="Arial" pitchFamily="34" charset="0"/>
                <a:cs typeface="Arial" pitchFamily="34" charset="0"/>
              </a:rPr>
              <a:t>Vzorkovnice drsností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obsahuje geometrickou řadu etalonů, které se porovnávají se skutečným povrchem</a:t>
            </a:r>
          </a:p>
          <a:p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200" b="1" dirty="0" err="1" smtClean="0">
                <a:latin typeface="Arial" pitchFamily="34" charset="0"/>
                <a:cs typeface="Arial" pitchFamily="34" charset="0"/>
              </a:rPr>
              <a:t>Drsnoměr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  je určen pro dílenská měření drsnosti v rozsahu hodnot </a:t>
            </a: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Ra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 a </a:t>
            </a: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Rz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. Pro měření drsnosti rovinných i válcových ploch je ideálním měřicím přístrojem kompaktní digitální </a:t>
            </a: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drsnoměr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s otočným dotekem. K tomuto </a:t>
            </a: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drsnoměru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jsou nabízeny i měřicí stojany, které zvyšují jeho využití při měření drsnosti tvarově různých druhů obrobků.</a:t>
            </a:r>
            <a:endParaRPr lang="cs-CZ" sz="2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1538" y="500042"/>
            <a:ext cx="7024687" cy="687375"/>
          </a:xfrm>
        </p:spPr>
        <p:txBody>
          <a:bodyPr/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Drsnost povrchu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142984"/>
            <a:ext cx="8215370" cy="5072098"/>
          </a:xfrm>
        </p:spPr>
        <p:txBody>
          <a:bodyPr/>
          <a:lstStyle/>
          <a:p>
            <a:pPr>
              <a:buNone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Porovnávací mikroskop </a:t>
            </a:r>
          </a:p>
          <a:p>
            <a:pPr algn="ctr"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je určen pro přesnější porovnání vzorku s etalonem. V okuláru jsou vidět oba povrchy současně</a:t>
            </a:r>
          </a:p>
          <a:p>
            <a:pPr algn="ctr">
              <a:buNone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2000" b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Dotyková metoda </a:t>
            </a:r>
          </a:p>
          <a:p>
            <a:pPr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Jedná se o nejrozšířenější (a normovanou) metodu měření povrchu. Při měření dotykovým způsobem se používají dotykové profilometry, které se skládají z mechanické a elektronické části.</a:t>
            </a:r>
          </a:p>
          <a:p>
            <a:pPr algn="ctr">
              <a:buNone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15206" y="1785926"/>
            <a:ext cx="1285880" cy="1371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7686" y="4357694"/>
            <a:ext cx="3983672" cy="1795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2988" y="1027113"/>
            <a:ext cx="7024687" cy="758813"/>
          </a:xfrm>
        </p:spPr>
        <p:txBody>
          <a:bodyPr/>
          <a:lstStyle/>
          <a:p>
            <a:pPr algn="ctr"/>
            <a:r>
              <a:rPr lang="cs-CZ" sz="3600" dirty="0" smtClean="0">
                <a:latin typeface="Arial" pitchFamily="34" charset="0"/>
                <a:cs typeface="Arial" pitchFamily="34" charset="0"/>
              </a:rPr>
              <a:t>Drsnost povrchu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71472" y="1857364"/>
            <a:ext cx="7929618" cy="4500594"/>
          </a:xfrm>
        </p:spPr>
        <p:txBody>
          <a:bodyPr/>
          <a:lstStyle/>
          <a:p>
            <a:r>
              <a:rPr lang="cs-CZ" dirty="0" err="1" smtClean="0"/>
              <a:t>eduka.spaco.cz</a:t>
            </a:r>
            <a:r>
              <a:rPr lang="cs-CZ" dirty="0" smtClean="0"/>
              <a:t>/</a:t>
            </a:r>
            <a:r>
              <a:rPr lang="cs-CZ" dirty="0" err="1" smtClean="0"/>
              <a:t>wp</a:t>
            </a:r>
            <a:r>
              <a:rPr lang="cs-CZ" dirty="0" smtClean="0"/>
              <a:t>-</a:t>
            </a:r>
            <a:r>
              <a:rPr lang="cs-CZ" dirty="0" err="1" smtClean="0"/>
              <a:t>content</a:t>
            </a:r>
            <a:r>
              <a:rPr lang="cs-CZ" dirty="0" smtClean="0"/>
              <a:t>/</a:t>
            </a:r>
            <a:r>
              <a:rPr lang="cs-CZ" b="1" dirty="0" smtClean="0"/>
              <a:t>drsnost</a:t>
            </a:r>
            <a:r>
              <a:rPr lang="cs-CZ" dirty="0" smtClean="0"/>
              <a:t>-</a:t>
            </a:r>
            <a:r>
              <a:rPr lang="cs-CZ" b="1" dirty="0" smtClean="0"/>
              <a:t>povrchu</a:t>
            </a:r>
            <a:r>
              <a:rPr lang="cs-CZ" dirty="0" smtClean="0"/>
              <a:t>.</a:t>
            </a:r>
            <a:r>
              <a:rPr lang="cs-CZ" dirty="0" err="1" smtClean="0"/>
              <a:t>pdf</a:t>
            </a:r>
            <a:endParaRPr lang="cs-CZ" dirty="0" smtClean="0"/>
          </a:p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Drsnost povrchu, Ing. Jiří Karásek,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Technická univerzita v Liberci – Katedra obrábění a montáže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Použité zdroje</a:t>
            </a:r>
          </a:p>
        </p:txBody>
      </p:sp>
      <p:sp>
        <p:nvSpPr>
          <p:cNvPr id="921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cs-CZ" dirty="0" smtClean="0">
              <a:latin typeface="Franklin Gothic Book" pitchFamily="34" charset="0"/>
            </a:endParaRPr>
          </a:p>
          <a:p>
            <a:pPr eaLnBrk="1" hangingPunct="1"/>
            <a:endParaRPr lang="cs-CZ" dirty="0">
              <a:solidFill>
                <a:schemeClr val="tx1"/>
              </a:solidFill>
              <a:latin typeface="Franklin Gothic Book" pitchFamily="34" charset="0"/>
            </a:endParaRPr>
          </a:p>
          <a:p>
            <a:pPr eaLnBrk="1" hangingPunct="1"/>
            <a:endParaRPr lang="cs-CZ" dirty="0" smtClean="0">
              <a:latin typeface="Franklin Gothic Book" pitchFamily="34" charset="0"/>
            </a:endParaRPr>
          </a:p>
          <a:p>
            <a:pPr eaLnBrk="1" hangingPunct="1"/>
            <a:endParaRPr lang="cs-CZ" dirty="0" smtClean="0">
              <a:latin typeface="Franklin Gothic Book" pitchFamily="34" charset="0"/>
            </a:endParaRPr>
          </a:p>
          <a:p>
            <a:pPr eaLnBrk="1" hangingPunct="1"/>
            <a:endParaRPr lang="cs-CZ" dirty="0" smtClean="0">
              <a:latin typeface="Franklin Gothic Book" pitchFamily="34" charset="0"/>
            </a:endParaRPr>
          </a:p>
          <a:p>
            <a:pPr eaLnBrk="1" hangingPunct="1"/>
            <a:endParaRPr lang="cs-CZ" dirty="0" smtClean="0">
              <a:latin typeface="Franklin Gothic Book" pitchFamily="34" charset="0"/>
            </a:endParaRPr>
          </a:p>
          <a:p>
            <a:pPr eaLnBrk="1" hangingPunct="1"/>
            <a:endParaRPr lang="cs-CZ" dirty="0" smtClean="0">
              <a:latin typeface="Franklin Gothic Book" pitchFamily="34" charset="0"/>
            </a:endParaRPr>
          </a:p>
          <a:p>
            <a:pPr eaLnBrk="1" hangingPunct="1"/>
            <a:endParaRPr lang="cs-CZ" dirty="0" smtClean="0">
              <a:latin typeface="Franklin Gothic Book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15925" y="6180138"/>
            <a:ext cx="8281988" cy="57626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Autorem materiálu a všech jeho částí, není-li uvedeno jinak, je </a:t>
            </a:r>
            <a:r>
              <a:rPr lang="cs-CZ" sz="1400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Ing. Leopold </a:t>
            </a:r>
            <a:r>
              <a:rPr lang="cs-CZ" sz="1400" i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Voharek</a:t>
            </a:r>
            <a:endParaRPr lang="cs-CZ" sz="1400" i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Financováno z ESF a státního rozpočtu ČR. </a:t>
            </a:r>
            <a:endParaRPr lang="cs-CZ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221" name="Obdélník 4"/>
          <p:cNvSpPr>
            <a:spLocks noChangeArrowheads="1"/>
          </p:cNvSpPr>
          <p:nvPr/>
        </p:nvSpPr>
        <p:spPr bwMode="auto">
          <a:xfrm>
            <a:off x="1042988" y="2276475"/>
            <a:ext cx="6442075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dirty="0">
                <a:latin typeface="Franklin Gothic Book" pitchFamily="34" charset="0"/>
              </a:rPr>
              <a:t> </a:t>
            </a:r>
            <a:r>
              <a:rPr lang="cs-CZ" sz="2400" dirty="0">
                <a:latin typeface="Franklin Gothic Book" pitchFamily="34" charset="0"/>
              </a:rPr>
              <a:t>Veškeré použité obrázky (kliparty) pocházejí  </a:t>
            </a:r>
            <a:endParaRPr lang="cs-CZ" sz="2400" dirty="0" smtClean="0">
              <a:latin typeface="Franklin Gothic Book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>
                <a:latin typeface="Franklin Gothic Book" pitchFamily="34" charset="0"/>
              </a:rPr>
              <a:t>eduka.spaco.cz/</a:t>
            </a:r>
            <a:r>
              <a:rPr lang="cs-CZ" sz="2400" dirty="0" err="1">
                <a:latin typeface="Franklin Gothic Book" pitchFamily="34" charset="0"/>
              </a:rPr>
              <a:t>wp-content</a:t>
            </a:r>
            <a:r>
              <a:rPr lang="cs-CZ" sz="2400" dirty="0">
                <a:latin typeface="Franklin Gothic Book" pitchFamily="34" charset="0"/>
              </a:rPr>
              <a:t>/drsnost-povrchu.pdf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>
                <a:latin typeface="Franklin Gothic Book" pitchFamily="34" charset="0"/>
              </a:rPr>
              <a:t>Drsnost povrchu, Ing. Jiří Karásek, Technická univerzita v Liberci – Katedra obrábění a montáže</a:t>
            </a:r>
          </a:p>
          <a:p>
            <a:endParaRPr lang="cs-CZ" dirty="0">
              <a:latin typeface="Franklin Gothic Boo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0565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Austin">
    <a:dk1>
      <a:sysClr val="windowText" lastClr="000000"/>
    </a:dk1>
    <a:lt1>
      <a:sysClr val="window" lastClr="FFFFFF"/>
    </a:lt1>
    <a:dk2>
      <a:srgbClr val="3E3D2D"/>
    </a:dk2>
    <a:lt2>
      <a:srgbClr val="CAF278"/>
    </a:lt2>
    <a:accent1>
      <a:srgbClr val="94C600"/>
    </a:accent1>
    <a:accent2>
      <a:srgbClr val="71685A"/>
    </a:accent2>
    <a:accent3>
      <a:srgbClr val="FF6700"/>
    </a:accent3>
    <a:accent4>
      <a:srgbClr val="909465"/>
    </a:accent4>
    <a:accent5>
      <a:srgbClr val="956B43"/>
    </a:accent5>
    <a:accent6>
      <a:srgbClr val="FEA022"/>
    </a:accent6>
    <a:hlink>
      <a:srgbClr val="E68200"/>
    </a:hlink>
    <a:folHlink>
      <a:srgbClr val="FFA94A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632</TotalTime>
  <Words>586</Words>
  <Application>Microsoft Office PowerPoint</Application>
  <PresentationFormat>Předvádění na obrazovce (4:3)</PresentationFormat>
  <Paragraphs>235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Austin</vt:lpstr>
      <vt:lpstr>Prezentace aplikace PowerPoint</vt:lpstr>
      <vt:lpstr>Výukový materiál</vt:lpstr>
      <vt:lpstr>Prezentace aplikace PowerPoint</vt:lpstr>
      <vt:lpstr>Drsnost povrchu</vt:lpstr>
      <vt:lpstr>Drsnost povrchu</vt:lpstr>
      <vt:lpstr>Drsnost povrchu</vt:lpstr>
      <vt:lpstr>Drsnost povrchu</vt:lpstr>
      <vt:lpstr>Drsnost povrchu  vztah mezi drsností povrchu Ra [µm] a stupněm lícování</vt:lpstr>
      <vt:lpstr>Drsnost povrchu  dosahovaná při běžném obrábění </vt:lpstr>
      <vt:lpstr>Drsnost povrchu  dosahovaná při běžném obrábění </vt:lpstr>
      <vt:lpstr>Drsnost povrchu  dosahovaná při běžném obrábění </vt:lpstr>
      <vt:lpstr>Drsnost povrchu</vt:lpstr>
      <vt:lpstr>Drsnost povrchu</vt:lpstr>
      <vt:lpstr>Drsnost povrchu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tematického celku</dc:title>
  <dc:creator>koala</dc:creator>
  <cp:lastModifiedBy>Leopold Voharek</cp:lastModifiedBy>
  <cp:revision>90</cp:revision>
  <cp:lastPrinted>2012-07-16T05:40:38Z</cp:lastPrinted>
  <dcterms:created xsi:type="dcterms:W3CDTF">2011-04-17T19:50:20Z</dcterms:created>
  <dcterms:modified xsi:type="dcterms:W3CDTF">2012-12-15T14:51:48Z</dcterms:modified>
</cp:coreProperties>
</file>