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94" r:id="rId6"/>
    <p:sldId id="288" r:id="rId7"/>
    <p:sldId id="295" r:id="rId8"/>
    <p:sldId id="269" r:id="rId9"/>
    <p:sldId id="270" r:id="rId10"/>
    <p:sldId id="271" r:id="rId11"/>
    <p:sldId id="272" r:id="rId12"/>
    <p:sldId id="289" r:id="rId13"/>
    <p:sldId id="280" r:id="rId14"/>
    <p:sldId id="296" r:id="rId15"/>
    <p:sldId id="297" r:id="rId16"/>
    <p:sldId id="298" r:id="rId17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55" d="100"/>
          <a:sy n="55" d="100"/>
        </p:scale>
        <p:origin x="-1806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tcalc.cz/doc/tolerances/help/cz/toleranc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Lícování I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03_01_32_INOVACE_6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769441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>
                <a:solidFill>
                  <a:srgbClr val="443329"/>
                </a:solidFill>
                <a:cs typeface="Arial" charset="0"/>
              </a:rPr>
              <a:t>Lícování I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vstup do problematiky lícování, objasnění pojmů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lícování, tolerance, lícovací soustava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71480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142984"/>
            <a:ext cx="8143932" cy="5286412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Základní terminologie</a:t>
            </a:r>
          </a:p>
          <a:p>
            <a:pPr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Lícování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je všeobecné označení pro přesnost obrobení navzájem spojovaných součástí a pro jejich vzájemný vztah daný vůlí nebo přesahem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Význam lícování : Nelze vyrobit součást s absolutní přesností daných rozměrů.nepřesnosti jsou způsobovány jednak nástroji,nářadím a stroji,které v průběhu používání ztrácejí  na přesnosti,jednak chybami pracovníka a dalšími vlivy.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714356"/>
            <a:ext cx="7024687" cy="571504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07209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 terminologie</a:t>
            </a:r>
          </a:p>
          <a:p>
            <a:pPr lvl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Lícovací soustava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V praxi se častěji setkáme se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soustavou jednotné dír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y,u které je pro všechny uložení téhož stupně přesnosti stejná díra.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Opakem soustavy jednotné díry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soustava jednotné hřídele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,to znamená,že pro všechna uložení téhož stupně přesnosti je stejný hřídel a mění se rozměry díry.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71480"/>
            <a:ext cx="7024687" cy="544499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072494" cy="5072098"/>
          </a:xfrm>
        </p:spPr>
        <p:txBody>
          <a:bodyPr/>
          <a:lstStyle/>
          <a:p>
            <a:pPr lvl="0"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Pojmy</a:t>
            </a:r>
          </a:p>
          <a:p>
            <a:pPr lvl="1"/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Tolerance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skutečný rozměr musí být mezi dvěma dovolenými mezními rozměry (rozeznáváme horní a dolní mezní rozdíl součásti)</a:t>
            </a: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Horní mezní rozměr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hmr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 – největší dovolený rozměr součásti</a:t>
            </a: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Dolní mezní rozměr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dmr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 – nejmenší dovolený rozměr součásti</a:t>
            </a: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Skutečný rozměr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je rozměr,který naměříme na hotové součásti</a:t>
            </a: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Jmenovitý rozměr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je rozměr uvedený na výkrese,k němuž se vztahují oba mezní rozměry a úchylky</a:t>
            </a: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Úchylka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je algebraický rozdíl mezi rozměrem skutečným a rozměrem jmenovitým</a:t>
            </a:r>
          </a:p>
          <a:p>
            <a:pPr lvl="1"/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14380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143536"/>
          </a:xfrm>
        </p:spPr>
        <p:txBody>
          <a:bodyPr/>
          <a:lstStyle/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Horní úchylka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je algebraický rozdíl mezi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hmr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rozměrem jmenovitým.U díry se značí ES a u hřídele es</a:t>
            </a: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Dolní úchylka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je algebraický rozdíl mezi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dmr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rozměrem jmenovitým.U díry se značí EI a u hřídele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ei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Nulová čára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znázorňuje základní čáru příslušející jmenovitému rozměru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3429000"/>
            <a:ext cx="5394345" cy="2798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1800" b="1" cap="all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071670" y="1428736"/>
            <a:ext cx="577215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000504"/>
            <a:ext cx="8047037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00100" y="500042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571612"/>
            <a:ext cx="3834619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214686"/>
            <a:ext cx="4205625" cy="895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4429132"/>
            <a:ext cx="4761464" cy="285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85728"/>
            <a:ext cx="7239000" cy="92867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357298"/>
            <a:ext cx="7248553" cy="4475177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Poloha tolerančních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polí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1214422"/>
            <a:ext cx="4357718" cy="5073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857232"/>
            <a:ext cx="6996112" cy="714360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42910" y="1785902"/>
            <a:ext cx="8001056" cy="507209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Mezinárodní soustava tolerancí a uložení ISO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Obsahuje soubor  uspořádaných 28 tolerančních polí vzhledem k nulové čáře a 20 tolerančních stupňů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Toleranční stupeň - násobek toleranční jednotky a určuje výšku tolerančního po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Toleranční jednotka i zahrnuje nepřesnosti výroby a měření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Toleranční třída – kombinace číselné hodnoty tolerančního stupně a písmene určujícího polohu pole vzhledem k nulové čáře přidružené k jmenovitému průměru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642918"/>
            <a:ext cx="7024687" cy="571504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71472" y="3000372"/>
          <a:ext cx="8001000" cy="3143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0500"/>
                <a:gridCol w="4000500"/>
              </a:tblGrid>
              <a:tr h="487174">
                <a:tc>
                  <a:txBody>
                    <a:bodyPr/>
                    <a:lstStyle/>
                    <a:p>
                      <a:r>
                        <a:rPr lang="cs-CZ" dirty="0"/>
                        <a:t>IT01 až IT6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pro výrobu kalibrů a měřidel</a:t>
                      </a:r>
                    </a:p>
                  </a:txBody>
                  <a:tcPr anchor="ctr"/>
                </a:tc>
              </a:tr>
              <a:tr h="840875">
                <a:tc>
                  <a:txBody>
                    <a:bodyPr/>
                    <a:lstStyle/>
                    <a:p>
                      <a:r>
                        <a:rPr lang="cs-CZ"/>
                        <a:t>IT5 až IT12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pro uložení v přesném a všeobecném strojírenství</a:t>
                      </a:r>
                    </a:p>
                  </a:txBody>
                  <a:tcPr anchor="ctr"/>
                </a:tc>
              </a:tr>
              <a:tr h="487174">
                <a:tc>
                  <a:txBody>
                    <a:bodyPr/>
                    <a:lstStyle/>
                    <a:p>
                      <a:r>
                        <a:rPr lang="cs-CZ"/>
                        <a:t>IT11 až IT16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pro výrobu polotovarů</a:t>
                      </a:r>
                    </a:p>
                  </a:txBody>
                  <a:tcPr anchor="ctr"/>
                </a:tc>
              </a:tr>
              <a:tr h="487174">
                <a:tc>
                  <a:txBody>
                    <a:bodyPr/>
                    <a:lstStyle/>
                    <a:p>
                      <a:r>
                        <a:rPr lang="cs-CZ"/>
                        <a:t>IT16 až IT18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pro konstrukce</a:t>
                      </a:r>
                    </a:p>
                  </a:txBody>
                  <a:tcPr anchor="ctr"/>
                </a:tc>
              </a:tr>
              <a:tr h="840875">
                <a:tc>
                  <a:txBody>
                    <a:bodyPr/>
                    <a:lstStyle/>
                    <a:p>
                      <a:r>
                        <a:rPr lang="cs-CZ"/>
                        <a:t>IT11 až IT18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pro stanovení mezních úchylek netolerovaných rozměrů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2910" y="1214422"/>
            <a:ext cx="76438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Tolerance rozměru se definuje jako rozdíl mezi horním a dolním mezním rozměrem součásti. Aby se vyhovělo požadavkům různých výrobních oborů na přesnost výrobku, zavádí ISO soustava celkem 20 stupňů přesnosti. Kterákoliv z tolerancí této soustavy se označuje značkou "IT" s připojeným stupněm přesnosti (IT01, IT0, IT1 ... IT18). </a:t>
            </a:r>
          </a:p>
          <a:p>
            <a:r>
              <a:rPr lang="cs-CZ" b="1" dirty="0" smtClean="0"/>
              <a:t>Oblast použití jednotlivých tolerancí soustavy ISO: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42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Lícování</a:t>
            </a:r>
          </a:p>
        </p:txBody>
      </p:sp>
      <p:pic>
        <p:nvPicPr>
          <p:cNvPr id="5122" name="Picture 2" descr="D:\Dokumenty\Downloads\vykres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285860"/>
            <a:ext cx="5357850" cy="51420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615937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143932" cy="4857784"/>
          </a:xfrm>
        </p:spPr>
        <p:txBody>
          <a:bodyPr/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 závislosti na vzájemné poloze tolerančních polí spojovaných součástí, rozlišujeme 3 typy uložení: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Uložení s vůlí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Uložení zajišťující ve spojení vždy vůli mezi dírou a hřídelí. Dolní mezní rozměr díry je větší, nebo v krajním případě roven hornímu meznímu rozměru hřídele.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Uložení přechodné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Uložení, u kterého se (v závislosti na skutečných rozměrech díry a hřídele) může ve spojení vyskytnout jak vůle, tak i přesah. Toleranční pole díry a hřídele se částečně, nebo úplně překrývají.</a:t>
            </a:r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143248"/>
            <a:ext cx="2014530" cy="1591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714356"/>
            <a:ext cx="7024687" cy="687375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Lícování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428736"/>
            <a:ext cx="8001056" cy="5000660"/>
          </a:xfrm>
        </p:spPr>
        <p:txBody>
          <a:bodyPr/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Uložení s přesahem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Uložení zajišťující ve spojení vždy přesah mezi dírou a hřídelí. Horní mezní rozměr díry je menší, nebo v krajním případě roven dolnímu meznímu rozměru hřídele.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643182"/>
            <a:ext cx="2695584" cy="2294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042988" y="2276475"/>
            <a:ext cx="6442075" cy="2954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</a:t>
            </a:r>
            <a:r>
              <a:rPr lang="cs-CZ" sz="2400" dirty="0" smtClean="0">
                <a:latin typeface="Franklin Gothic Book" pitchFamily="34" charset="0"/>
              </a:rPr>
              <a:t>pocházejí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http://www.mitcalc.cz/doc/tolerances/help/cz/tolerances.htm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http://www.vsichnivsem.cz/strednipredmet-409-licovani_a_tolerovani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zdroj autora</a:t>
            </a:r>
            <a:endParaRPr lang="cs-CZ" sz="2400" dirty="0">
              <a:hlinkClick r:id="rId2"/>
            </a:endParaRPr>
          </a:p>
          <a:p>
            <a:endParaRPr lang="cs-CZ" sz="2400" dirty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62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730</TotalTime>
  <Words>470</Words>
  <Application>Microsoft Office PowerPoint</Application>
  <PresentationFormat>Předvádění na obrazovce (4:3)</PresentationFormat>
  <Paragraphs>94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Výukový materiál</vt:lpstr>
      <vt:lpstr>Prezentace aplikace PowerPoint</vt:lpstr>
      <vt:lpstr>Lícování</vt:lpstr>
      <vt:lpstr>Lícování</vt:lpstr>
      <vt:lpstr>Lícování</vt:lpstr>
      <vt:lpstr>Lícování</vt:lpstr>
      <vt:lpstr>Lícování</vt:lpstr>
      <vt:lpstr>Lícování</vt:lpstr>
      <vt:lpstr>Lícování</vt:lpstr>
      <vt:lpstr>Lícování</vt:lpstr>
      <vt:lpstr>Lícování</vt:lpstr>
      <vt:lpstr>Lícování</vt:lpstr>
      <vt:lpstr>Lícování</vt:lpstr>
      <vt:lpstr>Lícování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Martin a Lída</cp:lastModifiedBy>
  <cp:revision>103</cp:revision>
  <cp:lastPrinted>2012-07-16T05:40:38Z</cp:lastPrinted>
  <dcterms:created xsi:type="dcterms:W3CDTF">2011-04-17T19:50:20Z</dcterms:created>
  <dcterms:modified xsi:type="dcterms:W3CDTF">2013-01-10T18:49:46Z</dcterms:modified>
</cp:coreProperties>
</file>