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65" r:id="rId4"/>
    <p:sldId id="278" r:id="rId5"/>
    <p:sldId id="288" r:id="rId6"/>
    <p:sldId id="269" r:id="rId7"/>
    <p:sldId id="270" r:id="rId8"/>
    <p:sldId id="298" r:id="rId9"/>
    <p:sldId id="299" r:id="rId10"/>
    <p:sldId id="302" r:id="rId11"/>
    <p:sldId id="294" r:id="rId12"/>
    <p:sldId id="297" r:id="rId13"/>
    <p:sldId id="295" r:id="rId14"/>
    <p:sldId id="271" r:id="rId15"/>
    <p:sldId id="272" r:id="rId16"/>
    <p:sldId id="289" r:id="rId17"/>
    <p:sldId id="296" r:id="rId18"/>
    <p:sldId id="280" r:id="rId19"/>
    <p:sldId id="300" r:id="rId20"/>
    <p:sldId id="301" r:id="rId21"/>
    <p:sldId id="306" r:id="rId22"/>
    <p:sldId id="303" r:id="rId23"/>
    <p:sldId id="307" r:id="rId24"/>
    <p:sldId id="304" r:id="rId25"/>
    <p:sldId id="305" r:id="rId26"/>
    <p:sldId id="308" r:id="rId27"/>
    <p:sldId id="309" r:id="rId28"/>
    <p:sldId id="293" r:id="rId29"/>
    <p:sldId id="310" r:id="rId30"/>
  </p:sldIdLst>
  <p:sldSz cx="9144000" cy="6858000" type="screen4x3"/>
  <p:notesSz cx="6797675" cy="9928225"/>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4671" autoAdjust="0"/>
  </p:normalViewPr>
  <p:slideViewPr>
    <p:cSldViewPr>
      <p:cViewPr>
        <p:scale>
          <a:sx n="55" d="100"/>
          <a:sy n="55" d="100"/>
        </p:scale>
        <p:origin x="-1806" y="-4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42"/>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159" y="0"/>
              <a:ext cx="9143396" cy="6858000"/>
              <a:chOff x="159" y="0"/>
              <a:chExt cx="9143396" cy="6858000"/>
            </a:xfrm>
          </p:grpSpPr>
          <p:grpSp>
            <p:nvGrpSpPr>
              <p:cNvPr id="28" name="Group 4"/>
              <p:cNvGrpSpPr>
                <a:grpSpLocks/>
              </p:cNvGrpSpPr>
              <p:nvPr/>
            </p:nvGrpSpPr>
            <p:grpSpPr bwMode="auto">
              <a:xfrm>
                <a:off x="159" y="0"/>
                <a:ext cx="2514434" cy="6858000"/>
                <a:chOff x="159" y="0"/>
                <a:chExt cx="2514434" cy="6858000"/>
              </a:xfrm>
            </p:grpSpPr>
            <p:sp>
              <p:nvSpPr>
                <p:cNvPr id="40" name="Rectangle 114"/>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406" y="0"/>
                <a:ext cx="2514434" cy="6858000"/>
                <a:chOff x="-504" y="0"/>
                <a:chExt cx="2514434" cy="6858000"/>
              </a:xfrm>
            </p:grpSpPr>
            <p:sp>
              <p:nvSpPr>
                <p:cNvPr id="37" name="Rectangle 84"/>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85"/>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113"/>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121" y="0"/>
                <a:ext cx="2514434" cy="6858000"/>
                <a:chOff x="445" y="0"/>
                <a:chExt cx="2514434" cy="6858000"/>
              </a:xfrm>
            </p:grpSpPr>
            <p:sp>
              <p:nvSpPr>
                <p:cNvPr id="34"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0"/>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44"/>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50"/>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51"/>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52"/>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53"/>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4"/>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5"/>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6"/>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57"/>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58"/>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0"/>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1"/>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2"/>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3"/>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4"/>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5"/>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6"/>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67"/>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8"/>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6"/>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9"/>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88"/>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fld id="{2C8F9879-18DF-4C83-8D76-A00CE8A54F56}" type="datetimeFigureOut">
              <a:rPr lang="cs-CZ"/>
              <a:pPr>
                <a:defRPr/>
              </a:pPr>
              <a:t>10.1.2013</a:t>
            </a:fld>
            <a:endParaRPr lang="cs-CZ"/>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cs-CZ"/>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pPr>
              <a:defRPr/>
            </a:pPr>
            <a:fld id="{C6A68D95-959C-4363-9233-65A1BE045F0B}"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lvl1pPr>
              <a:defRPr/>
            </a:lvl1pPr>
          </a:lstStyle>
          <a:p>
            <a:pPr>
              <a:defRPr/>
            </a:pPr>
            <a:fld id="{76B41E39-DE46-4438-B205-352632DE893E}" type="datetimeFigureOut">
              <a:rPr lang="cs-CZ"/>
              <a:pPr>
                <a:defRPr/>
              </a:pPr>
              <a:t>10.1.2013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BE87A7B9-FF0F-4459-B995-6636D11A82F7}"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243C598D-8A53-46FA-86CD-0689B6BF43C4}" type="datetimeFigureOut">
              <a:rPr lang="cs-CZ"/>
              <a:pPr>
                <a:defRPr/>
              </a:pPr>
              <a:t>10.1.2013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FE05FAE-BD8B-44AC-A586-EE1BFF7F896B}"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1411BF2D-4192-4EEF-901A-077D6EB90CB9}" type="datetimeFigureOut">
              <a:rPr lang="cs-CZ"/>
              <a:pPr>
                <a:defRPr/>
              </a:pPr>
              <a:t>10.1.2013</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E8595333-C096-40A5-9A49-D21E9E6027BF}"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9414D64F-AD69-4D0C-AE89-37A5BECF7B51}" type="datetimeFigureOut">
              <a:rPr lang="cs-CZ"/>
              <a:pPr>
                <a:defRPr/>
              </a:pPr>
              <a:t>10.1.2013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7D0E90A3-C95F-45BB-9E71-3A8FE9E779F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E7204B53-9363-42B4-8829-205CF21A36A1}" type="datetimeFigureOut">
              <a:rPr lang="cs-CZ"/>
              <a:pPr>
                <a:defRPr/>
              </a:pPr>
              <a:t>10.1.2013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FDC6A004-AD25-420B-800B-F63F108C056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FE2D354-9D6D-4490-B477-B695D00039DA}" type="datetimeFigureOut">
              <a:rPr lang="cs-CZ"/>
              <a:pPr>
                <a:defRPr/>
              </a:pPr>
              <a:t>10.1.2013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11CA967A-3FB2-4222-84D8-F8D6647817BA}"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159" y="0"/>
              <a:ext cx="9143396" cy="6858000"/>
              <a:chOff x="159" y="0"/>
              <a:chExt cx="9143396" cy="6858000"/>
            </a:xfrm>
          </p:grpSpPr>
          <p:grpSp>
            <p:nvGrpSpPr>
              <p:cNvPr id="29" name="Group 4"/>
              <p:cNvGrpSpPr>
                <a:grpSpLocks/>
              </p:cNvGrpSpPr>
              <p:nvPr/>
            </p:nvGrpSpPr>
            <p:grpSpPr bwMode="auto">
              <a:xfrm>
                <a:off x="159" y="0"/>
                <a:ext cx="2514434" cy="6858000"/>
                <a:chOff x="159" y="0"/>
                <a:chExt cx="2514434" cy="6858000"/>
              </a:xfrm>
            </p:grpSpPr>
            <p:sp>
              <p:nvSpPr>
                <p:cNvPr id="41" name="Rectangle 83"/>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406" y="0"/>
                <a:ext cx="2514434" cy="6858000"/>
                <a:chOff x="-504" y="0"/>
                <a:chExt cx="2514434" cy="6858000"/>
              </a:xfrm>
            </p:grpSpPr>
            <p:sp>
              <p:nvSpPr>
                <p:cNvPr id="38" name="Rectangle 80"/>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1"/>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2"/>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121" y="0"/>
                <a:ext cx="2514434" cy="6858000"/>
                <a:chOff x="445" y="0"/>
                <a:chExt cx="2514434" cy="6858000"/>
              </a:xfrm>
            </p:grpSpPr>
            <p:sp>
              <p:nvSpPr>
                <p:cNvPr id="35"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79"/>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5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5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58"/>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1"/>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2"/>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3"/>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4"/>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5"/>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6"/>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7"/>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68"/>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9"/>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0"/>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56"/>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57"/>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60"/>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47CB9A6F-4326-4D8E-9D10-7362283286E7}" type="datetimeFigureOut">
              <a:rPr lang="cs-CZ"/>
              <a:pPr>
                <a:defRPr/>
              </a:pPr>
              <a:t>10.1.2013</a:t>
            </a:fld>
            <a:endParaRPr lang="cs-CZ"/>
          </a:p>
        </p:txBody>
      </p:sp>
      <p:sp>
        <p:nvSpPr>
          <p:cNvPr id="49" name="Slide Number Placeholder 6"/>
          <p:cNvSpPr>
            <a:spLocks noGrp="1"/>
          </p:cNvSpPr>
          <p:nvPr>
            <p:ph type="sldNum" sz="quarter" idx="11"/>
          </p:nvPr>
        </p:nvSpPr>
        <p:spPr/>
        <p:txBody>
          <a:bodyPr/>
          <a:lstStyle>
            <a:lvl1pPr>
              <a:defRPr/>
            </a:lvl1pPr>
          </a:lstStyle>
          <a:p>
            <a:pPr>
              <a:defRPr/>
            </a:pPr>
            <a:fld id="{A49B600C-115D-4BE7-ABDC-11A08F30174C}" type="slidenum">
              <a:rPr lang="cs-CZ"/>
              <a:pPr>
                <a:defRPr/>
              </a:pPr>
              <a:t>‹#›</a:t>
            </a:fld>
            <a:endParaRPr lang="cs-CZ"/>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159" y="0"/>
              <a:ext cx="9143396" cy="6858000"/>
              <a:chOff x="159" y="0"/>
              <a:chExt cx="9143396" cy="6858000"/>
            </a:xfrm>
          </p:grpSpPr>
          <p:grpSp>
            <p:nvGrpSpPr>
              <p:cNvPr id="29" name="Group 4"/>
              <p:cNvGrpSpPr>
                <a:grpSpLocks/>
              </p:cNvGrpSpPr>
              <p:nvPr/>
            </p:nvGrpSpPr>
            <p:grpSpPr bwMode="auto">
              <a:xfrm>
                <a:off x="159" y="0"/>
                <a:ext cx="2514434" cy="6858000"/>
                <a:chOff x="159" y="0"/>
                <a:chExt cx="2514434" cy="6858000"/>
              </a:xfrm>
            </p:grpSpPr>
            <p:sp>
              <p:nvSpPr>
                <p:cNvPr id="41" name="Rectangle 86"/>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406" y="0"/>
                <a:ext cx="2514434" cy="6858000"/>
                <a:chOff x="-504" y="0"/>
                <a:chExt cx="2514434" cy="6858000"/>
              </a:xfrm>
            </p:grpSpPr>
            <p:sp>
              <p:nvSpPr>
                <p:cNvPr id="38" name="Rectangle 83"/>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4"/>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5"/>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121" y="0"/>
                <a:ext cx="2514434" cy="6858000"/>
                <a:chOff x="445" y="0"/>
                <a:chExt cx="2514434" cy="6858000"/>
              </a:xfrm>
            </p:grpSpPr>
            <p:sp>
              <p:nvSpPr>
                <p:cNvPr id="35" name="Rectangle 80"/>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1"/>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82"/>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7"/>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8"/>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9"/>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4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9"/>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60"/>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61"/>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62"/>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63"/>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4"/>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5"/>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6"/>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7"/>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8"/>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9"/>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70"/>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71"/>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72"/>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3"/>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9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10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101"/>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10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E0E2D1DF-E623-4CD9-9E36-33F0EB7C1147}" type="datetimeFigureOut">
              <a:rPr lang="cs-CZ"/>
              <a:pPr>
                <a:defRPr/>
              </a:pPr>
              <a:t>10.1.2013</a:t>
            </a:fld>
            <a:endParaRPr lang="cs-CZ"/>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cs-CZ"/>
          </a:p>
        </p:txBody>
      </p:sp>
      <p:sp>
        <p:nvSpPr>
          <p:cNvPr id="50" name="Slide Number Placeholder 6"/>
          <p:cNvSpPr>
            <a:spLocks noGrp="1"/>
          </p:cNvSpPr>
          <p:nvPr>
            <p:ph type="sldNum" sz="quarter" idx="12"/>
          </p:nvPr>
        </p:nvSpPr>
        <p:spPr/>
        <p:txBody>
          <a:bodyPr/>
          <a:lstStyle>
            <a:lvl1pPr>
              <a:defRPr/>
            </a:lvl1pPr>
          </a:lstStyle>
          <a:p>
            <a:pPr>
              <a:defRPr/>
            </a:pPr>
            <a:fld id="{817575B5-C8C7-4423-82D2-5D072917E0B2}"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D49596C5-F4CF-4F2E-953A-F37C1BED0CD8}" type="datetimeFigureOut">
              <a:rPr lang="cs-CZ"/>
              <a:pPr>
                <a:defRPr/>
              </a:pPr>
              <a:t>10.1.2013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2EE1441D-3062-4B39-99D3-ACD0F9FF8A15}"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C8B41FBB-141E-45F3-AD19-3151BA3B0CCF}" type="datetimeFigureOut">
              <a:rPr lang="cs-CZ"/>
              <a:pPr>
                <a:defRPr/>
              </a:pPr>
              <a:t>10.1.2013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6047698-1AE7-4C6B-80C6-8C50FDA3C895}"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cs-CZ" smtClean="0"/>
              <a:t>Kliknutím lze upravit styl.</a:t>
            </a:r>
            <a:endParaRPr lang="en-US" smtClean="0"/>
          </a:p>
        </p:txBody>
      </p:sp>
      <p:sp>
        <p:nvSpPr>
          <p:cNvPr id="1031" name="Text Placeholder 2"/>
          <p:cNvSpPr>
            <a:spLocks noGrp="1"/>
          </p:cNvSpPr>
          <p:nvPr>
            <p:ph type="body" idx="1"/>
          </p:nvPr>
        </p:nvSpPr>
        <p:spPr bwMode="auto">
          <a:xfrm>
            <a:off x="1042988" y="2324100"/>
            <a:ext cx="6777037" cy="35083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fld id="{0DF3A1CD-A8DD-45B0-8E87-20CFB713FE74}" type="datetimeFigureOut">
              <a:rPr lang="cs-CZ"/>
              <a:pPr>
                <a:defRPr/>
              </a:pPr>
              <a:t>10.1.2013</a:t>
            </a:fld>
            <a:endParaRPr lang="cs-CZ"/>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cs-CZ"/>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lIns="91440" tIns="45720" rIns="91440" bIns="45720" rtlCol="0" anchor="ctr"/>
          <a:lstStyle>
            <a:lvl1pPr algn="l">
              <a:defRPr sz="1200">
                <a:solidFill>
                  <a:srgbClr val="FEFEFE"/>
                </a:solidFill>
              </a:defRPr>
            </a:lvl1pPr>
          </a:lstStyle>
          <a:p>
            <a:pPr>
              <a:defRPr/>
            </a:pPr>
            <a:fld id="{80E65782-5C1F-400C-8C70-DFDE5EAF808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92" r:id="rId1"/>
    <p:sldLayoutId id="2147483884" r:id="rId2"/>
    <p:sldLayoutId id="2147483885" r:id="rId3"/>
    <p:sldLayoutId id="2147483886" r:id="rId4"/>
    <p:sldLayoutId id="2147483887" r:id="rId5"/>
    <p:sldLayoutId id="2147483888" r:id="rId6"/>
    <p:sldLayoutId id="2147483889" r:id="rId7"/>
    <p:sldLayoutId id="2147483893" r:id="rId8"/>
    <p:sldLayoutId id="2147483894" r:id="rId9"/>
    <p:sldLayoutId id="2147483890" r:id="rId10"/>
    <p:sldLayoutId id="2147483891"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youtube.com/watch?v=GXgPDE_KKJ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W8Wi4x8WSE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zerQmzes3M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ksp.tul.cz/cz/kpt/obsah/vyuka/skripta_tkp/sekce/04-tazeni/01-pruvlak.jp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youtube.com/watch?v=jmxNKW8lmA4"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mitcalc.cz/doc/tolerances/help/cz/tolerances.htm" TargetMode="External"/><Relationship Id="rId2" Type="http://schemas.openxmlformats.org/officeDocument/2006/relationships/hyperlink" Target="http://www.rzk.xf.cz/pilovani.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Podnadpis 2"/>
          <p:cNvSpPr>
            <a:spLocks noGrp="1"/>
          </p:cNvSpPr>
          <p:nvPr>
            <p:ph type="subTitle" idx="1"/>
          </p:nvPr>
        </p:nvSpPr>
        <p:spPr>
          <a:xfrm>
            <a:off x="4733925" y="3857625"/>
            <a:ext cx="3309938" cy="1824038"/>
          </a:xfrm>
        </p:spPr>
        <p:txBody>
          <a:bodyPr>
            <a:normAutofit/>
          </a:bodyPr>
          <a:lstStyle/>
          <a:p>
            <a:pPr eaLnBrk="1" hangingPunct="1">
              <a:defRPr/>
            </a:pPr>
            <a:r>
              <a:rPr lang="cs-CZ" sz="2400" dirty="0" smtClean="0">
                <a:solidFill>
                  <a:srgbClr val="443329"/>
                </a:solidFill>
                <a:latin typeface="Arial" charset="0"/>
                <a:cs typeface="Arial" charset="0"/>
              </a:rPr>
              <a:t>Technologie </a:t>
            </a:r>
          </a:p>
          <a:p>
            <a:r>
              <a:rPr lang="cs-CZ" sz="2400" dirty="0" smtClean="0">
                <a:solidFill>
                  <a:srgbClr val="443329"/>
                </a:solidFill>
                <a:latin typeface="Arial" charset="0"/>
                <a:cs typeface="Arial" charset="0"/>
              </a:rPr>
              <a:t>– zpracování  materiálu (pilování, stříhání, tváření)</a:t>
            </a:r>
          </a:p>
          <a:p>
            <a:pPr eaLnBrk="1" hangingPunct="1">
              <a:defRPr/>
            </a:pPr>
            <a:endParaRPr lang="cs-CZ" sz="2400" dirty="0" smtClean="0">
              <a:solidFill>
                <a:srgbClr val="443329"/>
              </a:solidFill>
              <a:latin typeface="Arial" charset="0"/>
              <a:cs typeface="Arial" charset="0"/>
            </a:endParaRPr>
          </a:p>
        </p:txBody>
      </p:sp>
      <p:pic>
        <p:nvPicPr>
          <p:cNvPr id="5123" name="Picture 2" descr="http://7zs.wz.cz/opvk%20velke%20logo.jpg"/>
          <p:cNvPicPr>
            <a:picLocks noChangeAspect="1" noChangeArrowheads="1"/>
          </p:cNvPicPr>
          <p:nvPr/>
        </p:nvPicPr>
        <p:blipFill>
          <a:blip r:embed="rId2"/>
          <a:srcRect/>
          <a:stretch>
            <a:fillRect/>
          </a:stretch>
        </p:blipFill>
        <p:spPr bwMode="auto">
          <a:xfrm>
            <a:off x="1547813" y="620713"/>
            <a:ext cx="5867400" cy="1457325"/>
          </a:xfrm>
          <a:prstGeom prst="rect">
            <a:avLst/>
          </a:prstGeom>
          <a:noFill/>
          <a:ln w="9525">
            <a:solidFill>
              <a:schemeClr val="tx1"/>
            </a:solid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rtlCol="0">
            <a:normAutofit/>
          </a:bodyPr>
          <a:lstStyle/>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projektu: </a:t>
            </a:r>
            <a:r>
              <a:rPr lang="cs-CZ" sz="2200" dirty="0" smtClean="0">
                <a:solidFill>
                  <a:srgbClr val="000000"/>
                </a:solidFill>
                <a:latin typeface="Arial" pitchFamily="34" charset="0"/>
                <a:cs typeface="Arial" pitchFamily="34" charset="0"/>
              </a:rPr>
              <a:t>CZ.1.07/1.5.00/34.0608</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Šablona: </a:t>
            </a:r>
            <a:r>
              <a:rPr lang="cs-CZ" sz="2200" dirty="0" smtClean="0">
                <a:solidFill>
                  <a:srgbClr val="000000"/>
                </a:solidFill>
                <a:latin typeface="Arial" pitchFamily="34" charset="0"/>
                <a:cs typeface="Arial" pitchFamily="34" charset="0"/>
              </a:rPr>
              <a:t>III/2 Inovace a zkvalitnění výuky prostřednictvím ICT</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materiálu:</a:t>
            </a:r>
            <a:r>
              <a:rPr lang="cs-CZ" sz="2200" dirty="0" smtClean="0">
                <a:solidFill>
                  <a:srgbClr val="000000"/>
                </a:solidFill>
                <a:latin typeface="Arial" pitchFamily="34" charset="0"/>
                <a:cs typeface="Arial" pitchFamily="34" charset="0"/>
              </a:rPr>
              <a:t> 03_01_32_INOVACE_</a:t>
            </a:r>
            <a:r>
              <a:rPr lang="cs-CZ" sz="2200" dirty="0" smtClean="0">
                <a:latin typeface="Arial" pitchFamily="34" charset="0"/>
                <a:cs typeface="Arial" pitchFamily="34" charset="0"/>
              </a:rPr>
              <a:t>10	</a:t>
            </a: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p:txBody>
      </p:sp>
      <p:pic>
        <p:nvPicPr>
          <p:cNvPr id="6148" name="Picture 2" descr="http://7zs.wz.cz/opvk%20velke%20logo.jpg"/>
          <p:cNvPicPr>
            <a:picLocks noChangeAspect="1" noChangeArrowheads="1"/>
          </p:cNvPicPr>
          <p:nvPr/>
        </p:nvPicPr>
        <p:blipFill>
          <a:blip r:embed="rId2"/>
          <a:srcRect/>
          <a:stretch>
            <a:fillRect/>
          </a:stretch>
        </p:blipFill>
        <p:spPr bwMode="auto">
          <a:xfrm>
            <a:off x="2843213" y="5299075"/>
            <a:ext cx="3168650" cy="785813"/>
          </a:xfrm>
          <a:prstGeom prst="rect">
            <a:avLst/>
          </a:prstGeom>
          <a:noFill/>
          <a:ln w="9525">
            <a:solidFill>
              <a:schemeClr val="tx1"/>
            </a:solidFill>
            <a:miter lim="800000"/>
            <a:headEnd/>
            <a:tailEnd/>
          </a:ln>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ovéPole 2"/>
          <p:cNvSpPr txBox="1">
            <a:spLocks noChangeArrowheads="1"/>
          </p:cNvSpPr>
          <p:nvPr/>
        </p:nvSpPr>
        <p:spPr bwMode="auto">
          <a:xfrm>
            <a:off x="684213" y="369888"/>
            <a:ext cx="8210550" cy="769441"/>
          </a:xfrm>
          <a:prstGeom prst="rect">
            <a:avLst/>
          </a:prstGeom>
          <a:solidFill>
            <a:srgbClr val="FFC000"/>
          </a:solidFill>
          <a:ln w="9525">
            <a:noFill/>
            <a:miter lim="800000"/>
            <a:headEnd/>
            <a:tailEnd/>
          </a:ln>
        </p:spPr>
        <p:txBody>
          <a:bodyPr>
            <a:spAutoFit/>
          </a:bodyPr>
          <a:lstStyle/>
          <a:p>
            <a:pPr algn="ctr"/>
            <a:endParaRPr lang="cs-CZ" sz="1600" dirty="0"/>
          </a:p>
          <a:p>
            <a:r>
              <a:rPr lang="cs-CZ" sz="2800" b="1" dirty="0" smtClean="0">
                <a:solidFill>
                  <a:srgbClr val="443329"/>
                </a:solidFill>
                <a:cs typeface="Arial" charset="0"/>
              </a:rPr>
              <a:t>Základní způsoby zpracování materiálu</a:t>
            </a:r>
            <a:endParaRPr lang="cs-CZ" sz="2400" b="1" dirty="0"/>
          </a:p>
        </p:txBody>
      </p:sp>
      <p:sp>
        <p:nvSpPr>
          <p:cNvPr id="2" name="Zástupný symbol pro obsah 1"/>
          <p:cNvSpPr>
            <a:spLocks noGrp="1"/>
          </p:cNvSpPr>
          <p:nvPr>
            <p:ph idx="1"/>
          </p:nvPr>
        </p:nvSpPr>
        <p:spPr>
          <a:xfrm>
            <a:off x="500034" y="1428736"/>
            <a:ext cx="8280400" cy="1981200"/>
          </a:xfrm>
          <a:solidFill>
            <a:schemeClr val="accent1">
              <a:lumMod val="20000"/>
              <a:lumOff val="80000"/>
            </a:schemeClr>
          </a:solidFill>
          <a:ln>
            <a:solidFill>
              <a:schemeClr val="tx1"/>
            </a:solidFill>
          </a:ln>
        </p:spPr>
        <p:txBody>
          <a:bodyPr rtlCol="0">
            <a:noAutofit/>
          </a:bodyPr>
          <a:lstStyle/>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Předmět: Technologie</a:t>
            </a:r>
            <a:r>
              <a:rPr lang="cs-CZ" sz="2200" dirty="0" smtClean="0">
                <a:solidFill>
                  <a:srgbClr val="000000"/>
                </a:solidFill>
                <a:latin typeface="Arial" pitchFamily="34" charset="0"/>
                <a:cs typeface="Arial" pitchFamily="34" charset="0"/>
              </a:rPr>
              <a:t>	</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Ročník:</a:t>
            </a:r>
            <a:r>
              <a:rPr lang="cs-CZ" sz="2200" dirty="0" smtClean="0">
                <a:solidFill>
                  <a:srgbClr val="000000"/>
                </a:solidFill>
                <a:latin typeface="Arial" pitchFamily="34" charset="0"/>
                <a:cs typeface="Arial" pitchFamily="34" charset="0"/>
              </a:rPr>
              <a:t>  1.</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Jméno autora: Ing. Leopold </a:t>
            </a:r>
            <a:r>
              <a:rPr lang="cs-CZ" sz="2200" b="1" dirty="0" err="1" smtClean="0">
                <a:solidFill>
                  <a:srgbClr val="000000"/>
                </a:solidFill>
                <a:latin typeface="Arial" pitchFamily="34" charset="0"/>
                <a:cs typeface="Arial" pitchFamily="34" charset="0"/>
              </a:rPr>
              <a:t>Voharek</a:t>
            </a:r>
            <a:endParaRPr lang="cs-CZ" sz="2200" dirty="0" smtClean="0">
              <a:solidFill>
                <a:srgbClr val="000000"/>
              </a:solidFill>
              <a:latin typeface="Arial" pitchFamily="34" charset="0"/>
              <a:cs typeface="Arial" pitchFamily="34" charset="0"/>
            </a:endParaRP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Škola:</a:t>
            </a:r>
            <a:r>
              <a:rPr lang="cs-CZ" sz="2200" dirty="0" smtClean="0">
                <a:solidFill>
                  <a:srgbClr val="000000"/>
                </a:solidFill>
                <a:latin typeface="Arial" pitchFamily="34" charset="0"/>
                <a:cs typeface="Arial" pitchFamily="34" charset="0"/>
              </a:rPr>
              <a:t> SPŠ Hranice</a:t>
            </a: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en-GB" sz="2200" dirty="0" smtClean="0">
              <a:solidFill>
                <a:schemeClr val="tx1"/>
              </a:solidFill>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dirty="0" smtClean="0">
              <a:solidFill>
                <a:schemeClr val="tx1"/>
              </a:solidFill>
              <a:latin typeface="Arial" pitchFamily="34" charset="0"/>
              <a:cs typeface="Arial" pitchFamily="34"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dirty="0">
                <a:solidFill>
                  <a:schemeClr val="tx1"/>
                </a:solidFill>
                <a:latin typeface="Arial" charset="0"/>
                <a:cs typeface="Arial" charset="0"/>
              </a:rPr>
              <a:t>Autorem materiálu a všech jeho částí, není-li uvedeno jinak, je </a:t>
            </a:r>
            <a:r>
              <a:rPr lang="cs-CZ" sz="1400" i="1" dirty="0" smtClean="0">
                <a:solidFill>
                  <a:schemeClr val="tx1"/>
                </a:solidFill>
                <a:latin typeface="Arial" charset="0"/>
                <a:cs typeface="Arial" charset="0"/>
              </a:rPr>
              <a:t>Ing. Leopold </a:t>
            </a:r>
            <a:r>
              <a:rPr lang="cs-CZ" sz="1400" i="1" dirty="0" err="1" smtClean="0">
                <a:solidFill>
                  <a:schemeClr val="tx1"/>
                </a:solidFill>
                <a:latin typeface="Arial" charset="0"/>
                <a:cs typeface="Arial" charset="0"/>
              </a:rPr>
              <a:t>Voharek</a:t>
            </a:r>
            <a:endParaRPr lang="cs-CZ" sz="1400" i="1" dirty="0">
              <a:solidFill>
                <a:schemeClr val="tx1"/>
              </a:solidFill>
              <a:latin typeface="Arial" charset="0"/>
              <a:cs typeface="Arial" charset="0"/>
            </a:endParaRPr>
          </a:p>
          <a:p>
            <a:pPr algn="ctr">
              <a:defRPr/>
            </a:pPr>
            <a:r>
              <a:rPr lang="cs-CZ" sz="1400" i="1" dirty="0">
                <a:solidFill>
                  <a:schemeClr val="tx1"/>
                </a:solidFill>
                <a:latin typeface="Arial" charset="0"/>
                <a:cs typeface="Arial" charset="0"/>
              </a:rPr>
              <a:t>Financováno z ESF a státního rozpočtu ČR. </a:t>
            </a:r>
            <a:endParaRPr lang="cs-CZ" sz="2800" dirty="0">
              <a:solidFill>
                <a:schemeClr val="tx1"/>
              </a:solidFill>
              <a:latin typeface="Arial" charset="0"/>
              <a:cs typeface="Arial" charset="0"/>
            </a:endParaRPr>
          </a:p>
        </p:txBody>
      </p:sp>
      <p:sp>
        <p:nvSpPr>
          <p:cNvPr id="7173" name="TextovéPole 4"/>
          <p:cNvSpPr txBox="1">
            <a:spLocks noChangeArrowheads="1"/>
          </p:cNvSpPr>
          <p:nvPr/>
        </p:nvSpPr>
        <p:spPr bwMode="auto">
          <a:xfrm>
            <a:off x="395288" y="3308350"/>
            <a:ext cx="8350250" cy="2739211"/>
          </a:xfrm>
          <a:prstGeom prst="rect">
            <a:avLst/>
          </a:prstGeom>
          <a:noFill/>
          <a:ln w="9525">
            <a:noFill/>
            <a:miter lim="800000"/>
            <a:headEnd/>
            <a:tailEnd/>
          </a:ln>
        </p:spPr>
        <p:txBody>
          <a:bodyPr>
            <a:spAutoFit/>
          </a:bodyPr>
          <a:lstStyle/>
          <a:p>
            <a:endParaRPr lang="cs-CZ" sz="2200" b="1" dirty="0">
              <a:solidFill>
                <a:srgbClr val="000000"/>
              </a:solidFill>
              <a:latin typeface="Times New Roman" pitchFamily="18" charset="0"/>
              <a:cs typeface="Times New Roman" pitchFamily="18" charset="0"/>
            </a:endParaRPr>
          </a:p>
          <a:p>
            <a:r>
              <a:rPr lang="cs-CZ" sz="2200" b="1" dirty="0">
                <a:solidFill>
                  <a:srgbClr val="000000"/>
                </a:solidFill>
                <a:cs typeface="Arial" charset="0"/>
              </a:rPr>
              <a:t>Anotace </a:t>
            </a:r>
            <a:r>
              <a:rPr lang="cs-CZ" sz="2200" b="1" dirty="0" smtClean="0">
                <a:solidFill>
                  <a:srgbClr val="000000"/>
                </a:solidFill>
                <a:cs typeface="Arial" charset="0"/>
              </a:rPr>
              <a:t>: </a:t>
            </a:r>
            <a:r>
              <a:rPr lang="cs-CZ" sz="2200" dirty="0" smtClean="0">
                <a:solidFill>
                  <a:srgbClr val="000000"/>
                </a:solidFill>
                <a:cs typeface="Arial" charset="0"/>
              </a:rPr>
              <a:t>terminologie základních způsobů zpracování kovu, ujasnění metod a postupů, nářadí a pomůcky pro zpracování materiálu</a:t>
            </a:r>
            <a:endParaRPr lang="cs-CZ" sz="2200" dirty="0">
              <a:solidFill>
                <a:srgbClr val="000000"/>
              </a:solidFill>
              <a:cs typeface="Arial" charset="0"/>
            </a:endParaRPr>
          </a:p>
          <a:p>
            <a:pPr algn="just"/>
            <a:endParaRPr lang="cs-CZ" sz="2200" dirty="0">
              <a:solidFill>
                <a:srgbClr val="000000"/>
              </a:solidFill>
              <a:cs typeface="Arial" charset="0"/>
            </a:endParaRPr>
          </a:p>
          <a:p>
            <a:pPr algn="just"/>
            <a:endParaRPr lang="cs-CZ" sz="2200" dirty="0">
              <a:solidFill>
                <a:srgbClr val="000000"/>
              </a:solidFill>
              <a:cs typeface="Arial" charset="0"/>
            </a:endParaRPr>
          </a:p>
          <a:p>
            <a:r>
              <a:rPr lang="cs-CZ" sz="2200" b="1" dirty="0">
                <a:solidFill>
                  <a:srgbClr val="000000"/>
                </a:solidFill>
                <a:cs typeface="Arial" charset="0"/>
              </a:rPr>
              <a:t>Klíčová </a:t>
            </a:r>
            <a:r>
              <a:rPr lang="cs-CZ" sz="2200" b="1" dirty="0" smtClean="0">
                <a:solidFill>
                  <a:srgbClr val="000000"/>
                </a:solidFill>
                <a:cs typeface="Arial" charset="0"/>
              </a:rPr>
              <a:t>slova: </a:t>
            </a:r>
            <a:r>
              <a:rPr lang="cs-CZ" sz="2200" dirty="0" smtClean="0">
                <a:solidFill>
                  <a:srgbClr val="000000"/>
                </a:solidFill>
                <a:cs typeface="Arial" charset="0"/>
              </a:rPr>
              <a:t>řezání, sekání, stříhání, tváření</a:t>
            </a:r>
            <a:endParaRPr lang="cs-CZ" sz="2200" dirty="0">
              <a:solidFill>
                <a:srgbClr val="000000"/>
              </a:solidFill>
              <a:cs typeface="Arial" charset="0"/>
            </a:endParaRPr>
          </a:p>
          <a:p>
            <a:endParaRPr lang="cs-CZ" dirty="0">
              <a:cs typeface="Arial" charset="0"/>
            </a:endParaRPr>
          </a:p>
        </p:txBody>
      </p:sp>
      <p:pic>
        <p:nvPicPr>
          <p:cNvPr id="7174" name="Obrázek 2"/>
          <p:cNvPicPr>
            <a:picLocks noChangeAspect="1"/>
          </p:cNvPicPr>
          <p:nvPr/>
        </p:nvPicPr>
        <p:blipFill>
          <a:blip r:embed="rId2"/>
          <a:srcRect/>
          <a:stretch>
            <a:fillRect/>
          </a:stretch>
        </p:blipFill>
        <p:spPr bwMode="auto">
          <a:xfrm>
            <a:off x="7650163" y="333375"/>
            <a:ext cx="1077912" cy="1079500"/>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571480"/>
            <a:ext cx="7024687" cy="687375"/>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p>
        </p:txBody>
      </p:sp>
      <p:sp>
        <p:nvSpPr>
          <p:cNvPr id="4" name="Zástupný symbol pro obsah 3"/>
          <p:cNvSpPr>
            <a:spLocks noGrp="1"/>
          </p:cNvSpPr>
          <p:nvPr>
            <p:ph idx="1"/>
          </p:nvPr>
        </p:nvSpPr>
        <p:spPr>
          <a:xfrm>
            <a:off x="571472" y="1357298"/>
            <a:ext cx="8143932" cy="5072098"/>
          </a:xfrm>
        </p:spPr>
        <p:txBody>
          <a:bodyPr/>
          <a:lstStyle/>
          <a:p>
            <a:pPr algn="ctr">
              <a:buNone/>
            </a:pPr>
            <a:r>
              <a:rPr lang="cs-CZ" sz="2200" b="1" dirty="0" smtClean="0">
                <a:latin typeface="Arial" pitchFamily="34" charset="0"/>
                <a:cs typeface="Arial" pitchFamily="34" charset="0"/>
              </a:rPr>
              <a:t>Základní terminologie</a:t>
            </a:r>
          </a:p>
          <a:p>
            <a:pPr>
              <a:buNone/>
            </a:pPr>
            <a:endParaRPr lang="cs-CZ" sz="2200" b="1" dirty="0" smtClean="0">
              <a:latin typeface="Arial" pitchFamily="34" charset="0"/>
              <a:cs typeface="Arial" pitchFamily="34" charset="0"/>
            </a:endParaRPr>
          </a:p>
          <a:p>
            <a:pPr>
              <a:buNone/>
            </a:pPr>
            <a:r>
              <a:rPr lang="cs-CZ" sz="2000" b="1" dirty="0" smtClean="0">
                <a:latin typeface="Arial" pitchFamily="34" charset="0"/>
                <a:cs typeface="Arial" pitchFamily="34" charset="0"/>
              </a:rPr>
              <a:t>Pilování</a:t>
            </a:r>
            <a:endParaRPr lang="cs-CZ" sz="2000" dirty="0" smtClean="0">
              <a:latin typeface="Arial" pitchFamily="34" charset="0"/>
              <a:cs typeface="Arial" pitchFamily="34" charset="0"/>
            </a:endParaRPr>
          </a:p>
          <a:p>
            <a:pPr>
              <a:buNone/>
            </a:pPr>
            <a:r>
              <a:rPr lang="cs-CZ" sz="2000" dirty="0" smtClean="0">
                <a:latin typeface="Arial" pitchFamily="34" charset="0"/>
                <a:cs typeface="Arial" pitchFamily="34" charset="0"/>
              </a:rPr>
              <a:t>technologická operace, při které </a:t>
            </a:r>
            <a:r>
              <a:rPr lang="cs-CZ" sz="2000" dirty="0" err="1" smtClean="0">
                <a:latin typeface="Arial" pitchFamily="34" charset="0"/>
                <a:cs typeface="Arial" pitchFamily="34" charset="0"/>
              </a:rPr>
              <a:t>mnohobřitým</a:t>
            </a:r>
            <a:r>
              <a:rPr lang="cs-CZ" sz="2000" dirty="0" smtClean="0">
                <a:latin typeface="Arial" pitchFamily="34" charset="0"/>
                <a:cs typeface="Arial" pitchFamily="34" charset="0"/>
              </a:rPr>
              <a:t> nástrojem upravujeme tvar a povrch materiálu</a:t>
            </a:r>
          </a:p>
          <a:p>
            <a:pPr>
              <a:buNone/>
            </a:pPr>
            <a:r>
              <a:rPr lang="cs-CZ" sz="2200" dirty="0" smtClean="0">
                <a:latin typeface="Arial" pitchFamily="34" charset="0"/>
                <a:cs typeface="Arial" pitchFamily="34" charset="0"/>
              </a:rPr>
              <a:t/>
            </a:r>
            <a:br>
              <a:rPr lang="cs-CZ" sz="2200" dirty="0" smtClean="0">
                <a:latin typeface="Arial" pitchFamily="34" charset="0"/>
                <a:cs typeface="Arial" pitchFamily="34" charset="0"/>
              </a:rPr>
            </a:br>
            <a:endParaRPr lang="cs-CZ" sz="2200" dirty="0" smtClean="0">
              <a:latin typeface="Arial" pitchFamily="34" charset="0"/>
              <a:cs typeface="Arial" pitchFamily="34" charset="0"/>
            </a:endParaRPr>
          </a:p>
        </p:txBody>
      </p:sp>
      <p:pic>
        <p:nvPicPr>
          <p:cNvPr id="1027" name="Picture 3"/>
          <p:cNvPicPr>
            <a:picLocks noChangeAspect="1" noChangeArrowheads="1"/>
          </p:cNvPicPr>
          <p:nvPr/>
        </p:nvPicPr>
        <p:blipFill>
          <a:blip r:embed="rId2"/>
          <a:srcRect/>
          <a:stretch>
            <a:fillRect/>
          </a:stretch>
        </p:blipFill>
        <p:spPr bwMode="auto">
          <a:xfrm>
            <a:off x="1357290" y="4071942"/>
            <a:ext cx="6503993" cy="14668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908720"/>
            <a:ext cx="7024687" cy="544499"/>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611560" y="2348880"/>
            <a:ext cx="8072494" cy="3672408"/>
          </a:xfrm>
        </p:spPr>
        <p:txBody>
          <a:bodyPr/>
          <a:lstStyle/>
          <a:p>
            <a:pPr algn="ctr">
              <a:buNone/>
            </a:pPr>
            <a:r>
              <a:rPr lang="cs-CZ" sz="3600" b="1" dirty="0" smtClean="0">
                <a:latin typeface="Arial" pitchFamily="34" charset="0"/>
                <a:cs typeface="Arial" pitchFamily="34" charset="0"/>
              </a:rPr>
              <a:t>Odkaz na video</a:t>
            </a:r>
          </a:p>
          <a:p>
            <a:pPr algn="ctr">
              <a:buNone/>
            </a:pPr>
            <a:endParaRPr lang="cs-CZ" sz="3600" b="1" dirty="0" smtClean="0">
              <a:latin typeface="Arial" pitchFamily="34" charset="0"/>
              <a:cs typeface="Arial" pitchFamily="34" charset="0"/>
            </a:endParaRPr>
          </a:p>
          <a:p>
            <a:pPr algn="ctr">
              <a:buNone/>
            </a:pPr>
            <a:endParaRPr lang="cs-CZ" sz="3600" b="1" dirty="0" smtClean="0">
              <a:latin typeface="Arial" pitchFamily="34" charset="0"/>
              <a:cs typeface="Arial" pitchFamily="34" charset="0"/>
            </a:endParaRPr>
          </a:p>
          <a:p>
            <a:pPr lvl="1"/>
            <a:endParaRPr lang="cs-CZ" sz="2000" b="1" dirty="0" smtClean="0">
              <a:latin typeface="Arial" pitchFamily="34" charset="0"/>
              <a:cs typeface="Arial" pitchFamily="34" charset="0"/>
            </a:endParaRPr>
          </a:p>
          <a:p>
            <a:pPr lvl="1">
              <a:buNone/>
            </a:pPr>
            <a:r>
              <a:rPr lang="cs-CZ" sz="2000" b="1" dirty="0" smtClean="0">
                <a:latin typeface="Arial" pitchFamily="34" charset="0"/>
                <a:cs typeface="Arial" pitchFamily="34" charset="0"/>
                <a:hlinkClick r:id="rId2"/>
              </a:rPr>
              <a:t>http://www.</a:t>
            </a:r>
            <a:r>
              <a:rPr lang="cs-CZ" sz="2000" b="1" dirty="0" err="1" smtClean="0">
                <a:latin typeface="Arial" pitchFamily="34" charset="0"/>
                <a:cs typeface="Arial" pitchFamily="34" charset="0"/>
                <a:hlinkClick r:id="rId2"/>
              </a:rPr>
              <a:t>youtube.com</a:t>
            </a:r>
            <a:r>
              <a:rPr lang="cs-CZ" sz="2000" b="1" dirty="0" smtClean="0">
                <a:latin typeface="Arial" pitchFamily="34" charset="0"/>
                <a:cs typeface="Arial" pitchFamily="34" charset="0"/>
                <a:hlinkClick r:id="rId2"/>
              </a:rPr>
              <a:t>/</a:t>
            </a:r>
            <a:r>
              <a:rPr lang="cs-CZ" sz="2000" b="1" dirty="0" err="1" smtClean="0">
                <a:latin typeface="Arial" pitchFamily="34" charset="0"/>
                <a:cs typeface="Arial" pitchFamily="34" charset="0"/>
                <a:hlinkClick r:id="rId2"/>
              </a:rPr>
              <a:t>watch</a:t>
            </a:r>
            <a:r>
              <a:rPr lang="cs-CZ" sz="2000" b="1" dirty="0" smtClean="0">
                <a:latin typeface="Arial" pitchFamily="34" charset="0"/>
                <a:cs typeface="Arial" pitchFamily="34" charset="0"/>
                <a:hlinkClick r:id="rId2"/>
              </a:rPr>
              <a:t>?v=</a:t>
            </a:r>
            <a:r>
              <a:rPr lang="cs-CZ" sz="2000" b="1" dirty="0" err="1" smtClean="0">
                <a:latin typeface="Arial" pitchFamily="34" charset="0"/>
                <a:cs typeface="Arial" pitchFamily="34" charset="0"/>
                <a:hlinkClick r:id="rId2"/>
              </a:rPr>
              <a:t>GXgPDE</a:t>
            </a:r>
            <a:r>
              <a:rPr lang="cs-CZ" sz="2000" b="1" dirty="0" smtClean="0">
                <a:latin typeface="Arial" pitchFamily="34" charset="0"/>
                <a:cs typeface="Arial" pitchFamily="34" charset="0"/>
                <a:hlinkClick r:id="rId2"/>
              </a:rPr>
              <a:t>_</a:t>
            </a:r>
            <a:r>
              <a:rPr lang="cs-CZ" sz="2000" b="1" dirty="0" err="1" smtClean="0">
                <a:latin typeface="Arial" pitchFamily="34" charset="0"/>
                <a:cs typeface="Arial" pitchFamily="34" charset="0"/>
                <a:hlinkClick r:id="rId2"/>
              </a:rPr>
              <a:t>KKJg</a:t>
            </a:r>
            <a:endParaRPr lang="cs-CZ"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srcRect/>
          <a:stretch>
            <a:fillRect/>
          </a:stretch>
        </p:blipFill>
        <p:spPr bwMode="auto">
          <a:xfrm>
            <a:off x="2857488" y="2000241"/>
            <a:ext cx="3681402" cy="1867770"/>
          </a:xfrm>
          <a:prstGeom prst="rect">
            <a:avLst/>
          </a:prstGeom>
          <a:noFill/>
          <a:ln w="9525">
            <a:noFill/>
            <a:miter lim="800000"/>
            <a:headEnd/>
            <a:tailEnd/>
          </a:ln>
          <a:effectLst/>
        </p:spPr>
      </p:pic>
      <p:sp>
        <p:nvSpPr>
          <p:cNvPr id="2" name="Nadpis 1"/>
          <p:cNvSpPr>
            <a:spLocks noGrp="1"/>
          </p:cNvSpPr>
          <p:nvPr>
            <p:ph type="title"/>
          </p:nvPr>
        </p:nvSpPr>
        <p:spPr>
          <a:xfrm>
            <a:off x="1042988" y="571500"/>
            <a:ext cx="7024687" cy="785813"/>
          </a:xfrm>
        </p:spPr>
        <p:txBody>
          <a:bodyPr/>
          <a:lstStyle/>
          <a:p>
            <a:pPr>
              <a:defRPr/>
            </a:pPr>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b="1" cap="all" dirty="0" smtClean="0">
              <a:solidFill>
                <a:schemeClr val="tx1"/>
              </a:solidFill>
              <a:latin typeface="Arial" pitchFamily="34" charset="0"/>
              <a:cs typeface="Arial" pitchFamily="34" charset="0"/>
            </a:endParaRPr>
          </a:p>
        </p:txBody>
      </p:sp>
      <p:sp>
        <p:nvSpPr>
          <p:cNvPr id="5" name="Zástupný symbol pro obsah 4"/>
          <p:cNvSpPr>
            <a:spLocks noGrp="1"/>
          </p:cNvSpPr>
          <p:nvPr>
            <p:ph idx="1"/>
          </p:nvPr>
        </p:nvSpPr>
        <p:spPr>
          <a:xfrm>
            <a:off x="642910" y="1285860"/>
            <a:ext cx="8001056" cy="4546615"/>
          </a:xfrm>
        </p:spPr>
        <p:txBody>
          <a:bodyPr/>
          <a:lstStyle/>
          <a:p>
            <a:pPr algn="ctr">
              <a:buNone/>
            </a:pPr>
            <a:endParaRPr lang="cs-CZ" sz="2200" b="1" dirty="0" smtClean="0">
              <a:latin typeface="Arial" pitchFamily="34" charset="0"/>
              <a:cs typeface="Arial" pitchFamily="34" charset="0"/>
            </a:endParaRPr>
          </a:p>
          <a:p>
            <a:pPr algn="ctr">
              <a:buNone/>
            </a:pPr>
            <a:endParaRPr lang="cs-CZ" sz="2200" b="1" dirty="0" smtClean="0">
              <a:latin typeface="Arial" pitchFamily="34" charset="0"/>
              <a:cs typeface="Arial" pitchFamily="34" charset="0"/>
            </a:endParaRPr>
          </a:p>
        </p:txBody>
      </p:sp>
      <p:sp>
        <p:nvSpPr>
          <p:cNvPr id="11" name="TextovéPole 10"/>
          <p:cNvSpPr txBox="1"/>
          <p:nvPr/>
        </p:nvSpPr>
        <p:spPr>
          <a:xfrm>
            <a:off x="1000100" y="2143116"/>
            <a:ext cx="5500726" cy="1200329"/>
          </a:xfrm>
          <a:prstGeom prst="rect">
            <a:avLst/>
          </a:prstGeom>
          <a:noFill/>
        </p:spPr>
        <p:txBody>
          <a:bodyPr wrap="square" rtlCol="0">
            <a:spAutoFit/>
          </a:bodyPr>
          <a:lstStyle/>
          <a:p>
            <a:r>
              <a:rPr lang="cs-CZ" b="1" dirty="0" smtClean="0"/>
              <a:t> </a:t>
            </a:r>
          </a:p>
          <a:p>
            <a:r>
              <a:rPr lang="cs-CZ" dirty="0" smtClean="0"/>
              <a:t>  </a:t>
            </a:r>
            <a:r>
              <a:rPr lang="cs-CZ" b="1" dirty="0" smtClean="0"/>
              <a:t> </a:t>
            </a:r>
          </a:p>
          <a:p>
            <a:r>
              <a:rPr lang="cs-CZ" dirty="0" smtClean="0"/>
              <a:t> </a:t>
            </a:r>
            <a:endParaRPr lang="cs-CZ" b="1" dirty="0" smtClean="0"/>
          </a:p>
          <a:p>
            <a:r>
              <a:rPr lang="cs-CZ" dirty="0" smtClean="0"/>
              <a:t>  </a:t>
            </a:r>
            <a:r>
              <a:rPr lang="cs-CZ" b="1" dirty="0" smtClean="0"/>
              <a:t> </a:t>
            </a:r>
            <a:endParaRPr lang="cs-CZ" dirty="0"/>
          </a:p>
        </p:txBody>
      </p:sp>
      <p:sp>
        <p:nvSpPr>
          <p:cNvPr id="14" name="Zástupný symbol pro obsah 2"/>
          <p:cNvSpPr txBox="1">
            <a:spLocks/>
          </p:cNvSpPr>
          <p:nvPr/>
        </p:nvSpPr>
        <p:spPr bwMode="auto">
          <a:xfrm>
            <a:off x="571472" y="1285860"/>
            <a:ext cx="8072494" cy="557214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273050" algn="ctr" defTabSz="914400" rtl="0" eaLnBrk="0" fontAlgn="base" latinLnBrk="0" hangingPunct="0">
              <a:lnSpc>
                <a:spcPct val="100000"/>
              </a:lnSpc>
              <a:spcBef>
                <a:spcPct val="20000"/>
              </a:spcBef>
              <a:spcAft>
                <a:spcPct val="0"/>
              </a:spcAft>
              <a:buClr>
                <a:schemeClr val="accent1"/>
              </a:buClr>
              <a:buSzPct val="76000"/>
              <a:buFont typeface="Wingdings 2" pitchFamily="18" charset="2"/>
              <a:buNone/>
              <a:tabLst/>
              <a:defRPr/>
            </a:pPr>
            <a:r>
              <a:rPr kumimoji="0" lang="cs-CZ" sz="2200" b="1" i="0" u="none" strike="noStrike" kern="1200" cap="none" spc="0" normalizeH="0" baseline="0" noProof="0" dirty="0" smtClean="0">
                <a:ln>
                  <a:noFill/>
                </a:ln>
                <a:solidFill>
                  <a:schemeClr val="tx2"/>
                </a:solidFill>
                <a:effectLst/>
                <a:uLnTx/>
                <a:uFillTx/>
                <a:latin typeface="Arial" pitchFamily="34" charset="0"/>
                <a:ea typeface="+mn-ea"/>
                <a:cs typeface="Arial" pitchFamily="34" charset="0"/>
              </a:rPr>
              <a:t>Rozdělení pilníků</a:t>
            </a:r>
          </a:p>
          <a:p>
            <a:pPr>
              <a:buFont typeface="Arial" pitchFamily="34" charset="0"/>
              <a:buChar char="•"/>
            </a:pPr>
            <a:r>
              <a:rPr lang="cs-CZ" sz="1600" b="1" dirty="0" smtClean="0"/>
              <a:t>Pilníky s jednoduchým sekem </a:t>
            </a:r>
            <a:r>
              <a:rPr lang="cs-CZ" sz="1600" dirty="0" smtClean="0"/>
              <a:t>vytvářejí nedělenou třísku a používají se většinou k </a:t>
            </a:r>
            <a:r>
              <a:rPr lang="cs-CZ" sz="1600" dirty="0" err="1" smtClean="0"/>
              <a:t>obrávění</a:t>
            </a:r>
            <a:r>
              <a:rPr lang="cs-CZ" sz="1600" dirty="0" smtClean="0"/>
              <a:t> měkčích kovových materiálů, plastů apod. </a:t>
            </a:r>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endParaRPr lang="cs-CZ" sz="1600" b="1" dirty="0" smtClean="0"/>
          </a:p>
          <a:p>
            <a:pPr>
              <a:buFont typeface="Arial" pitchFamily="34" charset="0"/>
              <a:buChar char="•"/>
            </a:pPr>
            <a:r>
              <a:rPr lang="cs-CZ" sz="1600" b="1" dirty="0" smtClean="0"/>
              <a:t>Pilníky s křížovým sekem </a:t>
            </a:r>
            <a:r>
              <a:rPr lang="cs-CZ" sz="1600" dirty="0" smtClean="0"/>
              <a:t>(b) mají dva seky - první (spodní) sek, který je mělký, je překryt druhým (vrchním křížovým) sekem, který je hlubší a vytvářejí se jím zuby, jejichž břity se předchozím, spodním sekem přerušují. To umožňuje lepší oddělování i odvádění vznikajících třísek. </a:t>
            </a:r>
          </a:p>
          <a:p>
            <a:pPr>
              <a:buFont typeface="Arial" pitchFamily="34" charset="0"/>
              <a:buChar char="•"/>
            </a:pPr>
            <a:r>
              <a:rPr lang="cs-CZ" sz="1600" b="1" dirty="0" smtClean="0"/>
              <a:t>Pilníky s frézovanými zuby</a:t>
            </a:r>
            <a:r>
              <a:rPr lang="cs-CZ" sz="1600" dirty="0" smtClean="0"/>
              <a:t> (c) se vyrábějí většinou ve dvojím provedení - se zuby přímými, které se používají na měkčí materiály (hliník, plasty apod.), a se zuby obloukovými, jimiž se obrábějí materiály tvrdší (dural, tvrzený papír apod.). </a:t>
            </a:r>
          </a:p>
          <a:p>
            <a:pPr>
              <a:buFont typeface="Arial" pitchFamily="34" charset="0"/>
              <a:buChar char="•"/>
            </a:pPr>
            <a:r>
              <a:rPr lang="cs-CZ" sz="1600" b="1" dirty="0" smtClean="0"/>
              <a:t>Rašple se </a:t>
            </a:r>
            <a:r>
              <a:rPr lang="cs-CZ" sz="1600" b="1" dirty="0" err="1" smtClean="0"/>
              <a:t>struhákovým</a:t>
            </a:r>
            <a:r>
              <a:rPr lang="cs-CZ" sz="1600" b="1" dirty="0" smtClean="0"/>
              <a:t> sekem</a:t>
            </a:r>
            <a:r>
              <a:rPr lang="cs-CZ" sz="1600" dirty="0" smtClean="0"/>
              <a:t>, </a:t>
            </a:r>
            <a:r>
              <a:rPr lang="cs-CZ" sz="1600" dirty="0" err="1" smtClean="0"/>
              <a:t>ktrý</a:t>
            </a:r>
            <a:r>
              <a:rPr lang="cs-CZ" sz="1600" dirty="0" smtClean="0"/>
              <a:t> má při obrábění trhavý účinek, se používají při obrábění nejměkčích kovových materiálů (olova, cínu, slitin hliníku apod.), plastů, ale i dřeva. </a:t>
            </a:r>
          </a:p>
          <a:p>
            <a:pPr marL="342900" marR="0" lvl="0" indent="-273050" defTabSz="914400" rtl="0" eaLnBrk="0" fontAlgn="base" latinLnBrk="0" hangingPunct="0">
              <a:lnSpc>
                <a:spcPct val="100000"/>
              </a:lnSpc>
              <a:spcBef>
                <a:spcPct val="20000"/>
              </a:spcBef>
              <a:spcAft>
                <a:spcPct val="0"/>
              </a:spcAft>
              <a:buClr>
                <a:schemeClr val="accent1"/>
              </a:buClr>
              <a:buSzPct val="76000"/>
              <a:buFont typeface="Wingdings 2" pitchFamily="18" charset="2"/>
              <a:buNone/>
              <a:tabLst/>
              <a:defRPr/>
            </a:pPr>
            <a:endParaRPr kumimoji="0" lang="cs-CZ" i="0" u="none" strike="noStrike" kern="1200" cap="none" spc="0" normalizeH="0" baseline="0" noProof="0" dirty="0" smtClean="0">
              <a:ln>
                <a:noFill/>
              </a:ln>
              <a:solidFill>
                <a:schemeClr val="tx2"/>
              </a:solidFill>
              <a:effectLst/>
              <a:uLnTx/>
              <a:uFillTx/>
              <a:latin typeface="Arial" pitchFamily="34" charset="0"/>
              <a:ea typeface="+mn-ea"/>
              <a:cs typeface="Arial" pitchFamily="34" charset="0"/>
            </a:endParaRPr>
          </a:p>
          <a:p>
            <a:pPr marL="342900" indent="-273050" algn="ctr" eaLnBrk="0" hangingPunct="0">
              <a:spcBef>
                <a:spcPct val="20000"/>
              </a:spcBef>
              <a:buClr>
                <a:schemeClr val="accent1"/>
              </a:buClr>
              <a:buSzPct val="76000"/>
            </a:pPr>
            <a:endParaRPr kumimoji="0" lang="cs-CZ" sz="6000" b="1" i="0" u="none" strike="noStrike" kern="1200" cap="none" spc="0" normalizeH="0" baseline="0" noProof="0" dirty="0" smtClean="0">
              <a:ln>
                <a:noFill/>
              </a:ln>
              <a:solidFill>
                <a:schemeClr val="tx2"/>
              </a:solidFill>
              <a:effectLst/>
              <a:uLnTx/>
              <a:uFillTx/>
              <a:latin typeface="Arial" pitchFamily="34" charset="0"/>
              <a:ea typeface="+mn-ea"/>
              <a:cs typeface="Arial" pitchFamily="34" charset="0"/>
            </a:endParaRPr>
          </a:p>
          <a:p>
            <a:pPr marL="342900" marR="0" lvl="0" indent="-273050" algn="ctr" defTabSz="914400" rtl="0" eaLnBrk="0" fontAlgn="base" latinLnBrk="0" hangingPunct="0">
              <a:lnSpc>
                <a:spcPct val="100000"/>
              </a:lnSpc>
              <a:spcBef>
                <a:spcPct val="20000"/>
              </a:spcBef>
              <a:spcAft>
                <a:spcPct val="0"/>
              </a:spcAft>
              <a:buClr>
                <a:schemeClr val="accent1"/>
              </a:buClr>
              <a:buSzPct val="76000"/>
              <a:buFont typeface="Wingdings 2" pitchFamily="18" charset="2"/>
              <a:buNone/>
              <a:tabLst/>
              <a:defRPr/>
            </a:pPr>
            <a:endParaRPr kumimoji="0" lang="cs-CZ" sz="3600" b="1" i="0" u="none" strike="noStrike" kern="1200" cap="none" spc="0" normalizeH="0" baseline="0" noProof="0" dirty="0" smtClean="0">
              <a:ln>
                <a:noFill/>
              </a:ln>
              <a:solidFill>
                <a:schemeClr val="tx2"/>
              </a:solidFill>
              <a:effectLst/>
              <a:uLnTx/>
              <a:uFillTx/>
              <a:latin typeface="Arial" pitchFamily="34" charset="0"/>
              <a:ea typeface="+mn-ea"/>
              <a:cs typeface="Arial" pitchFamily="34" charset="0"/>
            </a:endParaRPr>
          </a:p>
          <a:p>
            <a:pPr marL="639763" lvl="1" indent="-273050" eaLnBrk="0" hangingPunct="0">
              <a:spcBef>
                <a:spcPct val="20000"/>
              </a:spcBef>
              <a:buClr>
                <a:schemeClr val="accent1"/>
              </a:buClr>
              <a:buSzPct val="76000"/>
              <a:buFont typeface="Wingdings 2" pitchFamily="18" charset="2"/>
              <a:buChar char=""/>
            </a:pPr>
            <a:endParaRPr kumimoji="0" lang="cs-CZ" sz="2000" b="1" i="0" u="none" strike="noStrike" kern="1200" cap="none" spc="0" normalizeH="0" baseline="0" noProof="0" dirty="0" smtClean="0">
              <a:ln>
                <a:noFill/>
              </a:ln>
              <a:solidFill>
                <a:schemeClr val="tx2"/>
              </a:solidFill>
              <a:effectLst/>
              <a:uLnTx/>
              <a:uFillTx/>
              <a:latin typeface="Arial" pitchFamily="34" charset="0"/>
              <a:ea typeface="+mn-ea"/>
              <a:cs typeface="Arial" pitchFamily="34" charset="0"/>
            </a:endParaRP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4572000" y="357166"/>
            <a:ext cx="4048136" cy="6220117"/>
          </a:xfrm>
          <a:prstGeom prst="rect">
            <a:avLst/>
          </a:prstGeom>
          <a:noFill/>
          <a:ln w="9525">
            <a:noFill/>
            <a:miter lim="800000"/>
            <a:headEnd/>
            <a:tailEnd/>
          </a:ln>
          <a:effectLst/>
        </p:spPr>
      </p:pic>
      <p:sp>
        <p:nvSpPr>
          <p:cNvPr id="11266" name="Nadpis 1"/>
          <p:cNvSpPr>
            <a:spLocks noGrp="1"/>
          </p:cNvSpPr>
          <p:nvPr>
            <p:ph type="title"/>
          </p:nvPr>
        </p:nvSpPr>
        <p:spPr>
          <a:xfrm>
            <a:off x="1000100" y="500042"/>
            <a:ext cx="7024687" cy="758825"/>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smtClean="0">
              <a:solidFill>
                <a:schemeClr val="tx1"/>
              </a:solidFill>
              <a:latin typeface="Arial" pitchFamily="34" charset="0"/>
              <a:cs typeface="Arial" pitchFamily="34" charset="0"/>
            </a:endParaRPr>
          </a:p>
        </p:txBody>
      </p:sp>
      <p:sp>
        <p:nvSpPr>
          <p:cNvPr id="6" name="Zástupný symbol pro obsah 5"/>
          <p:cNvSpPr>
            <a:spLocks noGrp="1"/>
          </p:cNvSpPr>
          <p:nvPr>
            <p:ph idx="1"/>
          </p:nvPr>
        </p:nvSpPr>
        <p:spPr>
          <a:xfrm>
            <a:off x="571472" y="1214422"/>
            <a:ext cx="8001056" cy="5214974"/>
          </a:xfrm>
        </p:spPr>
        <p:txBody>
          <a:bodyPr/>
          <a:lstStyle/>
          <a:p>
            <a:pPr lvl="0">
              <a:buNone/>
              <a:defRPr/>
            </a:pPr>
            <a:r>
              <a:rPr lang="cs-CZ" sz="2200" b="1" dirty="0" smtClean="0">
                <a:latin typeface="Arial" pitchFamily="34" charset="0"/>
                <a:cs typeface="Arial" pitchFamily="34" charset="0"/>
              </a:rPr>
              <a:t>Rozdělení pilníků</a:t>
            </a:r>
          </a:p>
          <a:p>
            <a:pPr lvl="0">
              <a:buNone/>
              <a:defRPr/>
            </a:pPr>
            <a:r>
              <a:rPr lang="cs-CZ" sz="1800" b="1" u="sng" dirty="0" smtClean="0">
                <a:latin typeface="Arial" pitchFamily="34" charset="0"/>
                <a:cs typeface="Arial" pitchFamily="34" charset="0"/>
              </a:rPr>
              <a:t>Podle tvaru těla:</a:t>
            </a:r>
          </a:p>
          <a:p>
            <a:pPr lvl="0">
              <a:buNone/>
              <a:defRPr/>
            </a:pPr>
            <a:r>
              <a:rPr lang="cs-CZ" sz="1800" dirty="0" smtClean="0">
                <a:latin typeface="Arial" pitchFamily="34" charset="0"/>
                <a:cs typeface="Arial" pitchFamily="34" charset="0"/>
              </a:rPr>
              <a:t>Základní druhy pilníků: </a:t>
            </a:r>
          </a:p>
          <a:p>
            <a:pPr lvl="0">
              <a:buNone/>
              <a:defRPr/>
            </a:pPr>
            <a:r>
              <a:rPr lang="cs-CZ" sz="1800" dirty="0" smtClean="0">
                <a:latin typeface="Arial" pitchFamily="34" charset="0"/>
                <a:cs typeface="Arial" pitchFamily="34" charset="0"/>
              </a:rPr>
              <a:t>a) těžký obdélníkový, </a:t>
            </a:r>
          </a:p>
          <a:p>
            <a:pPr lvl="0">
              <a:buNone/>
              <a:defRPr/>
            </a:pPr>
            <a:r>
              <a:rPr lang="cs-CZ" sz="1800" dirty="0" smtClean="0">
                <a:latin typeface="Arial" pitchFamily="34" charset="0"/>
                <a:cs typeface="Arial" pitchFamily="34" charset="0"/>
              </a:rPr>
              <a:t>b)lehký obdélníkový, </a:t>
            </a:r>
          </a:p>
          <a:p>
            <a:pPr lvl="0">
              <a:buNone/>
              <a:defRPr/>
            </a:pPr>
            <a:r>
              <a:rPr lang="cs-CZ" sz="1800" dirty="0" smtClean="0">
                <a:latin typeface="Arial" pitchFamily="34" charset="0"/>
                <a:cs typeface="Arial" pitchFamily="34" charset="0"/>
              </a:rPr>
              <a:t>c) uběrací obdélníkový zúžený, </a:t>
            </a:r>
          </a:p>
          <a:p>
            <a:pPr lvl="0">
              <a:buNone/>
              <a:defRPr/>
            </a:pPr>
            <a:r>
              <a:rPr lang="cs-CZ" sz="1800" dirty="0" smtClean="0">
                <a:latin typeface="Arial" pitchFamily="34" charset="0"/>
                <a:cs typeface="Arial" pitchFamily="34" charset="0"/>
              </a:rPr>
              <a:t>d) trojúhelníkový na pily, </a:t>
            </a:r>
          </a:p>
          <a:p>
            <a:pPr lvl="0">
              <a:buNone/>
              <a:defRPr/>
            </a:pPr>
            <a:r>
              <a:rPr lang="cs-CZ" sz="1800" dirty="0" smtClean="0">
                <a:latin typeface="Arial" pitchFamily="34" charset="0"/>
                <a:cs typeface="Arial" pitchFamily="34" charset="0"/>
              </a:rPr>
              <a:t>e) úsečový, </a:t>
            </a:r>
          </a:p>
          <a:p>
            <a:pPr lvl="0">
              <a:buNone/>
              <a:defRPr/>
            </a:pPr>
            <a:r>
              <a:rPr lang="cs-CZ" sz="1800" dirty="0" smtClean="0">
                <a:latin typeface="Arial" pitchFamily="34" charset="0"/>
                <a:cs typeface="Arial" pitchFamily="34" charset="0"/>
              </a:rPr>
              <a:t>) nožovitý, </a:t>
            </a:r>
          </a:p>
          <a:p>
            <a:pPr lvl="0">
              <a:buNone/>
              <a:defRPr/>
            </a:pPr>
            <a:r>
              <a:rPr lang="cs-CZ" sz="1800" dirty="0" smtClean="0">
                <a:latin typeface="Arial" pitchFamily="34" charset="0"/>
                <a:cs typeface="Arial" pitchFamily="34" charset="0"/>
              </a:rPr>
              <a:t>g) trojúhelníkový, </a:t>
            </a:r>
          </a:p>
          <a:p>
            <a:pPr lvl="0">
              <a:buNone/>
              <a:defRPr/>
            </a:pPr>
            <a:r>
              <a:rPr lang="cs-CZ" sz="1800" dirty="0" smtClean="0">
                <a:latin typeface="Arial" pitchFamily="34" charset="0"/>
                <a:cs typeface="Arial" pitchFamily="34" charset="0"/>
              </a:rPr>
              <a:t>h) měchovitý, </a:t>
            </a:r>
          </a:p>
          <a:p>
            <a:pPr marL="469900" lvl="0" indent="-400050">
              <a:buNone/>
              <a:defRPr/>
            </a:pPr>
            <a:r>
              <a:rPr lang="cs-CZ" sz="1800" dirty="0" smtClean="0">
                <a:latin typeface="Arial" pitchFamily="34" charset="0"/>
                <a:cs typeface="Arial" pitchFamily="34" charset="0"/>
              </a:rPr>
              <a:t>čtvercový, </a:t>
            </a:r>
          </a:p>
          <a:p>
            <a:pPr marL="469900" lvl="0" indent="-400050">
              <a:buNone/>
              <a:defRPr/>
            </a:pPr>
            <a:r>
              <a:rPr lang="cs-CZ" sz="1800" dirty="0" smtClean="0">
                <a:latin typeface="Arial" pitchFamily="34" charset="0"/>
                <a:cs typeface="Arial" pitchFamily="34" charset="0"/>
              </a:rPr>
              <a:t>j) jazýčkový, </a:t>
            </a:r>
          </a:p>
          <a:p>
            <a:pPr marL="469900" lvl="0" indent="-400050">
              <a:buNone/>
              <a:defRPr/>
            </a:pPr>
            <a:r>
              <a:rPr lang="cs-CZ" sz="1800" dirty="0" smtClean="0">
                <a:latin typeface="Arial" pitchFamily="34" charset="0"/>
                <a:cs typeface="Arial" pitchFamily="34" charset="0"/>
              </a:rPr>
              <a:t>k) kruhový, </a:t>
            </a:r>
          </a:p>
          <a:p>
            <a:pPr marL="469900" lvl="0" indent="-400050">
              <a:buNone/>
              <a:defRPr/>
            </a:pPr>
            <a:r>
              <a:rPr lang="cs-CZ" sz="1800" dirty="0" smtClean="0">
                <a:latin typeface="Arial" pitchFamily="34" charset="0"/>
                <a:cs typeface="Arial" pitchFamily="34" charset="0"/>
              </a:rPr>
              <a:t>l) trojúhelníkový </a:t>
            </a:r>
            <a:endParaRPr lang="cs-CZ" sz="1800" b="1" u="sng" dirty="0" smtClean="0">
              <a:latin typeface="Arial" pitchFamily="34" charset="0"/>
              <a:cs typeface="Arial" pitchFamily="34" charset="0"/>
            </a:endParaRPr>
          </a:p>
          <a:p>
            <a:pPr lvl="0">
              <a:buNone/>
              <a:defRPr/>
            </a:pPr>
            <a:endParaRPr lang="cs-CZ" sz="1800" b="1" u="sng"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14348" y="428604"/>
            <a:ext cx="7024687" cy="973127"/>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71472" y="1357298"/>
            <a:ext cx="8072494" cy="5072098"/>
          </a:xfrm>
        </p:spPr>
        <p:txBody>
          <a:bodyPr/>
          <a:lstStyle/>
          <a:p>
            <a:pPr>
              <a:buNone/>
            </a:pPr>
            <a:r>
              <a:rPr lang="cs-CZ" sz="1600" b="1" dirty="0" smtClean="0">
                <a:latin typeface="Arial" pitchFamily="34" charset="0"/>
                <a:cs typeface="Arial" pitchFamily="34" charset="0"/>
              </a:rPr>
              <a:t>Základní druhy práce při pilování:</a:t>
            </a:r>
          </a:p>
          <a:p>
            <a:pPr>
              <a:buNone/>
            </a:pPr>
            <a:r>
              <a:rPr lang="cs-CZ" sz="1600" b="1" dirty="0" smtClean="0">
                <a:latin typeface="Arial" pitchFamily="34" charset="0"/>
                <a:cs typeface="Arial" pitchFamily="34" charset="0"/>
              </a:rPr>
              <a:t>Hrubování – </a:t>
            </a:r>
            <a:r>
              <a:rPr lang="cs-CZ" sz="1600" dirty="0" smtClean="0">
                <a:latin typeface="Arial" pitchFamily="34" charset="0"/>
                <a:cs typeface="Arial" pitchFamily="34" charset="0"/>
              </a:rPr>
              <a:t>odběr většího množství třísky při plném záběru</a:t>
            </a:r>
          </a:p>
          <a:p>
            <a:pPr>
              <a:buNone/>
            </a:pPr>
            <a:r>
              <a:rPr lang="cs-CZ" sz="1600" b="1" dirty="0" smtClean="0">
                <a:latin typeface="Arial" pitchFamily="34" charset="0"/>
                <a:cs typeface="Arial" pitchFamily="34" charset="0"/>
              </a:rPr>
              <a:t>Hlazení </a:t>
            </a:r>
            <a:r>
              <a:rPr lang="cs-CZ" sz="1600" dirty="0" smtClean="0">
                <a:latin typeface="Arial" pitchFamily="34" charset="0"/>
                <a:cs typeface="Arial" pitchFamily="34" charset="0"/>
              </a:rPr>
              <a:t>– dokončovací operace  při uchopení pilníku napříč oběma rukama a  tahání podél delší strany</a:t>
            </a:r>
          </a:p>
          <a:p>
            <a:pPr>
              <a:buNone/>
            </a:pPr>
            <a:endParaRPr lang="cs-CZ" sz="1600" dirty="0" smtClean="0">
              <a:latin typeface="Arial" pitchFamily="34" charset="0"/>
              <a:cs typeface="Arial" pitchFamily="34" charset="0"/>
            </a:endParaRPr>
          </a:p>
          <a:p>
            <a:pPr>
              <a:buNone/>
            </a:pPr>
            <a:r>
              <a:rPr lang="cs-CZ" sz="1600" dirty="0" smtClean="0">
                <a:latin typeface="Arial" pitchFamily="34" charset="0"/>
                <a:cs typeface="Arial" pitchFamily="34" charset="0"/>
              </a:rPr>
              <a:t>Pilování rovinných ploch			Pilování  zaoblených ploch</a:t>
            </a:r>
          </a:p>
        </p:txBody>
      </p:sp>
      <p:pic>
        <p:nvPicPr>
          <p:cNvPr id="4" name="Picture 2"/>
          <p:cNvPicPr>
            <a:picLocks noChangeAspect="1" noChangeArrowheads="1"/>
          </p:cNvPicPr>
          <p:nvPr/>
        </p:nvPicPr>
        <p:blipFill>
          <a:blip r:embed="rId2"/>
          <a:srcRect/>
          <a:stretch>
            <a:fillRect/>
          </a:stretch>
        </p:blipFill>
        <p:spPr bwMode="auto">
          <a:xfrm>
            <a:off x="714348" y="3143248"/>
            <a:ext cx="3814754" cy="2687668"/>
          </a:xfrm>
          <a:prstGeom prst="rect">
            <a:avLst/>
          </a:prstGeom>
          <a:noFill/>
          <a:ln w="9525">
            <a:noFill/>
            <a:miter lim="800000"/>
            <a:headEnd/>
            <a:tailEnd/>
          </a:ln>
          <a:effectLst/>
        </p:spPr>
      </p:pic>
      <p:pic>
        <p:nvPicPr>
          <p:cNvPr id="4099" name="Picture 3"/>
          <p:cNvPicPr>
            <a:picLocks noChangeAspect="1" noChangeArrowheads="1"/>
          </p:cNvPicPr>
          <p:nvPr/>
        </p:nvPicPr>
        <p:blipFill>
          <a:blip r:embed="rId3"/>
          <a:srcRect/>
          <a:stretch>
            <a:fillRect/>
          </a:stretch>
        </p:blipFill>
        <p:spPr bwMode="auto">
          <a:xfrm>
            <a:off x="5000627" y="3305358"/>
            <a:ext cx="3146755" cy="248109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42910" y="500042"/>
            <a:ext cx="7024687" cy="857256"/>
          </a:xfrm>
        </p:spPr>
        <p:txBody>
          <a:bodyPr/>
          <a:lstStyle/>
          <a:p>
            <a:r>
              <a:rPr lang="cs-CZ" sz="2800" b="1" dirty="0">
                <a:latin typeface="Arial" pitchFamily="34" charset="0"/>
                <a:cs typeface="Arial" pitchFamily="34" charset="0"/>
              </a:rPr>
              <a:t>Zpracování  materiálu </a:t>
            </a:r>
            <a:br>
              <a:rPr lang="cs-CZ" sz="2800" b="1" dirty="0">
                <a:latin typeface="Arial" pitchFamily="34" charset="0"/>
                <a:cs typeface="Arial" pitchFamily="34" charset="0"/>
              </a:rPr>
            </a:br>
            <a:r>
              <a:rPr lang="cs-CZ" sz="2800" b="1" dirty="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642910" y="1500174"/>
            <a:ext cx="7929618" cy="4857784"/>
          </a:xfrm>
        </p:spPr>
        <p:txBody>
          <a:bodyPr/>
          <a:lstStyle/>
          <a:p>
            <a:pPr algn="ctr">
              <a:buNone/>
            </a:pPr>
            <a:r>
              <a:rPr lang="cs-CZ" b="1" dirty="0" smtClean="0">
                <a:latin typeface="Arial" pitchFamily="34" charset="0"/>
                <a:cs typeface="Arial" pitchFamily="34" charset="0"/>
              </a:rPr>
              <a:t>Stříhání</a:t>
            </a:r>
          </a:p>
          <a:p>
            <a:pPr>
              <a:buNone/>
            </a:pPr>
            <a:r>
              <a:rPr lang="cs-CZ" sz="2000" dirty="0" smtClean="0">
                <a:latin typeface="Arial" pitchFamily="34" charset="0"/>
                <a:cs typeface="Arial" pitchFamily="34" charset="0"/>
              </a:rPr>
              <a:t>Stříháním je oddělování části materiálu působením protilehlých řezných hran způsobujících v řezné rovině smykové napětí.</a:t>
            </a:r>
            <a:endParaRPr lang="cs-CZ" sz="2000" b="1" dirty="0" smtClean="0">
              <a:latin typeface="Arial" pitchFamily="34" charset="0"/>
              <a:cs typeface="Arial" pitchFamily="34" charset="0"/>
            </a:endParaRPr>
          </a:p>
          <a:p>
            <a:endParaRPr lang="cs-CZ" sz="1600" dirty="0" smtClean="0">
              <a:latin typeface="Arial" pitchFamily="34" charset="0"/>
              <a:cs typeface="Arial" pitchFamily="34" charset="0"/>
            </a:endParaRPr>
          </a:p>
          <a:p>
            <a:endParaRPr lang="cs-CZ" sz="1600" dirty="0" smtClean="0">
              <a:latin typeface="Arial" pitchFamily="34" charset="0"/>
              <a:cs typeface="Arial" pitchFamily="34" charset="0"/>
            </a:endParaRPr>
          </a:p>
          <a:p>
            <a:endParaRPr lang="cs-CZ" sz="1600" dirty="0" smtClean="0">
              <a:latin typeface="Arial" pitchFamily="34" charset="0"/>
              <a:cs typeface="Arial" pitchFamily="34" charset="0"/>
            </a:endParaRPr>
          </a:p>
          <a:p>
            <a:endParaRPr lang="cs-CZ" sz="1600" dirty="0" smtClean="0">
              <a:latin typeface="Arial" pitchFamily="34" charset="0"/>
              <a:cs typeface="Arial" pitchFamily="34" charset="0"/>
            </a:endParaRPr>
          </a:p>
          <a:p>
            <a:endParaRPr lang="cs-CZ" sz="1600" dirty="0" smtClean="0">
              <a:latin typeface="Arial" pitchFamily="34" charset="0"/>
              <a:cs typeface="Arial" pitchFamily="34" charset="0"/>
            </a:endParaRPr>
          </a:p>
          <a:p>
            <a:endParaRPr lang="cs-CZ" sz="1600" dirty="0" smtClean="0">
              <a:latin typeface="Arial" pitchFamily="34" charset="0"/>
              <a:cs typeface="Arial" pitchFamily="34" charset="0"/>
            </a:endParaRPr>
          </a:p>
        </p:txBody>
      </p:sp>
      <p:pic>
        <p:nvPicPr>
          <p:cNvPr id="5122" name="Picture 2"/>
          <p:cNvPicPr>
            <a:picLocks noChangeAspect="1" noChangeArrowheads="1"/>
          </p:cNvPicPr>
          <p:nvPr/>
        </p:nvPicPr>
        <p:blipFill>
          <a:blip r:embed="rId2"/>
          <a:srcRect/>
          <a:stretch>
            <a:fillRect/>
          </a:stretch>
        </p:blipFill>
        <p:spPr bwMode="auto">
          <a:xfrm>
            <a:off x="2397939" y="2786058"/>
            <a:ext cx="3817115" cy="340995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908720"/>
            <a:ext cx="7024687" cy="544499"/>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539552" y="1628800"/>
            <a:ext cx="8072494" cy="3960440"/>
          </a:xfrm>
        </p:spPr>
        <p:txBody>
          <a:bodyPr/>
          <a:lstStyle/>
          <a:p>
            <a:pPr algn="ctr">
              <a:buNone/>
            </a:pPr>
            <a:r>
              <a:rPr lang="cs-CZ" sz="3600" b="1" dirty="0" smtClean="0">
                <a:latin typeface="Arial" pitchFamily="34" charset="0"/>
                <a:cs typeface="Arial" pitchFamily="34" charset="0"/>
              </a:rPr>
              <a:t>Odkaz na video</a:t>
            </a:r>
          </a:p>
          <a:p>
            <a:pPr algn="ctr">
              <a:buNone/>
            </a:pPr>
            <a:endParaRPr lang="cs-CZ" sz="3600" b="1" dirty="0" smtClean="0">
              <a:latin typeface="Arial" pitchFamily="34" charset="0"/>
              <a:cs typeface="Arial" pitchFamily="34" charset="0"/>
            </a:endParaRPr>
          </a:p>
          <a:p>
            <a:pPr algn="ctr">
              <a:buNone/>
            </a:pPr>
            <a:endParaRPr lang="cs-CZ" sz="3600" b="1" dirty="0" smtClean="0">
              <a:latin typeface="Arial" pitchFamily="34" charset="0"/>
              <a:cs typeface="Arial" pitchFamily="34" charset="0"/>
            </a:endParaRPr>
          </a:p>
          <a:p>
            <a:pPr lvl="1"/>
            <a:endParaRPr lang="cs-CZ" sz="2000" b="1" dirty="0" smtClean="0">
              <a:latin typeface="Arial" pitchFamily="34" charset="0"/>
              <a:cs typeface="Arial" pitchFamily="34" charset="0"/>
            </a:endParaRPr>
          </a:p>
          <a:p>
            <a:pPr lvl="1">
              <a:buNone/>
            </a:pPr>
            <a:r>
              <a:rPr lang="cs-CZ" sz="2000" b="1" dirty="0" smtClean="0">
                <a:latin typeface="Arial" pitchFamily="34" charset="0"/>
                <a:cs typeface="Arial" pitchFamily="34" charset="0"/>
                <a:hlinkClick r:id="rId2"/>
              </a:rPr>
              <a:t>http://www.</a:t>
            </a:r>
            <a:r>
              <a:rPr lang="cs-CZ" sz="2000" b="1" dirty="0" err="1" smtClean="0">
                <a:latin typeface="Arial" pitchFamily="34" charset="0"/>
                <a:cs typeface="Arial" pitchFamily="34" charset="0"/>
                <a:hlinkClick r:id="rId2"/>
              </a:rPr>
              <a:t>youtube.com</a:t>
            </a:r>
            <a:r>
              <a:rPr lang="cs-CZ" sz="2000" b="1" dirty="0" smtClean="0">
                <a:latin typeface="Arial" pitchFamily="34" charset="0"/>
                <a:cs typeface="Arial" pitchFamily="34" charset="0"/>
                <a:hlinkClick r:id="rId2"/>
              </a:rPr>
              <a:t>/</a:t>
            </a:r>
            <a:r>
              <a:rPr lang="cs-CZ" sz="2000" b="1" dirty="0" err="1" smtClean="0">
                <a:latin typeface="Arial" pitchFamily="34" charset="0"/>
                <a:cs typeface="Arial" pitchFamily="34" charset="0"/>
                <a:hlinkClick r:id="rId2"/>
              </a:rPr>
              <a:t>watch</a:t>
            </a:r>
            <a:r>
              <a:rPr lang="cs-CZ" sz="2000" b="1" dirty="0" smtClean="0">
                <a:latin typeface="Arial" pitchFamily="34" charset="0"/>
                <a:cs typeface="Arial" pitchFamily="34" charset="0"/>
                <a:hlinkClick r:id="rId2"/>
              </a:rPr>
              <a:t>?v=W8Wi4x8WSEo</a:t>
            </a:r>
            <a:endParaRPr lang="cs-CZ"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1538" y="714356"/>
            <a:ext cx="7024687" cy="571504"/>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571472" y="1285860"/>
            <a:ext cx="8001056" cy="5072098"/>
          </a:xfrm>
        </p:spPr>
        <p:txBody>
          <a:bodyPr/>
          <a:lstStyle/>
          <a:p>
            <a:pPr>
              <a:buNone/>
            </a:pPr>
            <a:r>
              <a:rPr lang="cs-CZ" b="1" dirty="0" smtClean="0">
                <a:latin typeface="Arial" pitchFamily="34" charset="0"/>
                <a:cs typeface="Arial" pitchFamily="34" charset="0"/>
              </a:rPr>
              <a:t>Druhy nůžek:</a:t>
            </a:r>
          </a:p>
          <a:p>
            <a:pPr>
              <a:buNone/>
            </a:pPr>
            <a:r>
              <a:rPr lang="cs-CZ" sz="1600" b="1" dirty="0" smtClean="0">
                <a:latin typeface="Arial" pitchFamily="34" charset="0"/>
                <a:cs typeface="Arial" pitchFamily="34" charset="0"/>
              </a:rPr>
              <a:t>Ruční				pákové</a:t>
            </a:r>
          </a:p>
          <a:p>
            <a:pPr>
              <a:buNone/>
            </a:pPr>
            <a:endParaRPr lang="cs-CZ" sz="1600" b="1"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a:p>
            <a:pPr>
              <a:buNone/>
            </a:pPr>
            <a:r>
              <a:rPr lang="cs-CZ" sz="1600" b="1" dirty="0" smtClean="0">
                <a:latin typeface="Arial" pitchFamily="34" charset="0"/>
                <a:cs typeface="Arial" pitchFamily="34" charset="0"/>
              </a:rPr>
              <a:t>Tabulové		elektrické ruční		strojní</a:t>
            </a:r>
          </a:p>
          <a:p>
            <a:pPr>
              <a:buNone/>
            </a:pPr>
            <a:r>
              <a:rPr lang="cs-CZ" sz="1600" dirty="0" smtClean="0">
                <a:latin typeface="Arial" pitchFamily="34" charset="0"/>
                <a:cs typeface="Arial" pitchFamily="34" charset="0"/>
              </a:rPr>
              <a:t/>
            </a:r>
            <a:br>
              <a:rPr lang="cs-CZ" sz="1600" dirty="0" smtClean="0">
                <a:latin typeface="Arial" pitchFamily="34" charset="0"/>
                <a:cs typeface="Arial" pitchFamily="34" charset="0"/>
              </a:rPr>
            </a:br>
            <a:endParaRPr lang="cs-CZ" sz="1600" dirty="0">
              <a:latin typeface="Arial" pitchFamily="34" charset="0"/>
              <a:cs typeface="Arial" pitchFamily="34" charset="0"/>
            </a:endParaRPr>
          </a:p>
        </p:txBody>
      </p:sp>
      <p:pic>
        <p:nvPicPr>
          <p:cNvPr id="6146" name="Picture 2"/>
          <p:cNvPicPr>
            <a:picLocks noChangeAspect="1" noChangeArrowheads="1"/>
          </p:cNvPicPr>
          <p:nvPr/>
        </p:nvPicPr>
        <p:blipFill>
          <a:blip r:embed="rId2"/>
          <a:srcRect/>
          <a:stretch>
            <a:fillRect/>
          </a:stretch>
        </p:blipFill>
        <p:spPr bwMode="auto">
          <a:xfrm>
            <a:off x="1928794" y="1928802"/>
            <a:ext cx="1714500" cy="171450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a:srcRect/>
          <a:stretch>
            <a:fillRect/>
          </a:stretch>
        </p:blipFill>
        <p:spPr bwMode="auto">
          <a:xfrm>
            <a:off x="5748626" y="1714488"/>
            <a:ext cx="1757086" cy="1400178"/>
          </a:xfrm>
          <a:prstGeom prst="rect">
            <a:avLst/>
          </a:prstGeom>
          <a:noFill/>
          <a:ln w="9525">
            <a:noFill/>
            <a:miter lim="800000"/>
            <a:headEnd/>
            <a:tailEnd/>
          </a:ln>
          <a:effectLst/>
        </p:spPr>
      </p:pic>
      <p:pic>
        <p:nvPicPr>
          <p:cNvPr id="6148" name="Picture 4"/>
          <p:cNvPicPr>
            <a:picLocks noChangeAspect="1" noChangeArrowheads="1"/>
          </p:cNvPicPr>
          <p:nvPr/>
        </p:nvPicPr>
        <p:blipFill>
          <a:blip r:embed="rId4"/>
          <a:srcRect/>
          <a:stretch>
            <a:fillRect/>
          </a:stretch>
        </p:blipFill>
        <p:spPr bwMode="auto">
          <a:xfrm>
            <a:off x="714348" y="4071942"/>
            <a:ext cx="1571636" cy="1571636"/>
          </a:xfrm>
          <a:prstGeom prst="rect">
            <a:avLst/>
          </a:prstGeom>
          <a:noFill/>
          <a:ln w="9525">
            <a:noFill/>
            <a:miter lim="800000"/>
            <a:headEnd/>
            <a:tailEnd/>
          </a:ln>
          <a:effectLst/>
        </p:spPr>
      </p:pic>
      <p:pic>
        <p:nvPicPr>
          <p:cNvPr id="6149" name="Picture 5"/>
          <p:cNvPicPr>
            <a:picLocks noChangeAspect="1" noChangeArrowheads="1"/>
          </p:cNvPicPr>
          <p:nvPr/>
        </p:nvPicPr>
        <p:blipFill>
          <a:blip r:embed="rId5"/>
          <a:srcRect/>
          <a:stretch>
            <a:fillRect/>
          </a:stretch>
        </p:blipFill>
        <p:spPr bwMode="auto">
          <a:xfrm>
            <a:off x="3000364" y="4357694"/>
            <a:ext cx="2019293" cy="1262058"/>
          </a:xfrm>
          <a:prstGeom prst="rect">
            <a:avLst/>
          </a:prstGeom>
          <a:noFill/>
          <a:ln w="9525">
            <a:noFill/>
            <a:miter lim="800000"/>
            <a:headEnd/>
            <a:tailEnd/>
          </a:ln>
          <a:effectLst/>
        </p:spPr>
      </p:pic>
      <p:pic>
        <p:nvPicPr>
          <p:cNvPr id="6150" name="Picture 6"/>
          <p:cNvPicPr>
            <a:picLocks noChangeAspect="1" noChangeArrowheads="1"/>
          </p:cNvPicPr>
          <p:nvPr/>
        </p:nvPicPr>
        <p:blipFill>
          <a:blip r:embed="rId6"/>
          <a:srcRect/>
          <a:stretch>
            <a:fillRect/>
          </a:stretch>
        </p:blipFill>
        <p:spPr bwMode="auto">
          <a:xfrm>
            <a:off x="6072198" y="4429132"/>
            <a:ext cx="2095507" cy="157163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357166"/>
            <a:ext cx="7024687" cy="928694"/>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714348" y="1285860"/>
            <a:ext cx="7715304" cy="5072098"/>
          </a:xfrm>
        </p:spPr>
        <p:txBody>
          <a:bodyPr/>
          <a:lstStyle/>
          <a:p>
            <a:pPr algn="ctr">
              <a:buNone/>
            </a:pPr>
            <a:r>
              <a:rPr lang="cs-CZ" b="1" dirty="0" smtClean="0">
                <a:latin typeface="Arial" pitchFamily="34" charset="0"/>
                <a:cs typeface="Arial" pitchFamily="34" charset="0"/>
              </a:rPr>
              <a:t>Tváření</a:t>
            </a:r>
          </a:p>
          <a:p>
            <a:pPr>
              <a:buNone/>
            </a:pPr>
            <a:r>
              <a:rPr lang="cs-CZ" sz="2000" dirty="0" smtClean="0">
                <a:latin typeface="Arial" pitchFamily="34" charset="0"/>
                <a:cs typeface="Arial" pitchFamily="34" charset="0"/>
              </a:rPr>
              <a:t>Tvářením kovů rozumíme technologický (výrobní) proces, při kterém dochází k požadované změně tvaru výrobku nebo polotovaru, příp. vlastností, v důsledku působení vnějších sil bez odběru třísek. </a:t>
            </a:r>
          </a:p>
          <a:p>
            <a:pPr>
              <a:buNone/>
            </a:pPr>
            <a:r>
              <a:rPr lang="cs-CZ" sz="2000" dirty="0" smtClean="0">
                <a:latin typeface="Arial" pitchFamily="34" charset="0"/>
                <a:cs typeface="Arial" pitchFamily="34" charset="0"/>
              </a:rPr>
              <a:t>Podstatou tváření je vznik plastických deformací, ke kterým dojde v okamžiku dosažení napětí na mezi kluzu pro daný materiál. Tento děj je provázen fyzikálními změnami a změnami struktury materiálu, což ovlivňuje mechanické vlastnosti materiálu</a:t>
            </a:r>
            <a:r>
              <a:rPr lang="cs-CZ" dirty="0" smtClean="0"/>
              <a:t>.</a:t>
            </a:r>
            <a:endParaRPr lang="cs-CZ"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1538" y="571480"/>
            <a:ext cx="7024687" cy="714380"/>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p>
        </p:txBody>
      </p:sp>
      <p:sp>
        <p:nvSpPr>
          <p:cNvPr id="3" name="Zástupný symbol pro obsah 2"/>
          <p:cNvSpPr>
            <a:spLocks noGrp="1"/>
          </p:cNvSpPr>
          <p:nvPr>
            <p:ph idx="1"/>
          </p:nvPr>
        </p:nvSpPr>
        <p:spPr>
          <a:xfrm>
            <a:off x="571472" y="1285860"/>
            <a:ext cx="7929618" cy="5143536"/>
          </a:xfrm>
        </p:spPr>
        <p:txBody>
          <a:bodyPr/>
          <a:lstStyle/>
          <a:p>
            <a:pPr algn="ctr">
              <a:buNone/>
            </a:pPr>
            <a:r>
              <a:rPr lang="cs-CZ" sz="2200" b="1" dirty="0" smtClean="0">
                <a:latin typeface="Arial" pitchFamily="34" charset="0"/>
                <a:cs typeface="Arial" pitchFamily="34" charset="0"/>
              </a:rPr>
              <a:t>Tváření</a:t>
            </a:r>
          </a:p>
          <a:p>
            <a:pPr>
              <a:buNone/>
            </a:pPr>
            <a:r>
              <a:rPr lang="cs-CZ" sz="1600" b="1" dirty="0" smtClean="0">
                <a:latin typeface="Arial" pitchFamily="34" charset="0"/>
                <a:cs typeface="Arial" pitchFamily="34" charset="0"/>
              </a:rPr>
              <a:t>Deformace</a:t>
            </a:r>
          </a:p>
          <a:p>
            <a:r>
              <a:rPr lang="cs-CZ" sz="1600" dirty="0" smtClean="0">
                <a:latin typeface="Arial" pitchFamily="34" charset="0"/>
                <a:cs typeface="Arial" pitchFamily="34" charset="0"/>
              </a:rPr>
              <a:t>Plastická  (trvalá)</a:t>
            </a:r>
          </a:p>
          <a:p>
            <a:r>
              <a:rPr lang="cs-CZ" sz="1600" dirty="0" smtClean="0">
                <a:latin typeface="Arial" pitchFamily="34" charset="0"/>
                <a:cs typeface="Arial" pitchFamily="34" charset="0"/>
              </a:rPr>
              <a:t>Elastická (dočasná)</a:t>
            </a:r>
          </a:p>
          <a:p>
            <a:pPr>
              <a:buNone/>
            </a:pPr>
            <a:r>
              <a:rPr lang="cs-CZ" sz="1600" b="1" dirty="0" smtClean="0">
                <a:latin typeface="Arial" pitchFamily="34" charset="0"/>
                <a:cs typeface="Arial" pitchFamily="34" charset="0"/>
              </a:rPr>
              <a:t>Druhy deformací:</a:t>
            </a:r>
          </a:p>
          <a:p>
            <a:pPr marL="412750" indent="-342900">
              <a:buAutoNum type="alphaLcParenR"/>
            </a:pPr>
            <a:r>
              <a:rPr lang="cs-CZ" sz="1600" dirty="0" smtClean="0">
                <a:latin typeface="Arial" pitchFamily="34" charset="0"/>
                <a:cs typeface="Arial" pitchFamily="34" charset="0"/>
              </a:rPr>
              <a:t>Tlakem</a:t>
            </a:r>
          </a:p>
          <a:p>
            <a:pPr marL="412750" indent="-342900">
              <a:buAutoNum type="alphaLcParenR"/>
            </a:pPr>
            <a:r>
              <a:rPr lang="cs-CZ" sz="1600" dirty="0" smtClean="0">
                <a:latin typeface="Arial" pitchFamily="34" charset="0"/>
                <a:cs typeface="Arial" pitchFamily="34" charset="0"/>
              </a:rPr>
              <a:t>Tahem</a:t>
            </a:r>
          </a:p>
          <a:p>
            <a:pPr marL="412750" indent="-342900">
              <a:buAutoNum type="alphaLcParenR"/>
            </a:pPr>
            <a:r>
              <a:rPr lang="cs-CZ" sz="1600" dirty="0" smtClean="0">
                <a:latin typeface="Arial" pitchFamily="34" charset="0"/>
                <a:cs typeface="Arial" pitchFamily="34" charset="0"/>
              </a:rPr>
              <a:t>Ohybem</a:t>
            </a:r>
          </a:p>
          <a:p>
            <a:pPr marL="412750" indent="-342900">
              <a:buAutoNum type="alphaLcParenR"/>
            </a:pPr>
            <a:r>
              <a:rPr lang="cs-CZ" sz="1600" dirty="0" smtClean="0">
                <a:latin typeface="Arial" pitchFamily="34" charset="0"/>
                <a:cs typeface="Arial" pitchFamily="34" charset="0"/>
              </a:rPr>
              <a:t>Smykem</a:t>
            </a:r>
          </a:p>
          <a:p>
            <a:pPr marL="412750" indent="-342900">
              <a:buAutoNum type="alphaLcParenR"/>
            </a:pPr>
            <a:r>
              <a:rPr lang="cs-CZ" sz="1600" dirty="0" smtClean="0">
                <a:latin typeface="Arial" pitchFamily="34" charset="0"/>
                <a:cs typeface="Arial" pitchFamily="34" charset="0"/>
              </a:rPr>
              <a:t>Krutem</a:t>
            </a:r>
          </a:p>
          <a:p>
            <a:pPr marL="412750" indent="-342900">
              <a:buAutoNum type="alphaLcParenR"/>
            </a:pPr>
            <a:endParaRPr lang="cs-CZ" sz="1600" dirty="0" smtClean="0">
              <a:latin typeface="Arial" pitchFamily="34" charset="0"/>
              <a:cs typeface="Arial" pitchFamily="34" charset="0"/>
            </a:endParaRPr>
          </a:p>
          <a:p>
            <a:pPr>
              <a:buNone/>
            </a:pPr>
            <a:endParaRPr lang="cs-CZ" sz="1600" b="1" dirty="0" smtClean="0">
              <a:latin typeface="Arial" pitchFamily="34" charset="0"/>
              <a:cs typeface="Arial" pitchFamily="34" charset="0"/>
            </a:endParaRPr>
          </a:p>
        </p:txBody>
      </p:sp>
      <p:pic>
        <p:nvPicPr>
          <p:cNvPr id="7170" name="Picture 2"/>
          <p:cNvPicPr>
            <a:picLocks noChangeAspect="1" noChangeArrowheads="1"/>
          </p:cNvPicPr>
          <p:nvPr/>
        </p:nvPicPr>
        <p:blipFill>
          <a:blip r:embed="rId2"/>
          <a:srcRect/>
          <a:stretch>
            <a:fillRect/>
          </a:stretch>
        </p:blipFill>
        <p:spPr bwMode="auto">
          <a:xfrm>
            <a:off x="2786050" y="2786058"/>
            <a:ext cx="5875590" cy="329089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57224" y="357166"/>
            <a:ext cx="7239000" cy="928678"/>
          </a:xfrm>
        </p:spPr>
        <p:txBody>
          <a:bodyPr/>
          <a:lstStyle/>
          <a:p>
            <a:pPr>
              <a:defRPr/>
            </a:pPr>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4" name="Zástupný symbol pro obsah 3"/>
          <p:cNvSpPr>
            <a:spLocks noGrp="1"/>
          </p:cNvSpPr>
          <p:nvPr>
            <p:ph idx="1"/>
          </p:nvPr>
        </p:nvSpPr>
        <p:spPr>
          <a:xfrm>
            <a:off x="571472" y="1357298"/>
            <a:ext cx="7929618" cy="4475177"/>
          </a:xfrm>
        </p:spPr>
        <p:txBody>
          <a:bodyPr/>
          <a:lstStyle/>
          <a:p>
            <a:pPr algn="ctr">
              <a:buNone/>
            </a:pPr>
            <a:r>
              <a:rPr lang="cs-CZ" sz="2000" b="1" dirty="0" smtClean="0">
                <a:latin typeface="Arial" pitchFamily="34" charset="0"/>
                <a:cs typeface="Arial" pitchFamily="34" charset="0"/>
              </a:rPr>
              <a:t>Tváření</a:t>
            </a:r>
          </a:p>
          <a:p>
            <a:pPr>
              <a:buNone/>
            </a:pPr>
            <a:r>
              <a:rPr lang="cs-CZ" sz="2000" dirty="0" smtClean="0">
                <a:latin typeface="Arial" pitchFamily="34" charset="0"/>
                <a:cs typeface="Arial" pitchFamily="34" charset="0"/>
              </a:rPr>
              <a:t>Technologické tvářecí procesy je možné rozdělit podle:</a:t>
            </a:r>
            <a:br>
              <a:rPr lang="cs-CZ" sz="2000" dirty="0" smtClean="0">
                <a:latin typeface="Arial" pitchFamily="34" charset="0"/>
                <a:cs typeface="Arial" pitchFamily="34" charset="0"/>
              </a:rPr>
            </a:br>
            <a:endParaRPr lang="cs-CZ" sz="2000" dirty="0" smtClean="0">
              <a:latin typeface="Arial" pitchFamily="34" charset="0"/>
              <a:cs typeface="Arial" pitchFamily="34" charset="0"/>
            </a:endParaRPr>
          </a:p>
          <a:p>
            <a:r>
              <a:rPr lang="cs-CZ" sz="2000" dirty="0" smtClean="0">
                <a:latin typeface="Arial" pitchFamily="34" charset="0"/>
                <a:cs typeface="Arial" pitchFamily="34" charset="0"/>
              </a:rPr>
              <a:t>teploty</a:t>
            </a:r>
          </a:p>
          <a:p>
            <a:r>
              <a:rPr lang="cs-CZ" sz="2000" dirty="0" smtClean="0">
                <a:latin typeface="Arial" pitchFamily="34" charset="0"/>
                <a:cs typeface="Arial" pitchFamily="34" charset="0"/>
              </a:rPr>
              <a:t>tepelného efektu </a:t>
            </a:r>
          </a:p>
          <a:p>
            <a:r>
              <a:rPr lang="cs-CZ" sz="2000" dirty="0" smtClean="0">
                <a:latin typeface="Arial" pitchFamily="34" charset="0"/>
                <a:cs typeface="Arial" pitchFamily="34" charset="0"/>
              </a:rPr>
              <a:t>stupně dosažené deformace</a:t>
            </a:r>
          </a:p>
          <a:p>
            <a:r>
              <a:rPr lang="cs-CZ" sz="2000" dirty="0" smtClean="0">
                <a:latin typeface="Arial" pitchFamily="34" charset="0"/>
                <a:cs typeface="Arial" pitchFamily="34" charset="0"/>
              </a:rPr>
              <a:t>podle působení vnějších sil</a:t>
            </a:r>
          </a:p>
          <a:p>
            <a:pPr>
              <a:buNone/>
            </a:pPr>
            <a:endParaRPr lang="cs-CZ" sz="22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57224" y="500042"/>
            <a:ext cx="6996112" cy="714360"/>
          </a:xfrm>
        </p:spPr>
        <p:txBody>
          <a:bodyPr/>
          <a:lstStyle/>
          <a:p>
            <a:pPr>
              <a:defRPr/>
            </a:pPr>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smtClean="0">
              <a:solidFill>
                <a:schemeClr val="tx1"/>
              </a:solidFill>
              <a:latin typeface="Arial" pitchFamily="34" charset="0"/>
              <a:cs typeface="Arial" pitchFamily="34" charset="0"/>
            </a:endParaRPr>
          </a:p>
        </p:txBody>
      </p:sp>
      <p:sp>
        <p:nvSpPr>
          <p:cNvPr id="4" name="Zástupný symbol pro obsah 3"/>
          <p:cNvSpPr>
            <a:spLocks noGrp="1"/>
          </p:cNvSpPr>
          <p:nvPr>
            <p:ph idx="1"/>
          </p:nvPr>
        </p:nvSpPr>
        <p:spPr>
          <a:xfrm>
            <a:off x="571472" y="1285860"/>
            <a:ext cx="8001056" cy="5072098"/>
          </a:xfrm>
        </p:spPr>
        <p:txBody>
          <a:bodyPr/>
          <a:lstStyle/>
          <a:p>
            <a:pPr>
              <a:buNone/>
            </a:pPr>
            <a:r>
              <a:rPr lang="cs-CZ" sz="1800" b="1" u="sng" dirty="0" smtClean="0">
                <a:latin typeface="Arial" pitchFamily="34" charset="0"/>
                <a:cs typeface="Arial" pitchFamily="34" charset="0"/>
              </a:rPr>
              <a:t>Rozdělení tvářecích procesů podle teploty</a:t>
            </a:r>
          </a:p>
          <a:p>
            <a:r>
              <a:rPr lang="cs-CZ" sz="1800" dirty="0" smtClean="0">
                <a:latin typeface="Arial" pitchFamily="34" charset="0"/>
                <a:cs typeface="Arial" pitchFamily="34" charset="0"/>
              </a:rPr>
              <a:t>  Rozdělení tvářecích procesů podle teploty je vlastně rozdělení podle vztahu teploty tvářeného materiálu k teplotě rekrystalizace (přibližně 0,4 teploty tání kovu - </a:t>
            </a:r>
            <a:r>
              <a:rPr lang="cs-CZ" sz="1800" dirty="0" err="1" smtClean="0">
                <a:latin typeface="Arial" pitchFamily="34" charset="0"/>
                <a:cs typeface="Arial" pitchFamily="34" charset="0"/>
              </a:rPr>
              <a:t>oK</a:t>
            </a:r>
            <a:r>
              <a:rPr lang="cs-CZ" sz="1800" dirty="0" smtClean="0">
                <a:latin typeface="Arial" pitchFamily="34" charset="0"/>
                <a:cs typeface="Arial" pitchFamily="34" charset="0"/>
              </a:rPr>
              <a:t>). Rekrystalizační teplota je teplota, při které dochází k regeneraci deformovaných zrn vzniklých tvářením za studena beze změny krystalové mřížky. </a:t>
            </a:r>
          </a:p>
          <a:p>
            <a:r>
              <a:rPr lang="cs-CZ" sz="1800" b="1" i="1" dirty="0" smtClean="0">
                <a:latin typeface="Arial" pitchFamily="34" charset="0"/>
                <a:cs typeface="Arial" pitchFamily="34" charset="0"/>
              </a:rPr>
              <a:t>tváření za studena</a:t>
            </a:r>
            <a:r>
              <a:rPr lang="cs-CZ" sz="1800" dirty="0" smtClean="0">
                <a:latin typeface="Arial" pitchFamily="34" charset="0"/>
                <a:cs typeface="Arial" pitchFamily="34" charset="0"/>
              </a:rPr>
              <a:t> (tváření pod rekrystalizační teplotou, kdy teplota tváření je pod hodnotou 30 % teploty tání tvářeného materiálu), kdy dochází ke </a:t>
            </a:r>
            <a:r>
              <a:rPr lang="cs-CZ" sz="1800" i="1" dirty="0" smtClean="0">
                <a:latin typeface="Arial" pitchFamily="34" charset="0"/>
                <a:cs typeface="Arial" pitchFamily="34" charset="0"/>
              </a:rPr>
              <a:t>zpevňování</a:t>
            </a:r>
            <a:r>
              <a:rPr lang="cs-CZ" sz="1800" dirty="0" smtClean="0">
                <a:latin typeface="Arial" pitchFamily="34" charset="0"/>
                <a:cs typeface="Arial" pitchFamily="34" charset="0"/>
              </a:rPr>
              <a:t> materiálu. Zpevněním se zvyšují mechanické hodnoty (mez pevnosti a mez kluzu) a klesá tažnost. Výhodou je vysoká přesnost rozměrů, kvalitní povrch (nenastává okujení) a zlepšování vlastností zpevněním. Nevýhodou je nutnost používat velké tvářecí síly, nerovnoměrné zpevňování a omezená tvárnost materiálu.</a:t>
            </a:r>
          </a:p>
          <a:p>
            <a:r>
              <a:rPr lang="cs-CZ" sz="1800" b="1" i="1" dirty="0" smtClean="0">
                <a:latin typeface="Arial" pitchFamily="34" charset="0"/>
                <a:cs typeface="Arial" pitchFamily="34" charset="0"/>
              </a:rPr>
              <a:t>tváření za tepla</a:t>
            </a:r>
            <a:r>
              <a:rPr lang="cs-CZ" sz="1800" b="1" dirty="0" smtClean="0">
                <a:latin typeface="Arial" pitchFamily="34" charset="0"/>
                <a:cs typeface="Arial" pitchFamily="34" charset="0"/>
              </a:rPr>
              <a:t> </a:t>
            </a:r>
            <a:r>
              <a:rPr lang="cs-CZ" sz="1800" dirty="0" smtClean="0">
                <a:latin typeface="Arial" pitchFamily="34" charset="0"/>
                <a:cs typeface="Arial" pitchFamily="34" charset="0"/>
              </a:rPr>
              <a:t>probíhá nad rekrystalizační teplotou. Teplota tváření je nad hodnotou 70 % teploty tání daného materiálu. Materiál se nezpevňuje a k tváření stačí síly až desetkrát menší, než u tváření za studena. Proces je poměrně zdlouhavý a nákladný, na druhé straně však dochází k odstranění trhlin, bublin, atd. </a:t>
            </a:r>
          </a:p>
          <a:p>
            <a:endParaRPr lang="cs-CZ" sz="1800" dirty="0" smtClean="0">
              <a:latin typeface="Arial" pitchFamily="34" charset="0"/>
              <a:cs typeface="Arial" pitchFamily="34" charset="0"/>
            </a:endParaRPr>
          </a:p>
          <a:p>
            <a:pPr>
              <a:buNone/>
            </a:pPr>
            <a:r>
              <a:rPr lang="cs-CZ" sz="2200" dirty="0" smtClean="0">
                <a:latin typeface="Arial" pitchFamily="34" charset="0"/>
                <a:cs typeface="Arial" pitchFamily="34" charset="0"/>
              </a:rPr>
              <a:t/>
            </a:r>
            <a:br>
              <a:rPr lang="cs-CZ" sz="2200" dirty="0" smtClean="0">
                <a:latin typeface="Arial" pitchFamily="34" charset="0"/>
                <a:cs typeface="Arial" pitchFamily="34" charset="0"/>
              </a:rPr>
            </a:br>
            <a:r>
              <a:rPr lang="cs-CZ" dirty="0" smtClean="0"/>
              <a:t/>
            </a:r>
            <a:br>
              <a:rPr lang="cs-CZ" dirty="0" smtClean="0"/>
            </a:br>
            <a:endParaRPr lang="cs-CZ"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14348" y="642918"/>
            <a:ext cx="7024687" cy="571504"/>
          </a:xfrm>
        </p:spPr>
        <p:txBody>
          <a:bodyPr/>
          <a:lstStyle/>
          <a:p>
            <a:pPr>
              <a:defRPr/>
            </a:pPr>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 </a:t>
            </a:r>
          </a:p>
        </p:txBody>
      </p:sp>
      <p:sp>
        <p:nvSpPr>
          <p:cNvPr id="7" name="Zástupný symbol pro obsah 6"/>
          <p:cNvSpPr>
            <a:spLocks noGrp="1"/>
          </p:cNvSpPr>
          <p:nvPr>
            <p:ph idx="1"/>
          </p:nvPr>
        </p:nvSpPr>
        <p:spPr>
          <a:xfrm>
            <a:off x="642910" y="1285860"/>
            <a:ext cx="7929618" cy="5072098"/>
          </a:xfrm>
        </p:spPr>
        <p:txBody>
          <a:bodyPr/>
          <a:lstStyle/>
          <a:p>
            <a:pPr>
              <a:buNone/>
            </a:pPr>
            <a:r>
              <a:rPr lang="cs-CZ" sz="1800" b="1" u="sng" dirty="0" smtClean="0">
                <a:latin typeface="Arial" pitchFamily="34" charset="0"/>
                <a:cs typeface="Arial" pitchFamily="34" charset="0"/>
              </a:rPr>
              <a:t>Rozdělení tvářecích procesů podle tepelného efektu</a:t>
            </a:r>
          </a:p>
          <a:p>
            <a:pPr>
              <a:buNone/>
            </a:pPr>
            <a:r>
              <a:rPr lang="cs-CZ" sz="1800" dirty="0" smtClean="0">
                <a:latin typeface="Arial" pitchFamily="34" charset="0"/>
                <a:cs typeface="Arial" pitchFamily="34" charset="0"/>
              </a:rPr>
              <a:t>  Část energie, vynaložené na tváření, se mění na teplo a množství tepla závisí na rychlosti deformace a odporu materiálu proti deformaci. Podle toho, kam se odvede vzniklé teplo, se tvářecí procesy dělí na:</a:t>
            </a:r>
          </a:p>
          <a:p>
            <a:r>
              <a:rPr lang="cs-CZ" sz="1800" i="1" dirty="0" smtClean="0">
                <a:latin typeface="Arial" pitchFamily="34" charset="0"/>
                <a:cs typeface="Arial" pitchFamily="34" charset="0"/>
              </a:rPr>
              <a:t>izotermické tváření</a:t>
            </a:r>
            <a:r>
              <a:rPr lang="cs-CZ" sz="1800" dirty="0" smtClean="0">
                <a:latin typeface="Arial" pitchFamily="34" charset="0"/>
                <a:cs typeface="Arial" pitchFamily="34" charset="0"/>
              </a:rPr>
              <a:t> je tváření, kdy veškeré vyvinuté teplo je odvedeno do okolí a teplota tvářeného kovu se nemění. Deformace je dostatečně pomalá. </a:t>
            </a:r>
          </a:p>
          <a:p>
            <a:r>
              <a:rPr lang="cs-CZ" sz="1800" i="1" dirty="0" smtClean="0">
                <a:latin typeface="Arial" pitchFamily="34" charset="0"/>
                <a:cs typeface="Arial" pitchFamily="34" charset="0"/>
              </a:rPr>
              <a:t>adiabatické tváření</a:t>
            </a:r>
            <a:r>
              <a:rPr lang="cs-CZ" sz="1800" dirty="0" smtClean="0">
                <a:latin typeface="Arial" pitchFamily="34" charset="0"/>
                <a:cs typeface="Arial" pitchFamily="34" charset="0"/>
              </a:rPr>
              <a:t> je proces tváření, při kterém veškeré teplo zůstane v materiálu a dojde ke zvýšení teploty kovu. Deformace je extrémně vysoká. </a:t>
            </a:r>
          </a:p>
          <a:p>
            <a:r>
              <a:rPr lang="cs-CZ" sz="1800" i="1" dirty="0" smtClean="0">
                <a:latin typeface="Arial" pitchFamily="34" charset="0"/>
                <a:cs typeface="Arial" pitchFamily="34" charset="0"/>
              </a:rPr>
              <a:t>polytropické tváření</a:t>
            </a:r>
            <a:r>
              <a:rPr lang="cs-CZ" sz="1800" dirty="0" smtClean="0">
                <a:latin typeface="Arial" pitchFamily="34" charset="0"/>
                <a:cs typeface="Arial" pitchFamily="34" charset="0"/>
              </a:rPr>
              <a:t> je způsob tváření, u kterého se část tepla odvede do okolí a část tepla zůstane v tvářeném materiálu, což je nejčastější případ. </a:t>
            </a:r>
          </a:p>
          <a:p>
            <a:pPr>
              <a:buNone/>
            </a:pPr>
            <a:endParaRPr lang="cs-CZ" sz="1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1538" y="642918"/>
            <a:ext cx="7024687" cy="642942"/>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 </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642910" y="1214422"/>
            <a:ext cx="7858180" cy="5143536"/>
          </a:xfrm>
        </p:spPr>
        <p:txBody>
          <a:bodyPr/>
          <a:lstStyle/>
          <a:p>
            <a:pPr>
              <a:buNone/>
            </a:pPr>
            <a:r>
              <a:rPr lang="cs-CZ" sz="2000" b="1" u="sng" dirty="0" smtClean="0">
                <a:latin typeface="Arial" pitchFamily="34" charset="0"/>
                <a:cs typeface="Arial" pitchFamily="34" charset="0"/>
              </a:rPr>
              <a:t>Rozdělení tvářecích procesů podle stupně deformace</a:t>
            </a:r>
            <a:endParaRPr lang="cs-CZ" sz="2000" u="sng" dirty="0" smtClean="0">
              <a:latin typeface="Arial" pitchFamily="34" charset="0"/>
              <a:cs typeface="Arial" pitchFamily="34" charset="0"/>
            </a:endParaRPr>
          </a:p>
          <a:p>
            <a:pPr>
              <a:buNone/>
            </a:pPr>
            <a:r>
              <a:rPr lang="cs-CZ" sz="1800" dirty="0" smtClean="0"/>
              <a:t> </a:t>
            </a:r>
            <a:r>
              <a:rPr lang="cs-CZ" sz="1800" dirty="0" smtClean="0">
                <a:latin typeface="Arial" pitchFamily="34" charset="0"/>
                <a:cs typeface="Arial" pitchFamily="34" charset="0"/>
              </a:rPr>
              <a:t>Kritériem je zde stupeň deformace při určité teplotě a rychlosti deformace bez nebezpečí vzniku trhlin na povrchu materiálu. Část energie, vynaložené na tváření, se mění na teplo a množství tepla závisí na rychlosti deformace a odporu materiálu proti deformaci. Podle toho se tvářecí procesy dělí na: </a:t>
            </a:r>
          </a:p>
          <a:p>
            <a:r>
              <a:rPr lang="cs-CZ" sz="1800" dirty="0" smtClean="0">
                <a:latin typeface="Arial" pitchFamily="34" charset="0"/>
                <a:cs typeface="Arial" pitchFamily="34" charset="0"/>
              </a:rPr>
              <a:t>procesy, kdy tlak mezi nástrojem a materiálem je malý, ke vzniku deformace jsou potřeba malé síly a povrch volného materiálu je výrazně větší, než povrch, který je ve styku s nástrojem (např. volné kování), </a:t>
            </a:r>
          </a:p>
          <a:p>
            <a:r>
              <a:rPr lang="cs-CZ" sz="1800" dirty="0" smtClean="0">
                <a:latin typeface="Arial" pitchFamily="34" charset="0"/>
                <a:cs typeface="Arial" pitchFamily="34" charset="0"/>
              </a:rPr>
              <a:t>procesy, kdy tlak mezi nástrojem a materiálem je velký, ke vzniku deformace jsou potřeba velké síly a povrch volného materiálu je přibližně stejný jako povrch, který je ve styku s nástrojem (např. zápustkové kování), </a:t>
            </a:r>
          </a:p>
          <a:p>
            <a:r>
              <a:rPr lang="cs-CZ" sz="1800" dirty="0" smtClean="0">
                <a:latin typeface="Arial" pitchFamily="34" charset="0"/>
                <a:cs typeface="Arial" pitchFamily="34" charset="0"/>
              </a:rPr>
              <a:t>procesy, kdy tlak mezi nástrojem a materiálem je velmi vysoký, ke vzniku deformace jsou potřeba značně velké síly a povrch volného materiálu je menší, než povrch, který je ve styku s nástrojem (např. protlačování). </a:t>
            </a:r>
          </a:p>
          <a:p>
            <a:endParaRPr lang="cs-CZ" sz="2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1538" y="500042"/>
            <a:ext cx="7024687" cy="687375"/>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p>
        </p:txBody>
      </p:sp>
      <p:sp>
        <p:nvSpPr>
          <p:cNvPr id="4" name="Zástupný symbol pro obsah 3"/>
          <p:cNvSpPr>
            <a:spLocks noGrp="1"/>
          </p:cNvSpPr>
          <p:nvPr>
            <p:ph idx="1"/>
          </p:nvPr>
        </p:nvSpPr>
        <p:spPr>
          <a:xfrm>
            <a:off x="714348" y="1214422"/>
            <a:ext cx="7858180" cy="5143536"/>
          </a:xfrm>
        </p:spPr>
        <p:txBody>
          <a:bodyPr/>
          <a:lstStyle/>
          <a:p>
            <a:pPr>
              <a:buNone/>
            </a:pPr>
            <a:r>
              <a:rPr lang="cs-CZ" sz="2000" b="1" u="sng" dirty="0" smtClean="0">
                <a:latin typeface="Arial" pitchFamily="34" charset="0"/>
                <a:cs typeface="Arial" pitchFamily="34" charset="0"/>
              </a:rPr>
              <a:t>Rozdělení tvářecích procesů podle působení vnějších sil</a:t>
            </a:r>
            <a:endParaRPr lang="cs-CZ" sz="2000" u="sng" dirty="0" smtClean="0">
              <a:latin typeface="Arial" pitchFamily="34" charset="0"/>
              <a:cs typeface="Arial" pitchFamily="34" charset="0"/>
            </a:endParaRPr>
          </a:p>
          <a:p>
            <a:pPr>
              <a:buNone/>
            </a:pPr>
            <a:r>
              <a:rPr lang="cs-CZ" sz="1800" dirty="0" smtClean="0">
                <a:latin typeface="Arial" pitchFamily="34" charset="0"/>
                <a:cs typeface="Arial" pitchFamily="34" charset="0"/>
              </a:rPr>
              <a:t>Z tohoto hlediska se tváření kovů dělí na:</a:t>
            </a:r>
          </a:p>
          <a:p>
            <a:r>
              <a:rPr lang="cs-CZ" sz="1800" b="1" dirty="0" smtClean="0">
                <a:latin typeface="Arial" pitchFamily="34" charset="0"/>
                <a:cs typeface="Arial" pitchFamily="34" charset="0"/>
              </a:rPr>
              <a:t>tváření objemové</a:t>
            </a:r>
            <a:r>
              <a:rPr lang="cs-CZ" sz="1800" dirty="0" smtClean="0">
                <a:latin typeface="Arial" pitchFamily="34" charset="0"/>
                <a:cs typeface="Arial" pitchFamily="34" charset="0"/>
              </a:rPr>
              <a:t>, při kterém deformace nastává ve směru všech tří os souřadného systému a patří sem válcování, kování, protlačování, tažení drátů. </a:t>
            </a:r>
          </a:p>
          <a:p>
            <a:r>
              <a:rPr lang="cs-CZ" sz="1800" b="1" dirty="0" smtClean="0">
                <a:latin typeface="Arial" pitchFamily="34" charset="0"/>
                <a:cs typeface="Arial" pitchFamily="34" charset="0"/>
              </a:rPr>
              <a:t>tváření plošné</a:t>
            </a:r>
            <a:r>
              <a:rPr lang="cs-CZ" sz="1800" dirty="0" smtClean="0">
                <a:latin typeface="Arial" pitchFamily="34" charset="0"/>
                <a:cs typeface="Arial" pitchFamily="34" charset="0"/>
              </a:rPr>
              <a:t>, při kterém převládají deformace ve dvou směrech. Patří sem tažení, ohýbání, stříhání, apod. </a:t>
            </a:r>
          </a:p>
          <a:p>
            <a:pPr>
              <a:buNone/>
            </a:pPr>
            <a:r>
              <a:rPr lang="cs-CZ" sz="1800" dirty="0" smtClean="0">
                <a:latin typeface="Arial" pitchFamily="34" charset="0"/>
                <a:cs typeface="Arial" pitchFamily="34" charset="0"/>
              </a:rPr>
              <a:t> </a:t>
            </a:r>
            <a:endParaRPr lang="cs-CZ" sz="1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500042"/>
            <a:ext cx="7024687" cy="901689"/>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642910" y="1428736"/>
            <a:ext cx="7929618" cy="5000660"/>
          </a:xfrm>
        </p:spPr>
        <p:txBody>
          <a:bodyPr/>
          <a:lstStyle/>
          <a:p>
            <a:pPr>
              <a:buNone/>
            </a:pPr>
            <a:r>
              <a:rPr lang="cs-CZ" sz="1800" b="1" u="sng" cap="all" dirty="0" smtClean="0">
                <a:latin typeface="Arial" pitchFamily="34" charset="0"/>
                <a:cs typeface="Arial" pitchFamily="34" charset="0"/>
              </a:rPr>
              <a:t>Válcování </a:t>
            </a:r>
            <a:r>
              <a:rPr lang="cs-CZ" sz="1800" dirty="0" smtClean="0">
                <a:latin typeface="Arial" pitchFamily="34" charset="0"/>
                <a:cs typeface="Arial" pitchFamily="34" charset="0"/>
              </a:rPr>
              <a:t>  </a:t>
            </a:r>
          </a:p>
          <a:p>
            <a:pPr>
              <a:buNone/>
            </a:pPr>
            <a:r>
              <a:rPr lang="cs-CZ" sz="1800" dirty="0" smtClean="0">
                <a:latin typeface="Arial" pitchFamily="34" charset="0"/>
                <a:cs typeface="Arial" pitchFamily="34" charset="0"/>
              </a:rPr>
              <a:t>Válcováním rozumíme kontinuální proces, při kterém se tvářený materiál deformuje mezi otáčejícími se pracovními válci za podmínek převažujícího všestranného tlaku. Válcovaný materiál se mezi válci deformuje, výška se snižuje, materiál se prodlužuje a současně rozšiřuje a mění se i rychlost, kterou válcovaný materiál z válcovací stolice vystupuje. Mezera mezi pracovními válci je menší, než vstupní rozměr materiálu. Válcování se provádí hlavně za tepla, ale i za studena. Výsledkem procesu je vývalek. </a:t>
            </a:r>
          </a:p>
          <a:p>
            <a:pPr>
              <a:buNone/>
            </a:pPr>
            <a:r>
              <a:rPr lang="cs-CZ" sz="1800" b="1" dirty="0" smtClean="0">
                <a:latin typeface="Arial" pitchFamily="34" charset="0"/>
                <a:cs typeface="Arial" pitchFamily="34" charset="0"/>
              </a:rPr>
              <a:t>Princip</a:t>
            </a:r>
            <a:r>
              <a:rPr lang="cs-CZ" sz="1800" b="1" cap="all" dirty="0" smtClean="0">
                <a:latin typeface="Arial" pitchFamily="34" charset="0"/>
                <a:cs typeface="Arial" pitchFamily="34" charset="0"/>
              </a:rPr>
              <a:t> </a:t>
            </a:r>
            <a:r>
              <a:rPr lang="cs-CZ" sz="1800" b="1" dirty="0" smtClean="0">
                <a:latin typeface="Arial" pitchFamily="34" charset="0"/>
                <a:cs typeface="Arial" pitchFamily="34" charset="0"/>
              </a:rPr>
              <a:t>válcování</a:t>
            </a:r>
            <a:endParaRPr lang="cs-CZ" sz="1800" dirty="0" smtClean="0">
              <a:latin typeface="Arial" pitchFamily="34" charset="0"/>
              <a:cs typeface="Arial" pitchFamily="34" charset="0"/>
            </a:endParaRPr>
          </a:p>
          <a:p>
            <a:pPr>
              <a:buNone/>
            </a:pPr>
            <a:r>
              <a:rPr lang="cs-CZ" sz="1800" dirty="0" smtClean="0">
                <a:latin typeface="Arial" pitchFamily="34" charset="0"/>
                <a:cs typeface="Arial" pitchFamily="34" charset="0"/>
              </a:rPr>
              <a:t>    Ztuhlé ocelové ingoty o hmotnosti kolem 10 t se prohřívají v hlubinných pecích na teplotu tváření kolem 1100 </a:t>
            </a:r>
            <a:r>
              <a:rPr lang="cs-CZ" sz="1800" baseline="30000" dirty="0" err="1" smtClean="0">
                <a:latin typeface="Arial" pitchFamily="34" charset="0"/>
                <a:cs typeface="Arial" pitchFamily="34" charset="0"/>
              </a:rPr>
              <a:t>o</a:t>
            </a:r>
            <a:r>
              <a:rPr lang="cs-CZ" sz="1800" dirty="0" err="1" smtClean="0">
                <a:latin typeface="Arial" pitchFamily="34" charset="0"/>
                <a:cs typeface="Arial" pitchFamily="34" charset="0"/>
              </a:rPr>
              <a:t>C</a:t>
            </a:r>
            <a:r>
              <a:rPr lang="cs-CZ" sz="1800" dirty="0" smtClean="0">
                <a:latin typeface="Arial" pitchFamily="34" charset="0"/>
                <a:cs typeface="Arial" pitchFamily="34" charset="0"/>
              </a:rPr>
              <a:t> a válcují se na předvalky. Z těch se pak vyrábějí válcováním konečné výrobky – vývalky (tyče, kolejnice, plechy, pásy, trubky, apod.).</a:t>
            </a:r>
          </a:p>
          <a:p>
            <a:pPr>
              <a:buNone/>
            </a:pPr>
            <a:endParaRPr lang="cs-CZ" sz="1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357166"/>
            <a:ext cx="7024687" cy="830251"/>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571472" y="1142984"/>
            <a:ext cx="7929618" cy="5286412"/>
          </a:xfrm>
        </p:spPr>
        <p:txBody>
          <a:bodyPr/>
          <a:lstStyle/>
          <a:p>
            <a:pPr>
              <a:buNone/>
            </a:pPr>
            <a:r>
              <a:rPr lang="cs-CZ" sz="1600" b="1" u="sng" dirty="0" smtClean="0">
                <a:latin typeface="Arial" pitchFamily="34" charset="0"/>
                <a:cs typeface="Arial" pitchFamily="34" charset="0"/>
              </a:rPr>
              <a:t>VÝROBA POLOTOVARŮ VÁLCOVÁNÍM</a:t>
            </a:r>
            <a:endParaRPr lang="cs-CZ" sz="1600" u="sng" dirty="0" smtClean="0">
              <a:latin typeface="Arial" pitchFamily="34" charset="0"/>
              <a:cs typeface="Arial" pitchFamily="34" charset="0"/>
            </a:endParaRPr>
          </a:p>
          <a:p>
            <a:r>
              <a:rPr lang="cs-CZ" sz="1800" b="1" dirty="0" smtClean="0">
                <a:latin typeface="Arial" pitchFamily="34" charset="0"/>
                <a:cs typeface="Arial" pitchFamily="34" charset="0"/>
              </a:rPr>
              <a:t>Válcování drátů </a:t>
            </a:r>
            <a:r>
              <a:rPr lang="cs-CZ" sz="1800" dirty="0" smtClean="0">
                <a:latin typeface="Arial" pitchFamily="34" charset="0"/>
                <a:cs typeface="Arial" pitchFamily="34" charset="0"/>
              </a:rPr>
              <a:t>  Dráty se válcují na speciálních válcovacích tratích za tepla, které jsou kontinuální, </a:t>
            </a:r>
          </a:p>
          <a:p>
            <a:r>
              <a:rPr lang="cs-CZ" sz="1800" b="1" dirty="0" smtClean="0">
                <a:latin typeface="Arial" pitchFamily="34" charset="0"/>
                <a:cs typeface="Arial" pitchFamily="34" charset="0"/>
              </a:rPr>
              <a:t>Válcování plechů </a:t>
            </a:r>
            <a:r>
              <a:rPr lang="cs-CZ" sz="1800" dirty="0" smtClean="0">
                <a:latin typeface="Arial" pitchFamily="34" charset="0"/>
                <a:cs typeface="Arial" pitchFamily="34" charset="0"/>
              </a:rPr>
              <a:t>  Plechy se válcují ve válcovacích stolicích s hladkými válci z plochých předvalků. Nejprve se válcuje napříč, aby se dosáhlo potřebné šířky plechu a potom se plech otočí o 90</a:t>
            </a:r>
            <a:r>
              <a:rPr lang="cs-CZ" sz="1800" baseline="30000" dirty="0" smtClean="0">
                <a:latin typeface="Arial" pitchFamily="34" charset="0"/>
                <a:cs typeface="Arial" pitchFamily="34" charset="0"/>
              </a:rPr>
              <a:t>o</a:t>
            </a:r>
            <a:r>
              <a:rPr lang="cs-CZ" sz="1800" dirty="0" smtClean="0">
                <a:latin typeface="Arial" pitchFamily="34" charset="0"/>
                <a:cs typeface="Arial" pitchFamily="34" charset="0"/>
              </a:rPr>
              <a:t> a válcuje se podélně. Tím se dosáhne stejnoměrné tloušťky a rovnoměrnějších vlastností materiálu v podélném i příčném směru válcování. Vyrábějí se jak plechy tlusté, tak i tenké. Hranicí jsou 4 mm. </a:t>
            </a:r>
          </a:p>
          <a:p>
            <a:r>
              <a:rPr lang="cs-CZ" sz="1800" b="1" dirty="0" smtClean="0">
                <a:latin typeface="Arial" pitchFamily="34" charset="0"/>
                <a:cs typeface="Arial" pitchFamily="34" charset="0"/>
              </a:rPr>
              <a:t>Válcování profilů </a:t>
            </a:r>
            <a:r>
              <a:rPr lang="cs-CZ" sz="1800" dirty="0" smtClean="0">
                <a:latin typeface="Arial" pitchFamily="34" charset="0"/>
                <a:cs typeface="Arial" pitchFamily="34" charset="0"/>
              </a:rPr>
              <a:t>  Profily různých tvarů a rozměrů se válcují na profilových válcovacích stolicích. Válcovaný materiál prochází postupně kalibry, které se zmenšují, aniž se válce k sobě přibližují. Poslední kalibr má tvar požadovaného profilu. Válcují se jak profily kruhové, čtyřhranné, šestihranné, atd., tak tyče různých profilů jako I, U, L, kolejnice </a:t>
            </a:r>
          </a:p>
          <a:p>
            <a:r>
              <a:rPr lang="cs-CZ" sz="1800" b="1" dirty="0" smtClean="0">
                <a:latin typeface="Arial" pitchFamily="34" charset="0"/>
                <a:cs typeface="Arial" pitchFamily="34" charset="0"/>
              </a:rPr>
              <a:t>Válcování trubek </a:t>
            </a:r>
            <a:r>
              <a:rPr lang="cs-CZ" sz="1800" dirty="0" smtClean="0">
                <a:latin typeface="Arial" pitchFamily="34" charset="0"/>
                <a:cs typeface="Arial" pitchFamily="34" charset="0"/>
              </a:rPr>
              <a:t>  Trubky (bezešvé) se také vyrábějí převážně válcováním. Rozměry trubek jsou dány jejich průměrem a tloušťkou stěny. Podle použité výrobní technologie rozdělujeme trubky z hlediska válcování na válcované za tepla a za studena, redukované za tepla a za studena a podle provedení na hladké, závitové, s tvarovými konci, atd..</a:t>
            </a:r>
            <a:endParaRPr lang="cs-CZ" sz="1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42910" y="500042"/>
            <a:ext cx="7024687" cy="1000132"/>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71472" y="1500174"/>
            <a:ext cx="7929618" cy="4857784"/>
          </a:xfrm>
        </p:spPr>
        <p:txBody>
          <a:bodyPr/>
          <a:lstStyle/>
          <a:p>
            <a:endParaRPr lang="cs-CZ" dirty="0"/>
          </a:p>
        </p:txBody>
      </p:sp>
      <p:pic>
        <p:nvPicPr>
          <p:cNvPr id="9218" name="Picture 2"/>
          <p:cNvPicPr>
            <a:picLocks noChangeAspect="1" noChangeArrowheads="1"/>
          </p:cNvPicPr>
          <p:nvPr/>
        </p:nvPicPr>
        <p:blipFill>
          <a:blip r:embed="rId2"/>
          <a:srcRect/>
          <a:stretch>
            <a:fillRect/>
          </a:stretch>
        </p:blipFill>
        <p:spPr bwMode="auto">
          <a:xfrm>
            <a:off x="857224" y="1785926"/>
            <a:ext cx="7715304" cy="381172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14348" y="428604"/>
            <a:ext cx="7024687" cy="857256"/>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71472" y="1285860"/>
            <a:ext cx="8001056" cy="5072098"/>
          </a:xfrm>
        </p:spPr>
        <p:txBody>
          <a:bodyPr/>
          <a:lstStyle/>
          <a:p>
            <a:pPr>
              <a:buNone/>
            </a:pPr>
            <a:r>
              <a:rPr lang="cs-CZ" sz="1800" b="1" u="sng" cap="all" dirty="0" smtClean="0">
                <a:latin typeface="Arial" pitchFamily="34" charset="0"/>
                <a:cs typeface="Arial" pitchFamily="34" charset="0"/>
              </a:rPr>
              <a:t>Kování</a:t>
            </a:r>
            <a:endParaRPr lang="cs-CZ" sz="1800" dirty="0" smtClean="0">
              <a:latin typeface="Arial" pitchFamily="34" charset="0"/>
              <a:cs typeface="Arial" pitchFamily="34" charset="0"/>
            </a:endParaRPr>
          </a:p>
          <a:p>
            <a:pPr>
              <a:buNone/>
            </a:pPr>
            <a:r>
              <a:rPr lang="cs-CZ" sz="1800" dirty="0" smtClean="0">
                <a:latin typeface="Arial" pitchFamily="34" charset="0"/>
                <a:cs typeface="Arial" pitchFamily="34" charset="0"/>
              </a:rPr>
              <a:t>  Kováním rozumíme objemové tváření za tepla, prováděné úderem nebo klidně působící silou.</a:t>
            </a:r>
          </a:p>
          <a:p>
            <a:pPr>
              <a:buNone/>
            </a:pPr>
            <a:r>
              <a:rPr lang="cs-CZ" sz="1800" b="1" cap="all" dirty="0" smtClean="0">
                <a:latin typeface="Arial" pitchFamily="34" charset="0"/>
                <a:cs typeface="Arial" pitchFamily="34" charset="0"/>
              </a:rPr>
              <a:t>Rozdělení kování</a:t>
            </a:r>
            <a:endParaRPr lang="cs-CZ" sz="1800" b="1" dirty="0" smtClean="0">
              <a:latin typeface="Arial" pitchFamily="34" charset="0"/>
              <a:cs typeface="Arial" pitchFamily="34" charset="0"/>
            </a:endParaRPr>
          </a:p>
          <a:p>
            <a:pPr>
              <a:buNone/>
            </a:pPr>
            <a:r>
              <a:rPr lang="cs-CZ" sz="1800" dirty="0" smtClean="0"/>
              <a:t> </a:t>
            </a:r>
            <a:r>
              <a:rPr lang="cs-CZ" sz="1800" b="1" dirty="0" smtClean="0">
                <a:latin typeface="Arial" pitchFamily="34" charset="0"/>
                <a:cs typeface="Arial" pitchFamily="34" charset="0"/>
              </a:rPr>
              <a:t>Volné kování </a:t>
            </a:r>
            <a:r>
              <a:rPr lang="cs-CZ" sz="1800" dirty="0" smtClean="0">
                <a:latin typeface="Arial" pitchFamily="34" charset="0"/>
                <a:cs typeface="Arial" pitchFamily="34" charset="0"/>
              </a:rPr>
              <a:t>tj. na kovadlině nebo pomocí univerzálních kovacích podložek</a:t>
            </a:r>
            <a:endParaRPr lang="cs-CZ" sz="1800" b="1" dirty="0" smtClean="0">
              <a:latin typeface="Arial" pitchFamily="34" charset="0"/>
              <a:cs typeface="Arial" pitchFamily="34" charset="0"/>
            </a:endParaRPr>
          </a:p>
          <a:p>
            <a:r>
              <a:rPr lang="cs-CZ" sz="1800" dirty="0" smtClean="0">
                <a:latin typeface="Arial" pitchFamily="34" charset="0"/>
                <a:cs typeface="Arial" pitchFamily="34" charset="0"/>
              </a:rPr>
              <a:t>Při volném kování může materiál tvářený údery nebo tlakem téct volně hlavně ve směru kolmém k působení síly.</a:t>
            </a:r>
          </a:p>
          <a:p>
            <a:r>
              <a:rPr lang="cs-CZ" sz="1800" dirty="0" smtClean="0">
                <a:latin typeface="Arial" pitchFamily="34" charset="0"/>
                <a:cs typeface="Arial" pitchFamily="34" charset="0"/>
              </a:rPr>
              <a:t>  K volnému strojnímu kování se používá různých tvářecích strojů, zejména bucharů a lisů</a:t>
            </a:r>
          </a:p>
          <a:p>
            <a:pPr>
              <a:buNone/>
            </a:pPr>
            <a:r>
              <a:rPr lang="cs-CZ" sz="1800" b="1" dirty="0" smtClean="0">
                <a:latin typeface="Arial" pitchFamily="34" charset="0"/>
                <a:cs typeface="Arial" pitchFamily="34" charset="0"/>
              </a:rPr>
              <a:t>Zápustkové kování </a:t>
            </a:r>
            <a:r>
              <a:rPr lang="cs-CZ" sz="1800" dirty="0" smtClean="0">
                <a:latin typeface="Arial" pitchFamily="34" charset="0"/>
                <a:cs typeface="Arial" pitchFamily="34" charset="0"/>
              </a:rPr>
              <a:t>  Zápustkové kování slouží k výrobě velkého počtu tvarově stejných součástí z ocelí nebo jiných tvárných slitin. Při zápustkovém kování je materiál vtlačován údery nebo tlakem do kovové, většinou dvoudílné zápustky. Hlavní předností zápustkového kování je vysoká výkonnost a snadná obsluha. Výkovky mají však omezené rozměry a hmotnost.</a:t>
            </a:r>
            <a:endParaRPr lang="cs-CZ" sz="1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357166"/>
            <a:ext cx="7024687" cy="973127"/>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642910" y="1428736"/>
            <a:ext cx="7929618" cy="4929222"/>
          </a:xfrm>
        </p:spPr>
        <p:txBody>
          <a:bodyPr/>
          <a:lstStyle/>
          <a:p>
            <a:pPr algn="ctr">
              <a:buNone/>
            </a:pPr>
            <a:r>
              <a:rPr lang="cs-CZ" sz="2000" b="1" dirty="0" smtClean="0">
                <a:latin typeface="Arial" pitchFamily="34" charset="0"/>
                <a:cs typeface="Arial" pitchFamily="34" charset="0"/>
              </a:rPr>
              <a:t>Kování</a:t>
            </a:r>
          </a:p>
          <a:p>
            <a:pPr algn="ctr">
              <a:buNone/>
            </a:pPr>
            <a:endParaRPr lang="cs-CZ" sz="2000" b="1" dirty="0" smtClean="0">
              <a:latin typeface="Arial" pitchFamily="34" charset="0"/>
              <a:cs typeface="Arial" pitchFamily="34" charset="0"/>
            </a:endParaRPr>
          </a:p>
          <a:p>
            <a:pPr algn="ctr">
              <a:buNone/>
            </a:pPr>
            <a:r>
              <a:rPr lang="cs-CZ" sz="2000" b="1" dirty="0" smtClean="0">
                <a:latin typeface="Arial" pitchFamily="34" charset="0"/>
                <a:cs typeface="Arial" pitchFamily="34" charset="0"/>
              </a:rPr>
              <a:t>Odkaz na video</a:t>
            </a:r>
          </a:p>
          <a:p>
            <a:pPr>
              <a:buNone/>
            </a:pPr>
            <a:r>
              <a:rPr lang="cs-CZ" dirty="0" smtClean="0">
                <a:hlinkClick r:id="rId2"/>
              </a:rPr>
              <a:t>http://www.</a:t>
            </a:r>
            <a:r>
              <a:rPr lang="cs-CZ" dirty="0" err="1" smtClean="0">
                <a:hlinkClick r:id="rId2"/>
              </a:rPr>
              <a:t>youtube.com</a:t>
            </a:r>
            <a:r>
              <a:rPr lang="cs-CZ" dirty="0" smtClean="0">
                <a:hlinkClick r:id="rId2"/>
              </a:rPr>
              <a:t>/</a:t>
            </a:r>
            <a:r>
              <a:rPr lang="cs-CZ" dirty="0" err="1" smtClean="0">
                <a:hlinkClick r:id="rId2"/>
              </a:rPr>
              <a:t>watch</a:t>
            </a:r>
            <a:r>
              <a:rPr lang="cs-CZ" dirty="0" smtClean="0">
                <a:hlinkClick r:id="rId2"/>
              </a:rPr>
              <a:t>?v=zerQmzes3MU</a:t>
            </a:r>
            <a:endParaRPr lang="cs-CZ"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14348" y="357166"/>
            <a:ext cx="7024687" cy="973127"/>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00034" y="1285860"/>
            <a:ext cx="8072494" cy="5143536"/>
          </a:xfrm>
        </p:spPr>
        <p:txBody>
          <a:bodyPr/>
          <a:lstStyle/>
          <a:p>
            <a:pPr>
              <a:buNone/>
            </a:pPr>
            <a:r>
              <a:rPr lang="cs-CZ" sz="1800" b="1" u="sng" dirty="0" smtClean="0">
                <a:latin typeface="Arial" pitchFamily="34" charset="0"/>
                <a:cs typeface="Arial" pitchFamily="34" charset="0"/>
              </a:rPr>
              <a:t>TAŽENÍ DRÁTŮ A PROFILŮ</a:t>
            </a:r>
          </a:p>
          <a:p>
            <a:pPr>
              <a:buNone/>
            </a:pPr>
            <a:r>
              <a:rPr lang="cs-CZ" sz="1800" i="1" dirty="0" smtClean="0">
                <a:latin typeface="Arial" pitchFamily="34" charset="0"/>
                <a:cs typeface="Arial" pitchFamily="34" charset="0"/>
              </a:rPr>
              <a:t>  </a:t>
            </a:r>
            <a:r>
              <a:rPr lang="cs-CZ" sz="1800" b="1" dirty="0" smtClean="0">
                <a:latin typeface="Arial" pitchFamily="34" charset="0"/>
                <a:cs typeface="Arial" pitchFamily="34" charset="0"/>
              </a:rPr>
              <a:t>Tažení</a:t>
            </a:r>
            <a:r>
              <a:rPr lang="cs-CZ" sz="1800" dirty="0" smtClean="0">
                <a:latin typeface="Arial" pitchFamily="34" charset="0"/>
                <a:cs typeface="Arial" pitchFamily="34" charset="0"/>
              </a:rPr>
              <a:t> je protahování polotovaru otvorem </a:t>
            </a:r>
            <a:r>
              <a:rPr lang="cs-CZ" sz="1800" dirty="0" smtClean="0">
                <a:latin typeface="Arial" pitchFamily="34" charset="0"/>
                <a:cs typeface="Arial" pitchFamily="34" charset="0"/>
                <a:hlinkClick r:id="rId2" tooltip="Schéma průvlaku"/>
              </a:rPr>
              <a:t>průvlaku</a:t>
            </a:r>
            <a:r>
              <a:rPr lang="cs-CZ" sz="1800" dirty="0" smtClean="0">
                <a:latin typeface="Arial" pitchFamily="34" charset="0"/>
                <a:cs typeface="Arial" pitchFamily="34" charset="0"/>
              </a:rPr>
              <a:t>, při kterém se zmenšuje příčný průřez a zvětšuje délka. Dosahuje se přesných rozměrů a tvarů, zlepšuje se jakost povrchu a mechanické vlastnosti. Nástroj je nepohyblivý. Pokud je vyčerpána plasticita, musí se provést mezioperační žíhání.   Nejdůležitější podmínkou pro tažení drátů, trubek a profilů je snížení vnitřního pnutí pomocí mazání. Mazivo musí snižovat součinitel tření, oddělovat polotovar a průvlak, odvádět teplo a zajišťovat hladký povrch. Jako výchozí polotovar se používají např. tyče válcované za tepla. Následně se očistí od okují, na jednom konci zašpičatí a za takto upravený konec se chytne polotovar kleštěmi a následuje proces tažení.</a:t>
            </a:r>
          </a:p>
          <a:p>
            <a:pPr>
              <a:buNone/>
            </a:pPr>
            <a:r>
              <a:rPr lang="cs-CZ" sz="1800" dirty="0" smtClean="0">
                <a:latin typeface="Arial" pitchFamily="34" charset="0"/>
                <a:cs typeface="Arial" pitchFamily="34" charset="0"/>
              </a:rPr>
              <a:t>  Tažení se používá pro výrobu drátů, tyčí a nepravidelných tvarů a průřezů. Táhnout se dají plná i dutá tělesa. Dráty mohou být taženy za sucha nebo za mokra s povrchovou (pozinkování, pocínování, atd.) nebo bez povrchové úpravy.</a:t>
            </a:r>
          </a:p>
          <a:p>
            <a:pPr>
              <a:buNone/>
            </a:pPr>
            <a:endParaRPr lang="cs-CZ" sz="1800" dirty="0" smtClean="0">
              <a:latin typeface="Arial" pitchFamily="34" charset="0"/>
              <a:cs typeface="Arial" pitchFamily="34" charset="0"/>
            </a:endParaRPr>
          </a:p>
          <a:p>
            <a:endParaRPr lang="cs-CZ" sz="1800" dirty="0">
              <a:latin typeface="Arial" pitchFamily="34" charset="0"/>
              <a:cs typeface="Arial"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428604"/>
            <a:ext cx="7024687" cy="1000132"/>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71472" y="1428736"/>
            <a:ext cx="7929618" cy="4929222"/>
          </a:xfrm>
        </p:spPr>
        <p:txBody>
          <a:bodyPr/>
          <a:lstStyle/>
          <a:p>
            <a:pPr>
              <a:buNone/>
            </a:pPr>
            <a:r>
              <a:rPr lang="cs-CZ" sz="2000" dirty="0" smtClean="0">
                <a:latin typeface="Arial" pitchFamily="34" charset="0"/>
                <a:cs typeface="Arial" pitchFamily="34" charset="0"/>
              </a:rPr>
              <a:t>Jedním z technologických postupů tažení je </a:t>
            </a:r>
            <a:r>
              <a:rPr lang="cs-CZ" sz="2000" b="1" dirty="0" smtClean="0">
                <a:latin typeface="Arial" pitchFamily="34" charset="0"/>
                <a:cs typeface="Arial" pitchFamily="34" charset="0"/>
              </a:rPr>
              <a:t>tažení drátů</a:t>
            </a:r>
            <a:r>
              <a:rPr lang="cs-CZ" sz="2000" dirty="0" smtClean="0">
                <a:latin typeface="Arial" pitchFamily="34" charset="0"/>
                <a:cs typeface="Arial" pitchFamily="34" charset="0"/>
              </a:rPr>
              <a:t>, které se dělí do následujících technologických postupů:</a:t>
            </a:r>
          </a:p>
          <a:p>
            <a:r>
              <a:rPr lang="cs-CZ" sz="2000" dirty="0" smtClean="0">
                <a:latin typeface="Arial" pitchFamily="34" charset="0"/>
                <a:cs typeface="Arial" pitchFamily="34" charset="0"/>
              </a:rPr>
              <a:t>jednoduché tažení, </a:t>
            </a:r>
          </a:p>
          <a:p>
            <a:r>
              <a:rPr lang="cs-CZ" sz="2000" dirty="0" smtClean="0">
                <a:latin typeface="Arial" pitchFamily="34" charset="0"/>
                <a:cs typeface="Arial" pitchFamily="34" charset="0"/>
              </a:rPr>
              <a:t>tažení s protitahem (jednoduché tažení + protitah ke snížení měrné síly a zahřátí), </a:t>
            </a:r>
          </a:p>
          <a:p>
            <a:r>
              <a:rPr lang="cs-CZ" sz="2000" dirty="0" smtClean="0">
                <a:latin typeface="Arial" pitchFamily="34" charset="0"/>
                <a:cs typeface="Arial" pitchFamily="34" charset="0"/>
              </a:rPr>
              <a:t>stupňovité tažení (deformace je rozložena do více stupňů, roste spotřeba energie na tažení), </a:t>
            </a:r>
          </a:p>
          <a:p>
            <a:r>
              <a:rPr lang="cs-CZ" sz="2000" dirty="0" smtClean="0">
                <a:latin typeface="Arial" pitchFamily="34" charset="0"/>
                <a:cs typeface="Arial" pitchFamily="34" charset="0"/>
              </a:rPr>
              <a:t>tažení za tepla (u ocelí se sníženou tvářitelností), </a:t>
            </a:r>
          </a:p>
          <a:p>
            <a:r>
              <a:rPr lang="cs-CZ" sz="2000" dirty="0" smtClean="0">
                <a:latin typeface="Arial" pitchFamily="34" charset="0"/>
                <a:cs typeface="Arial" pitchFamily="34" charset="0"/>
              </a:rPr>
              <a:t>tažení za snížených teplot (dosažení zvýšené pevnosti) </a:t>
            </a:r>
          </a:p>
          <a:p>
            <a:endParaRPr lang="cs-CZ" dirty="0"/>
          </a:p>
        </p:txBody>
      </p:sp>
      <p:pic>
        <p:nvPicPr>
          <p:cNvPr id="8194" name="Picture 2"/>
          <p:cNvPicPr>
            <a:picLocks noChangeAspect="1" noChangeArrowheads="1"/>
          </p:cNvPicPr>
          <p:nvPr/>
        </p:nvPicPr>
        <p:blipFill>
          <a:blip r:embed="rId2"/>
          <a:srcRect/>
          <a:stretch>
            <a:fillRect/>
          </a:stretch>
        </p:blipFill>
        <p:spPr bwMode="auto">
          <a:xfrm>
            <a:off x="4357686" y="4572007"/>
            <a:ext cx="4045241" cy="1802207"/>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428604"/>
            <a:ext cx="7024687" cy="901689"/>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71472" y="1357298"/>
            <a:ext cx="8001056" cy="5000660"/>
          </a:xfrm>
        </p:spPr>
        <p:txBody>
          <a:bodyPr/>
          <a:lstStyle/>
          <a:p>
            <a:pPr>
              <a:buNone/>
            </a:pPr>
            <a:r>
              <a:rPr lang="cs-CZ" sz="1800" b="1" u="sng" cap="all" dirty="0" smtClean="0">
                <a:latin typeface="Arial" pitchFamily="34" charset="0"/>
                <a:cs typeface="Arial" pitchFamily="34" charset="0"/>
              </a:rPr>
              <a:t>Protlačování </a:t>
            </a:r>
            <a:r>
              <a:rPr lang="cs-CZ" sz="1800" dirty="0" smtClean="0">
                <a:latin typeface="Arial" pitchFamily="34" charset="0"/>
                <a:cs typeface="Arial" pitchFamily="34" charset="0"/>
              </a:rPr>
              <a:t> je technologie, kterou můžeme provádět za tepla, za </a:t>
            </a:r>
            <a:r>
              <a:rPr lang="cs-CZ" sz="1800" dirty="0" err="1" smtClean="0">
                <a:latin typeface="Arial" pitchFamily="34" charset="0"/>
                <a:cs typeface="Arial" pitchFamily="34" charset="0"/>
              </a:rPr>
              <a:t>poloohřevu</a:t>
            </a:r>
            <a:r>
              <a:rPr lang="cs-CZ" sz="1800" i="1" dirty="0" smtClean="0">
                <a:latin typeface="Arial" pitchFamily="34" charset="0"/>
                <a:cs typeface="Arial" pitchFamily="34" charset="0"/>
              </a:rPr>
              <a:t> </a:t>
            </a:r>
            <a:r>
              <a:rPr lang="cs-CZ" sz="1800" dirty="0" smtClean="0">
                <a:latin typeface="Arial" pitchFamily="34" charset="0"/>
                <a:cs typeface="Arial" pitchFamily="34" charset="0"/>
              </a:rPr>
              <a:t>a za studena. Napjatost v přetvářeném elementu materiálu je trojosá, všestranné tlaková. Tvářený materiál se přemísťuje a jeho směr pohybu je určen konstrukcí nástroje – </a:t>
            </a:r>
            <a:r>
              <a:rPr lang="cs-CZ" sz="1800" i="1" dirty="0" smtClean="0">
                <a:latin typeface="Arial" pitchFamily="34" charset="0"/>
                <a:cs typeface="Arial" pitchFamily="34" charset="0"/>
              </a:rPr>
              <a:t>protlačovadla</a:t>
            </a:r>
            <a:r>
              <a:rPr lang="cs-CZ" sz="1800" dirty="0" smtClean="0">
                <a:latin typeface="Arial" pitchFamily="34" charset="0"/>
                <a:cs typeface="Arial" pitchFamily="34" charset="0"/>
              </a:rPr>
              <a:t>. Výrobek se nazývá </a:t>
            </a:r>
            <a:r>
              <a:rPr lang="cs-CZ" sz="1800" i="1" dirty="0" err="1" smtClean="0">
                <a:latin typeface="Arial" pitchFamily="34" charset="0"/>
                <a:cs typeface="Arial" pitchFamily="34" charset="0"/>
              </a:rPr>
              <a:t>protlaček</a:t>
            </a:r>
            <a:r>
              <a:rPr lang="cs-CZ" sz="1800" dirty="0" smtClean="0">
                <a:latin typeface="Arial" pitchFamily="34" charset="0"/>
                <a:cs typeface="Arial" pitchFamily="34" charset="0"/>
              </a:rPr>
              <a:t> . Protlačování za studena je u lehkých a barevných kovů známo již přes 100 let. Tímto způsobem se vyráběly a vyrábějí např. tuby, nábojnice, apod. </a:t>
            </a:r>
          </a:p>
          <a:p>
            <a:pPr>
              <a:buNone/>
            </a:pPr>
            <a:r>
              <a:rPr lang="cs-CZ" sz="1800" dirty="0" smtClean="0">
                <a:latin typeface="Arial" pitchFamily="34" charset="0"/>
                <a:cs typeface="Arial" pitchFamily="34" charset="0"/>
              </a:rPr>
              <a:t>Tuto technologii je možno dělit do dvou skupin. </a:t>
            </a:r>
          </a:p>
          <a:p>
            <a:r>
              <a:rPr lang="cs-CZ" sz="1800" dirty="0" smtClean="0">
                <a:latin typeface="Arial" pitchFamily="34" charset="0"/>
                <a:cs typeface="Arial" pitchFamily="34" charset="0"/>
              </a:rPr>
              <a:t>Výroba polotovarů (trubek, tyčí, profilů, apod.). </a:t>
            </a:r>
            <a:endParaRPr lang="cs-CZ" sz="1800" dirty="0" smtClean="0"/>
          </a:p>
          <a:p>
            <a:r>
              <a:rPr lang="cs-CZ" sz="1800" dirty="0" smtClean="0">
                <a:latin typeface="Arial" pitchFamily="34" charset="0"/>
                <a:cs typeface="Arial" pitchFamily="34" charset="0"/>
              </a:rPr>
              <a:t>Výroba finálních výrobků, </a:t>
            </a:r>
          </a:p>
        </p:txBody>
      </p:sp>
      <p:pic>
        <p:nvPicPr>
          <p:cNvPr id="11267" name="Picture 3"/>
          <p:cNvPicPr>
            <a:picLocks noChangeAspect="1" noChangeArrowheads="1"/>
          </p:cNvPicPr>
          <p:nvPr/>
        </p:nvPicPr>
        <p:blipFill>
          <a:blip r:embed="rId2"/>
          <a:srcRect/>
          <a:stretch>
            <a:fillRect/>
          </a:stretch>
        </p:blipFill>
        <p:spPr bwMode="auto">
          <a:xfrm>
            <a:off x="3857620" y="4143380"/>
            <a:ext cx="4457700" cy="2200275"/>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428604"/>
            <a:ext cx="7024687" cy="901689"/>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p>
        </p:txBody>
      </p:sp>
      <p:sp>
        <p:nvSpPr>
          <p:cNvPr id="3" name="Zástupný symbol pro obsah 2"/>
          <p:cNvSpPr>
            <a:spLocks noGrp="1"/>
          </p:cNvSpPr>
          <p:nvPr>
            <p:ph idx="1"/>
          </p:nvPr>
        </p:nvSpPr>
        <p:spPr>
          <a:xfrm>
            <a:off x="500034" y="1357298"/>
            <a:ext cx="8143932" cy="5072098"/>
          </a:xfrm>
        </p:spPr>
        <p:txBody>
          <a:bodyPr/>
          <a:lstStyle/>
          <a:p>
            <a:pPr>
              <a:buNone/>
            </a:pPr>
            <a:r>
              <a:rPr lang="cs-CZ" sz="1800" b="1" u="sng" dirty="0" smtClean="0">
                <a:latin typeface="Arial" pitchFamily="34" charset="0"/>
                <a:cs typeface="Arial" pitchFamily="34" charset="0"/>
              </a:rPr>
              <a:t>OHÝBÁNÍ </a:t>
            </a:r>
            <a:r>
              <a:rPr lang="cs-CZ" sz="1800" dirty="0" smtClean="0">
                <a:latin typeface="Arial" pitchFamily="34" charset="0"/>
                <a:cs typeface="Arial" pitchFamily="34" charset="0"/>
              </a:rPr>
              <a:t> je proces tváření, při kterém je materiál trvale deformován do různého úhlu ohybu s menším nebo větším zaoblením hran. </a:t>
            </a:r>
          </a:p>
          <a:p>
            <a:pPr>
              <a:buNone/>
            </a:pPr>
            <a:r>
              <a:rPr lang="cs-CZ" sz="1800" dirty="0" smtClean="0">
                <a:latin typeface="Arial" pitchFamily="34" charset="0"/>
                <a:cs typeface="Arial" pitchFamily="34" charset="0"/>
              </a:rPr>
              <a:t>K ohýbání používáme nástroje - </a:t>
            </a:r>
            <a:r>
              <a:rPr lang="cs-CZ" sz="1800" i="1" dirty="0" smtClean="0">
                <a:latin typeface="Arial" pitchFamily="34" charset="0"/>
                <a:cs typeface="Arial" pitchFamily="34" charset="0"/>
              </a:rPr>
              <a:t>ohýbadla</a:t>
            </a:r>
            <a:r>
              <a:rPr lang="cs-CZ" sz="1800" dirty="0" smtClean="0">
                <a:latin typeface="Arial" pitchFamily="34" charset="0"/>
                <a:cs typeface="Arial" pitchFamily="34" charset="0"/>
              </a:rPr>
              <a:t>, skládající se z </a:t>
            </a:r>
            <a:r>
              <a:rPr lang="cs-CZ" sz="1800" i="1" dirty="0" smtClean="0">
                <a:latin typeface="Arial" pitchFamily="34" charset="0"/>
                <a:cs typeface="Arial" pitchFamily="34" charset="0"/>
              </a:rPr>
              <a:t>ohybníku</a:t>
            </a:r>
            <a:r>
              <a:rPr lang="cs-CZ" sz="1800" dirty="0" smtClean="0">
                <a:latin typeface="Arial" pitchFamily="34" charset="0"/>
                <a:cs typeface="Arial" pitchFamily="34" charset="0"/>
              </a:rPr>
              <a:t> a </a:t>
            </a:r>
            <a:r>
              <a:rPr lang="cs-CZ" sz="1800" i="1" dirty="0" err="1" smtClean="0">
                <a:latin typeface="Arial" pitchFamily="34" charset="0"/>
                <a:cs typeface="Arial" pitchFamily="34" charset="0"/>
              </a:rPr>
              <a:t>ohybnice</a:t>
            </a:r>
            <a:r>
              <a:rPr lang="cs-CZ" sz="1800" dirty="0" smtClean="0">
                <a:latin typeface="Arial" pitchFamily="34" charset="0"/>
                <a:cs typeface="Arial" pitchFamily="34" charset="0"/>
              </a:rPr>
              <a:t>. Výrobkem je </a:t>
            </a:r>
            <a:r>
              <a:rPr lang="cs-CZ" sz="1800" i="1" dirty="0" smtClean="0">
                <a:latin typeface="Arial" pitchFamily="34" charset="0"/>
                <a:cs typeface="Arial" pitchFamily="34" charset="0"/>
              </a:rPr>
              <a:t>výlisek ohybek</a:t>
            </a:r>
            <a:r>
              <a:rPr lang="cs-CZ" sz="1800" dirty="0" smtClean="0">
                <a:latin typeface="Arial" pitchFamily="34" charset="0"/>
                <a:cs typeface="Arial" pitchFamily="34" charset="0"/>
              </a:rPr>
              <a:t>. </a:t>
            </a:r>
          </a:p>
          <a:p>
            <a:pPr>
              <a:buNone/>
            </a:pPr>
            <a:r>
              <a:rPr lang="cs-CZ" sz="1800" dirty="0" smtClean="0">
                <a:latin typeface="Arial" pitchFamily="34" charset="0"/>
                <a:cs typeface="Arial" pitchFamily="34" charset="0"/>
              </a:rPr>
              <a:t>Ohnutí tělesa (vzniklé tvary jsou nazpět rozvinutelné) do žádoucího tvaru využívá stejných zákonů plasticity, jako ostatní způsoby tváření - překročením meze kluzu dosáhneme oblasti plastické deformace. Plastická deformace je doprovázena deformací elastickou. </a:t>
            </a:r>
          </a:p>
          <a:p>
            <a:pPr>
              <a:buNone/>
            </a:pPr>
            <a:endParaRPr lang="cs-CZ" sz="1800" dirty="0" smtClean="0">
              <a:latin typeface="Arial" pitchFamily="34" charset="0"/>
              <a:cs typeface="Arial" pitchFamily="34" charset="0"/>
            </a:endParaRPr>
          </a:p>
          <a:p>
            <a:pPr algn="ctr">
              <a:buNone/>
            </a:pPr>
            <a:r>
              <a:rPr lang="cs-CZ" sz="1800" b="1" dirty="0" smtClean="0">
                <a:latin typeface="Arial" pitchFamily="34" charset="0"/>
                <a:cs typeface="Arial" pitchFamily="34" charset="0"/>
              </a:rPr>
              <a:t>Odkaz na video:</a:t>
            </a:r>
          </a:p>
          <a:p>
            <a:pPr>
              <a:buNone/>
            </a:pPr>
            <a:r>
              <a:rPr lang="cs-CZ" sz="2000" dirty="0" smtClean="0">
                <a:latin typeface="Arial" pitchFamily="34" charset="0"/>
                <a:cs typeface="Arial" pitchFamily="34" charset="0"/>
                <a:hlinkClick r:id="rId2"/>
              </a:rPr>
              <a:t>http://www.</a:t>
            </a:r>
            <a:r>
              <a:rPr lang="cs-CZ" sz="2000" dirty="0" err="1" smtClean="0">
                <a:latin typeface="Arial" pitchFamily="34" charset="0"/>
                <a:cs typeface="Arial" pitchFamily="34" charset="0"/>
                <a:hlinkClick r:id="rId2"/>
              </a:rPr>
              <a:t>youtube.com</a:t>
            </a:r>
            <a:r>
              <a:rPr lang="cs-CZ" sz="2000" dirty="0" smtClean="0">
                <a:latin typeface="Arial" pitchFamily="34" charset="0"/>
                <a:cs typeface="Arial" pitchFamily="34" charset="0"/>
                <a:hlinkClick r:id="rId2"/>
              </a:rPr>
              <a:t>/</a:t>
            </a:r>
            <a:r>
              <a:rPr lang="cs-CZ" sz="2000" dirty="0" err="1" smtClean="0">
                <a:latin typeface="Arial" pitchFamily="34" charset="0"/>
                <a:cs typeface="Arial" pitchFamily="34" charset="0"/>
                <a:hlinkClick r:id="rId2"/>
              </a:rPr>
              <a:t>watch</a:t>
            </a:r>
            <a:r>
              <a:rPr lang="cs-CZ" sz="2000" dirty="0" smtClean="0">
                <a:latin typeface="Arial" pitchFamily="34" charset="0"/>
                <a:cs typeface="Arial" pitchFamily="34" charset="0"/>
                <a:hlinkClick r:id="rId2"/>
              </a:rPr>
              <a:t>?v=jmxNKW8lmA4</a:t>
            </a:r>
            <a:endParaRPr lang="cs-CZ" sz="2000" dirty="0">
              <a:latin typeface="Arial" pitchFamily="34" charset="0"/>
              <a:cs typeface="Arial"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0100" y="785794"/>
            <a:ext cx="7024687" cy="758813"/>
          </a:xfrm>
        </p:spPr>
        <p:txBody>
          <a:bodyPr/>
          <a:lstStyle/>
          <a:p>
            <a:r>
              <a:rPr lang="cs-CZ" sz="2800" b="1" dirty="0" smtClean="0">
                <a:latin typeface="Arial" pitchFamily="34" charset="0"/>
                <a:cs typeface="Arial" pitchFamily="34" charset="0"/>
              </a:rPr>
              <a:t>Zpracování  materiálu </a:t>
            </a:r>
            <a:br>
              <a:rPr lang="cs-CZ" sz="2800" b="1" dirty="0" smtClean="0">
                <a:latin typeface="Arial" pitchFamily="34" charset="0"/>
                <a:cs typeface="Arial" pitchFamily="34" charset="0"/>
              </a:rPr>
            </a:br>
            <a:r>
              <a:rPr lang="cs-CZ" sz="2800" b="1" dirty="0" smtClean="0">
                <a:latin typeface="Arial" pitchFamily="34" charset="0"/>
                <a:cs typeface="Arial" pitchFamily="34" charset="0"/>
              </a:rPr>
              <a:t>(pilování, stříhání, tváření)</a:t>
            </a:r>
            <a:endParaRPr lang="cs-CZ" sz="2800" dirty="0">
              <a:latin typeface="Arial" pitchFamily="34" charset="0"/>
              <a:cs typeface="Arial" pitchFamily="34" charset="0"/>
            </a:endParaRPr>
          </a:p>
        </p:txBody>
      </p:sp>
      <p:sp>
        <p:nvSpPr>
          <p:cNvPr id="3" name="Zástupný symbol pro obsah 2"/>
          <p:cNvSpPr>
            <a:spLocks noGrp="1"/>
          </p:cNvSpPr>
          <p:nvPr>
            <p:ph idx="1"/>
          </p:nvPr>
        </p:nvSpPr>
        <p:spPr>
          <a:xfrm>
            <a:off x="571472" y="1857364"/>
            <a:ext cx="7929618" cy="4500594"/>
          </a:xfrm>
        </p:spPr>
        <p:txBody>
          <a:bodyPr/>
          <a:lstStyle/>
          <a:p>
            <a:r>
              <a:rPr lang="cs-CZ" dirty="0" smtClean="0">
                <a:hlinkClick r:id="rId2"/>
              </a:rPr>
              <a:t>http://www.</a:t>
            </a:r>
            <a:r>
              <a:rPr lang="cs-CZ" dirty="0" err="1" smtClean="0">
                <a:hlinkClick r:id="rId2"/>
              </a:rPr>
              <a:t>rzk.xf.cz</a:t>
            </a:r>
            <a:r>
              <a:rPr lang="cs-CZ" dirty="0" smtClean="0">
                <a:hlinkClick r:id="rId2"/>
              </a:rPr>
              <a:t>/</a:t>
            </a:r>
            <a:r>
              <a:rPr lang="cs-CZ" dirty="0" err="1" smtClean="0">
                <a:hlinkClick r:id="rId2"/>
              </a:rPr>
              <a:t>pilovani.html</a:t>
            </a:r>
            <a:endParaRPr lang="cs-CZ" dirty="0" smtClean="0"/>
          </a:p>
          <a:p>
            <a:r>
              <a:rPr lang="cs-CZ" dirty="0" smtClean="0">
                <a:hlinkClick r:id="rId3"/>
              </a:rPr>
              <a:t>http://www.</a:t>
            </a:r>
            <a:r>
              <a:rPr lang="cs-CZ" dirty="0" err="1" smtClean="0">
                <a:hlinkClick r:id="rId3"/>
              </a:rPr>
              <a:t>ksp.tul.cz</a:t>
            </a:r>
            <a:r>
              <a:rPr lang="cs-CZ" dirty="0" smtClean="0">
                <a:hlinkClick r:id="rId3"/>
              </a:rPr>
              <a:t>/</a:t>
            </a:r>
            <a:r>
              <a:rPr lang="cs-CZ" dirty="0" err="1" smtClean="0">
                <a:hlinkClick r:id="rId3"/>
              </a:rPr>
              <a:t>cz</a:t>
            </a:r>
            <a:r>
              <a:rPr lang="cs-CZ" dirty="0" smtClean="0">
                <a:hlinkClick r:id="rId3"/>
              </a:rPr>
              <a:t>/</a:t>
            </a:r>
            <a:r>
              <a:rPr lang="cs-CZ" dirty="0" err="1" smtClean="0">
                <a:hlinkClick r:id="rId3"/>
              </a:rPr>
              <a:t>kpt</a:t>
            </a:r>
            <a:r>
              <a:rPr lang="cs-CZ" dirty="0" smtClean="0">
                <a:hlinkClick r:id="rId3"/>
              </a:rPr>
              <a:t>/obsah/</a:t>
            </a:r>
            <a:r>
              <a:rPr lang="cs-CZ" dirty="0" err="1" smtClean="0">
                <a:hlinkClick r:id="rId3"/>
              </a:rPr>
              <a:t>vyuka</a:t>
            </a:r>
            <a:r>
              <a:rPr lang="cs-CZ" dirty="0" smtClean="0">
                <a:hlinkClick r:id="rId3"/>
              </a:rPr>
              <a:t>/skripta_</a:t>
            </a:r>
            <a:r>
              <a:rPr lang="cs-CZ" dirty="0" err="1" smtClean="0">
                <a:hlinkClick r:id="rId3"/>
              </a:rPr>
              <a:t>tkp</a:t>
            </a:r>
            <a:r>
              <a:rPr lang="cs-CZ" dirty="0" smtClean="0">
                <a:hlinkClick r:id="rId3"/>
              </a:rPr>
              <a:t>/sekce/02.htm</a:t>
            </a:r>
          </a:p>
          <a:p>
            <a:r>
              <a:rPr lang="cs-CZ" dirty="0" smtClean="0">
                <a:hlinkClick r:id="rId3"/>
              </a:rPr>
              <a:t>www.youtube.cz</a:t>
            </a:r>
          </a:p>
          <a:p>
            <a:r>
              <a:rPr lang="cs-CZ" dirty="0" smtClean="0">
                <a:hlinkClick r:id="rId3"/>
              </a:rPr>
              <a:t>www.wikipedia.com</a:t>
            </a:r>
          </a:p>
          <a:p>
            <a:endParaRPr lang="cs-CZ" dirty="0" smtClean="0">
              <a:hlinkClick r:id="rId3"/>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p:txBody>
          <a:bodyPr/>
          <a:lstStyle/>
          <a:p>
            <a:pPr eaLnBrk="1" hangingPunct="1"/>
            <a:r>
              <a:rPr lang="cs-CZ" smtClean="0"/>
              <a:t>Použité zdroje</a:t>
            </a:r>
          </a:p>
        </p:txBody>
      </p:sp>
      <p:sp>
        <p:nvSpPr>
          <p:cNvPr id="9219" name="Zástupný symbol pro obsah 2"/>
          <p:cNvSpPr>
            <a:spLocks noGrp="1"/>
          </p:cNvSpPr>
          <p:nvPr>
            <p:ph idx="1"/>
          </p:nvPr>
        </p:nvSpPr>
        <p:spPr/>
        <p:txBody>
          <a:bodyPr/>
          <a:lstStyle/>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a:p>
            <a:pPr eaLnBrk="1" hangingPunct="1"/>
            <a:endParaRPr lang="cs-CZ" dirty="0" smtClean="0">
              <a:latin typeface="Franklin Gothic Book" pitchFamily="34" charset="0"/>
            </a:endParaRPr>
          </a:p>
        </p:txBody>
      </p:sp>
      <p:sp>
        <p:nvSpPr>
          <p:cNvPr id="4" name="Obdélník 3"/>
          <p:cNvSpPr/>
          <p:nvPr/>
        </p:nvSpPr>
        <p:spPr>
          <a:xfrm>
            <a:off x="415925" y="6180138"/>
            <a:ext cx="8281988" cy="576262"/>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1400" i="1" dirty="0">
                <a:solidFill>
                  <a:schemeClr val="tx1"/>
                </a:solidFill>
                <a:latin typeface="Arial" pitchFamily="34" charset="0"/>
                <a:cs typeface="Arial" pitchFamily="34" charset="0"/>
              </a:rPr>
              <a:t>Autorem materiálu a všech jeho částí, není-li uvedeno jinak, je </a:t>
            </a:r>
            <a:r>
              <a:rPr lang="cs-CZ" sz="1400" i="1" dirty="0" smtClean="0">
                <a:solidFill>
                  <a:schemeClr val="tx1"/>
                </a:solidFill>
                <a:latin typeface="Arial" pitchFamily="34" charset="0"/>
                <a:cs typeface="Arial" pitchFamily="34" charset="0"/>
              </a:rPr>
              <a:t>Ing. Leopold </a:t>
            </a:r>
            <a:r>
              <a:rPr lang="cs-CZ" sz="1400" i="1" dirty="0" err="1" smtClean="0">
                <a:solidFill>
                  <a:schemeClr val="tx1"/>
                </a:solidFill>
                <a:latin typeface="Arial" pitchFamily="34" charset="0"/>
                <a:cs typeface="Arial" pitchFamily="34" charset="0"/>
              </a:rPr>
              <a:t>Voharek</a:t>
            </a:r>
            <a:endParaRPr lang="cs-CZ" sz="1400" i="1" dirty="0">
              <a:solidFill>
                <a:schemeClr val="tx1"/>
              </a:solidFill>
              <a:latin typeface="Arial" pitchFamily="34" charset="0"/>
              <a:cs typeface="Arial" pitchFamily="34" charset="0"/>
            </a:endParaRPr>
          </a:p>
          <a:p>
            <a:pPr algn="ctr" fontAlgn="auto">
              <a:spcBef>
                <a:spcPts val="0"/>
              </a:spcBef>
              <a:spcAft>
                <a:spcPts val="0"/>
              </a:spcAft>
              <a:defRPr/>
            </a:pPr>
            <a:r>
              <a:rPr lang="cs-CZ" sz="1400" i="1" dirty="0">
                <a:solidFill>
                  <a:schemeClr val="tx1"/>
                </a:solidFill>
                <a:latin typeface="Arial" pitchFamily="34" charset="0"/>
                <a:cs typeface="Arial" pitchFamily="34" charset="0"/>
              </a:rPr>
              <a:t>Financováno z ESF a státního rozpočtu ČR. </a:t>
            </a:r>
            <a:endParaRPr lang="cs-CZ" sz="2800" dirty="0">
              <a:solidFill>
                <a:schemeClr val="tx1"/>
              </a:solidFill>
              <a:latin typeface="Arial" pitchFamily="34" charset="0"/>
              <a:cs typeface="Arial" pitchFamily="34" charset="0"/>
            </a:endParaRPr>
          </a:p>
        </p:txBody>
      </p:sp>
      <p:sp>
        <p:nvSpPr>
          <p:cNvPr id="9221" name="Obdélník 4"/>
          <p:cNvSpPr>
            <a:spLocks noChangeArrowheads="1"/>
          </p:cNvSpPr>
          <p:nvPr/>
        </p:nvSpPr>
        <p:spPr bwMode="auto">
          <a:xfrm>
            <a:off x="1042988" y="2276475"/>
            <a:ext cx="7417444" cy="2215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cs-CZ" dirty="0">
                <a:latin typeface="Franklin Gothic Book" pitchFamily="34" charset="0"/>
              </a:rPr>
              <a:t> </a:t>
            </a:r>
            <a:r>
              <a:rPr lang="cs-CZ" sz="2400" dirty="0">
                <a:latin typeface="Franklin Gothic Book" pitchFamily="34" charset="0"/>
              </a:rPr>
              <a:t>Veškeré použité obrázky (kliparty) pocházejí  </a:t>
            </a:r>
            <a:endParaRPr lang="cs-CZ" sz="2400" dirty="0" smtClean="0">
              <a:latin typeface="Franklin Gothic Book" pitchFamily="34" charset="0"/>
            </a:endParaRPr>
          </a:p>
          <a:p>
            <a:pPr marL="342900" indent="-342900">
              <a:buFont typeface="Arial" pitchFamily="34" charset="0"/>
              <a:buChar char="•"/>
            </a:pPr>
            <a:r>
              <a:rPr lang="cs-CZ" sz="2400" dirty="0"/>
              <a:t>http://www.rzk.xf.cz/pilovani.html</a:t>
            </a:r>
          </a:p>
          <a:p>
            <a:pPr marL="342900" indent="-342900">
              <a:buFont typeface="Arial" pitchFamily="34" charset="0"/>
              <a:buChar char="•"/>
            </a:pPr>
            <a:r>
              <a:rPr lang="cs-CZ" sz="2400" dirty="0"/>
              <a:t>http://www.ksp.tul.cz/cz/kpt/obsah/vyuka/skripta_tkp/sekce/02.htm</a:t>
            </a:r>
          </a:p>
          <a:p>
            <a:pPr marL="342900" indent="-342900">
              <a:buFont typeface="Arial" pitchFamily="34" charset="0"/>
              <a:buChar char="•"/>
            </a:pPr>
            <a:endParaRPr lang="cs-CZ" sz="2400" dirty="0">
              <a:latin typeface="Franklin Gothic Book" pitchFamily="34" charset="0"/>
            </a:endParaRPr>
          </a:p>
          <a:p>
            <a:endParaRPr lang="cs-CZ" dirty="0">
              <a:latin typeface="Franklin Gothic Book" pitchFamily="34" charset="0"/>
            </a:endParaRPr>
          </a:p>
        </p:txBody>
      </p:sp>
    </p:spTree>
    <p:extLst>
      <p:ext uri="{BB962C8B-B14F-4D97-AF65-F5344CB8AC3E}">
        <p14:creationId xmlns:p14="http://schemas.microsoft.com/office/powerpoint/2010/main" val="157190395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Override1.xml><?xml version="1.0" encoding="utf-8"?>
<a:themeOverride xmlns:a="http://schemas.openxmlformats.org/drawingml/2006/main">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themeOverride>
</file>

<file path=docProps/app.xml><?xml version="1.0" encoding="utf-8"?>
<Properties xmlns="http://schemas.openxmlformats.org/officeDocument/2006/extended-properties" xmlns:vt="http://schemas.openxmlformats.org/officeDocument/2006/docPropsVTypes">
  <Template/>
  <TotalTime>1015</TotalTime>
  <Words>664</Words>
  <Application>Microsoft Office PowerPoint</Application>
  <PresentationFormat>Předvádění na obrazovce (4:3)</PresentationFormat>
  <Paragraphs>210</Paragraphs>
  <Slides>29</Slides>
  <Notes>0</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Austin</vt:lpstr>
      <vt:lpstr>Prezentace aplikace PowerPoint</vt:lpstr>
      <vt:lpstr>Výukový materiál</vt:lpstr>
      <vt:lpstr>Prezentace aplikace PowerPoint</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 </vt:lpstr>
      <vt:lpstr>Zpracování  materiálu  (pilování, stříhání, tváření) </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Zpracování  materiálu  (pilování, stříhání, tváření)</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tematického celku</dc:title>
  <dc:creator>koala</dc:creator>
  <cp:lastModifiedBy>Martin a Lída</cp:lastModifiedBy>
  <cp:revision>133</cp:revision>
  <cp:lastPrinted>2012-07-16T05:40:38Z</cp:lastPrinted>
  <dcterms:created xsi:type="dcterms:W3CDTF">2011-04-17T19:50:20Z</dcterms:created>
  <dcterms:modified xsi:type="dcterms:W3CDTF">2013-01-10T18:41:23Z</dcterms:modified>
</cp:coreProperties>
</file>