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  <p:sldId id="258" r:id="rId4"/>
    <p:sldId id="262" r:id="rId5"/>
    <p:sldId id="274" r:id="rId6"/>
    <p:sldId id="275" r:id="rId7"/>
    <p:sldId id="263" r:id="rId8"/>
    <p:sldId id="276" r:id="rId9"/>
    <p:sldId id="277" r:id="rId10"/>
    <p:sldId id="267" r:id="rId11"/>
    <p:sldId id="278" r:id="rId12"/>
    <p:sldId id="273" r:id="rId13"/>
    <p:sldId id="272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4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60093"/>
    <a:srgbClr val="FF3399"/>
    <a:srgbClr val="FF0066"/>
    <a:srgbClr val="FF99FF"/>
    <a:srgbClr val="FF66FF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0075CE39-385C-4B7C-8842-5FC9396C3CE3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6C61-6D75-42D2-9F83-BCF0615388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5CE39-385C-4B7C-8842-5FC9396C3CE3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6C61-6D75-42D2-9F83-BCF0615388E2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5CE39-385C-4B7C-8842-5FC9396C3CE3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6C61-6D75-42D2-9F83-BCF0615388E2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5CE39-385C-4B7C-8842-5FC9396C3CE3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6C61-6D75-42D2-9F83-BCF0615388E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5CE39-385C-4B7C-8842-5FC9396C3CE3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6C61-6D75-42D2-9F83-BCF0615388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5CE39-385C-4B7C-8842-5FC9396C3CE3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6C61-6D75-42D2-9F83-BCF0615388E2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5CE39-385C-4B7C-8842-5FC9396C3CE3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6C61-6D75-42D2-9F83-BCF0615388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5CE39-385C-4B7C-8842-5FC9396C3CE3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6C61-6D75-42D2-9F83-BCF0615388E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5CE39-385C-4B7C-8842-5FC9396C3CE3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6C61-6D75-42D2-9F83-BCF0615388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5CE39-385C-4B7C-8842-5FC9396C3CE3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6C61-6D75-42D2-9F83-BCF0615388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5CE39-385C-4B7C-8842-5FC9396C3CE3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D6C61-6D75-42D2-9F83-BCF0615388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0075CE39-385C-4B7C-8842-5FC9396C3CE3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CCAD6C61-6D75-42D2-9F83-BCF0615388E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www:%20http://www.eshop-rychle.cz/tataro-eshop/eshop/7-1-omalovanky-ke-stazeni/12-2-pohadky/5/210-chytra-horakyne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imgurl=http://www.abatar.cz/images/pohadkove_obrazky/chytra_horakyne.gif&amp;imgrefurl=http://www.abatar.cz/pohadky/chytra_horakyne.htm&amp;h=538&amp;w=783&amp;sz=210&amp;tbnid=ackbximQdoIsHM:&amp;tbnh=82&amp;tbnw=120&amp;prev=/search?q=chytr%C3%A1+hor%C3%A1kyn%C4%9B&amp;tbm=isch&amp;tbo=u&amp;zoom=1&amp;q=chytr%C3%A1+hor%C3%A1kyn%C4%9B&amp;usg=__8o8ZFqi-A-f-RLBhiOSleue3HfU=&amp;docid=UpIu6aKOpJx7aM&amp;hl=cs&amp;sa=X&amp;ei=MMygUJ_oLKGE4ATI8oGoDQ&amp;ved=0CDEQ9QEwAw&amp;dur=1463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6435524"/>
              </p:ext>
            </p:extLst>
          </p:nvPr>
        </p:nvGraphicFramePr>
        <p:xfrm>
          <a:off x="1187624" y="1412776"/>
          <a:ext cx="6720408" cy="3550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/>
                        <a:t>Mgr. Jiřina Homolová</a:t>
                      </a:r>
                      <a:endParaRPr lang="cs-CZ" dirty="0"/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98232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 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VY_32_Inovace_12.1.13</a:t>
                      </a:r>
                    </a:p>
                    <a:p>
                      <a:pPr algn="l"/>
                      <a:r>
                        <a:rPr lang="cs-CZ" sz="1600" dirty="0" smtClean="0"/>
                        <a:t>Pohádka</a:t>
                      </a:r>
                      <a:endParaRPr lang="cs-CZ" sz="1600" dirty="0"/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Český jazyk 6. ročník</a:t>
                      </a:r>
                    </a:p>
                    <a:p>
                      <a:pPr algn="l"/>
                      <a:endParaRPr lang="cs-CZ" dirty="0"/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Anotace:.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/>
                        <a:t>Materiál je určen žákům 6. ročníku.  Podává výklad</a:t>
                      </a:r>
                      <a:r>
                        <a:rPr lang="cs-CZ" sz="1800" kern="1200" baseline="0" dirty="0" smtClean="0"/>
                        <a:t> o vzniku a významu lidových pohádek jako </a:t>
                      </a:r>
                      <a:r>
                        <a:rPr lang="cs-CZ" sz="1800" kern="1200" baseline="0" dirty="0" smtClean="0"/>
                        <a:t>žánru </a:t>
                      </a:r>
                      <a:r>
                        <a:rPr lang="cs-CZ" sz="1800" kern="1200" baseline="0" dirty="0" smtClean="0"/>
                        <a:t>lidové slovesnosti. Jsou v něm zařazena </a:t>
                      </a:r>
                      <a:r>
                        <a:rPr lang="cs-CZ" sz="1800" kern="1200" baseline="0" smtClean="0"/>
                        <a:t>cvičení </a:t>
                      </a:r>
                      <a:r>
                        <a:rPr lang="cs-CZ" sz="1800" kern="1200" baseline="0" smtClean="0"/>
                        <a:t>k </a:t>
                      </a:r>
                      <a:r>
                        <a:rPr lang="cs-CZ" sz="1800" kern="1200" baseline="0" dirty="0" smtClean="0"/>
                        <a:t>upevnění učiva. </a:t>
                      </a:r>
                      <a:r>
                        <a:rPr lang="cs-CZ" sz="1800" kern="1200" dirty="0" smtClean="0"/>
                        <a:t>Obsahuje animace.</a:t>
                      </a:r>
                      <a:endParaRPr lang="cs-CZ" dirty="0"/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943535"/>
            <a:ext cx="1043608" cy="1440327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941168"/>
            <a:ext cx="6120680" cy="1073256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035835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 rot="21131869">
            <a:off x="931128" y="2174183"/>
            <a:ext cx="5112568" cy="3816424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r>
              <a:rPr lang="cs-CZ" sz="2400" b="1" i="1" dirty="0">
                <a:solidFill>
                  <a:srgbClr val="D60093"/>
                </a:solidFill>
              </a:rPr>
              <a:t>Lidové pohádky </a:t>
            </a:r>
            <a:r>
              <a:rPr lang="cs-CZ" sz="2400" b="1" i="1" dirty="0" smtClean="0">
                <a:solidFill>
                  <a:srgbClr val="D60093"/>
                </a:solidFill>
              </a:rPr>
              <a:t>patří </a:t>
            </a:r>
            <a:r>
              <a:rPr lang="cs-CZ" sz="2400" b="1" i="1" dirty="0">
                <a:solidFill>
                  <a:srgbClr val="D60093"/>
                </a:solidFill>
              </a:rPr>
              <a:t>k nejstarším </a:t>
            </a:r>
            <a:r>
              <a:rPr lang="cs-CZ" sz="2400" b="1" i="1" dirty="0" smtClean="0">
                <a:solidFill>
                  <a:srgbClr val="D60093"/>
                </a:solidFill>
              </a:rPr>
              <a:t>projevům </a:t>
            </a:r>
            <a:r>
              <a:rPr lang="cs-CZ" sz="2400" b="1" i="1" dirty="0">
                <a:solidFill>
                  <a:srgbClr val="D60093"/>
                </a:solidFill>
              </a:rPr>
              <a:t>ústní slovesnosti. Každý </a:t>
            </a:r>
            <a:r>
              <a:rPr lang="cs-CZ" sz="2400" b="1" i="1" dirty="0" smtClean="0">
                <a:solidFill>
                  <a:srgbClr val="D60093"/>
                </a:solidFill>
              </a:rPr>
              <a:t>národ vypodobnil </a:t>
            </a:r>
            <a:r>
              <a:rPr lang="cs-CZ" sz="2400" b="1" i="1" dirty="0">
                <a:solidFill>
                  <a:srgbClr val="D60093"/>
                </a:solidFill>
              </a:rPr>
              <a:t>svůj způsob </a:t>
            </a:r>
            <a:r>
              <a:rPr lang="cs-CZ" sz="2400" b="1" i="1" dirty="0" smtClean="0">
                <a:solidFill>
                  <a:srgbClr val="D60093"/>
                </a:solidFill>
              </a:rPr>
              <a:t>života ve vymyšlených příbězích,  </a:t>
            </a:r>
            <a:r>
              <a:rPr lang="cs-CZ" sz="2400" b="1" i="1" dirty="0">
                <a:solidFill>
                  <a:srgbClr val="D60093"/>
                </a:solidFill>
              </a:rPr>
              <a:t>kde hrdinové překonali </a:t>
            </a:r>
            <a:r>
              <a:rPr lang="cs-CZ" sz="2400" b="1" i="1" dirty="0" smtClean="0">
                <a:solidFill>
                  <a:srgbClr val="D60093"/>
                </a:solidFill>
              </a:rPr>
              <a:t>bezpráví či chudobu </a:t>
            </a:r>
            <a:r>
              <a:rPr lang="cs-CZ" sz="2400" b="1" i="1" dirty="0">
                <a:solidFill>
                  <a:srgbClr val="D60093"/>
                </a:solidFill>
              </a:rPr>
              <a:t>a </a:t>
            </a:r>
            <a:r>
              <a:rPr lang="cs-CZ" sz="2400" b="1" i="1" dirty="0" smtClean="0">
                <a:solidFill>
                  <a:srgbClr val="D60093"/>
                </a:solidFill>
              </a:rPr>
              <a:t>svým důvtipem, dobrým srdcem a poctivostí vítězili nad </a:t>
            </a:r>
            <a:r>
              <a:rPr lang="cs-CZ" sz="2400" b="1" i="1" dirty="0">
                <a:solidFill>
                  <a:srgbClr val="D60093"/>
                </a:solidFill>
              </a:rPr>
              <a:t>zlem, </a:t>
            </a:r>
            <a:r>
              <a:rPr lang="cs-CZ" sz="2400" b="1" i="1" dirty="0" smtClean="0">
                <a:solidFill>
                  <a:srgbClr val="D60093"/>
                </a:solidFill>
              </a:rPr>
              <a:t>příkořím osudu i lidí…</a:t>
            </a:r>
          </a:p>
          <a:p>
            <a:endParaRPr lang="cs-CZ" sz="2400" b="1" i="1" dirty="0"/>
          </a:p>
          <a:p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 rot="777533">
            <a:off x="6075512" y="2563450"/>
            <a:ext cx="21974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400" b="1" i="1" dirty="0" smtClean="0"/>
              <a:t>Zvláštností </a:t>
            </a:r>
            <a:r>
              <a:rPr lang="cs-CZ" sz="2400" b="1" i="1" dirty="0"/>
              <a:t>českých pohádek je to, že zlo </a:t>
            </a:r>
            <a:r>
              <a:rPr lang="cs-CZ" sz="2400" b="1" i="1" dirty="0" smtClean="0"/>
              <a:t>nebývá úplně </a:t>
            </a:r>
            <a:r>
              <a:rPr lang="cs-CZ" sz="2400" b="1" i="1" dirty="0"/>
              <a:t>zničeno, </a:t>
            </a:r>
            <a:r>
              <a:rPr lang="cs-CZ" sz="2400" b="1" i="1" dirty="0" smtClean="0"/>
              <a:t>ale  často je napraveno</a:t>
            </a:r>
            <a:r>
              <a:rPr lang="cs-CZ" sz="2400" b="1" i="1" dirty="0"/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4627" y="794693"/>
            <a:ext cx="49205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i="1" cap="none" spc="0" dirty="0" smtClean="0">
                <a:ln w="31550" cmpd="sng">
                  <a:solidFill>
                    <a:schemeClr val="tx1"/>
                  </a:solidFill>
                  <a:prstDash val="solid"/>
                </a:ln>
                <a:solidFill>
                  <a:srgbClr val="FF3399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Lidové pohádky</a:t>
            </a:r>
            <a:endParaRPr lang="cs-CZ" sz="5400" b="1" cap="none" spc="0" dirty="0">
              <a:ln w="31550" cmpd="sng">
                <a:solidFill>
                  <a:schemeClr val="tx1"/>
                </a:solidFill>
                <a:prstDash val="solid"/>
              </a:ln>
              <a:solidFill>
                <a:srgbClr val="FF3399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13" name="Picture 2" descr="C:\Users\homolova\AppData\Local\Microsoft\Windows\Temporary Internet Files\Content.IE5\9S3725G8\MC9003542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2461" y="1711808"/>
            <a:ext cx="1192795" cy="1297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5318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1547664" y="1988840"/>
            <a:ext cx="6192688" cy="4032448"/>
          </a:xfrm>
        </p:spPr>
        <p:txBody>
          <a:bodyPr>
            <a:noAutofit/>
          </a:bodyPr>
          <a:lstStyle/>
          <a:p>
            <a:r>
              <a:rPr lang="cs-CZ" sz="1600" b="1" i="1" dirty="0">
                <a:ln>
                  <a:solidFill>
                    <a:srgbClr val="7030A0"/>
                  </a:solidFill>
                </a:ln>
                <a:latin typeface="BatangChe" pitchFamily="49" charset="-127"/>
                <a:ea typeface="BatangChe" pitchFamily="49" charset="-127"/>
              </a:rPr>
              <a:t>Vyprávění se </a:t>
            </a:r>
            <a:r>
              <a:rPr lang="cs-CZ" sz="1600" b="1" i="1" dirty="0" smtClean="0">
                <a:ln>
                  <a:solidFill>
                    <a:srgbClr val="7030A0"/>
                  </a:solidFill>
                </a:ln>
                <a:latin typeface="BatangChe" pitchFamily="49" charset="-127"/>
                <a:ea typeface="BatangChe" pitchFamily="49" charset="-127"/>
              </a:rPr>
              <a:t>zajímavým, napínavým </a:t>
            </a:r>
            <a:r>
              <a:rPr lang="cs-CZ" sz="1600" b="1" i="1" dirty="0">
                <a:ln>
                  <a:solidFill>
                    <a:srgbClr val="7030A0"/>
                  </a:solidFill>
                </a:ln>
                <a:latin typeface="BatangChe" pitchFamily="49" charset="-127"/>
                <a:ea typeface="BatangChe" pitchFamily="49" charset="-127"/>
              </a:rPr>
              <a:t>dějem</a:t>
            </a:r>
          </a:p>
          <a:p>
            <a:r>
              <a:rPr lang="cs-CZ" sz="1600" b="1" i="1" dirty="0" smtClean="0">
                <a:ln>
                  <a:solidFill>
                    <a:srgbClr val="7030A0"/>
                  </a:solidFill>
                </a:ln>
                <a:latin typeface="BatangChe" pitchFamily="49" charset="-127"/>
                <a:ea typeface="BatangChe" pitchFamily="49" charset="-127"/>
              </a:rPr>
              <a:t>Vyjadřuje touhu prostých lidí po spravedlnosti a lepším životě</a:t>
            </a:r>
          </a:p>
          <a:p>
            <a:pPr>
              <a:buFont typeface="Wingdings" pitchFamily="2" charset="2"/>
              <a:buChar char="v"/>
            </a:pPr>
            <a:r>
              <a:rPr lang="cs-CZ" sz="1600" b="1" i="1" dirty="0" smtClean="0">
                <a:ln>
                  <a:solidFill>
                    <a:srgbClr val="7030A0"/>
                  </a:solidFill>
                </a:ln>
                <a:latin typeface="BatangChe" pitchFamily="49" charset="-127"/>
                <a:ea typeface="BatangChe" pitchFamily="49" charset="-127"/>
              </a:rPr>
              <a:t>Lidé věděli, že zázraky se nedějí, proto řešili složité situace pomocí nadpřirozených bytostí nebo kouzelných předmětů</a:t>
            </a:r>
          </a:p>
          <a:p>
            <a:pPr>
              <a:buFont typeface="Wingdings" pitchFamily="2" charset="2"/>
              <a:buChar char="v"/>
            </a:pPr>
            <a:r>
              <a:rPr lang="cs-CZ" sz="1600" b="1" i="1" dirty="0" smtClean="0">
                <a:ln>
                  <a:solidFill>
                    <a:srgbClr val="7030A0"/>
                  </a:solidFill>
                </a:ln>
                <a:latin typeface="BatangChe" pitchFamily="49" charset="-127"/>
                <a:ea typeface="BatangChe" pitchFamily="49" charset="-127"/>
              </a:rPr>
              <a:t>Hlavní hrdina je kladný, překonává překážky a nástrahy. Plní většinou tři úkoly</a:t>
            </a:r>
          </a:p>
          <a:p>
            <a:r>
              <a:rPr lang="cs-CZ" sz="1600" b="1" i="1" dirty="0">
                <a:ln>
                  <a:solidFill>
                    <a:srgbClr val="7030A0"/>
                  </a:solidFill>
                </a:ln>
                <a:latin typeface="BatangChe" pitchFamily="49" charset="-127"/>
                <a:ea typeface="BatangChe" pitchFamily="49" charset="-127"/>
              </a:rPr>
              <a:t>D</a:t>
            </a:r>
            <a:r>
              <a:rPr lang="cs-CZ" sz="1600" b="1" i="1" dirty="0" smtClean="0">
                <a:ln>
                  <a:solidFill>
                    <a:srgbClr val="7030A0"/>
                  </a:solidFill>
                </a:ln>
                <a:latin typeface="BatangChe" pitchFamily="49" charset="-127"/>
                <a:ea typeface="BatangChe" pitchFamily="49" charset="-127"/>
              </a:rPr>
              <a:t>obro </a:t>
            </a:r>
            <a:r>
              <a:rPr lang="cs-CZ" sz="1600" b="1" i="1" dirty="0">
                <a:ln>
                  <a:solidFill>
                    <a:srgbClr val="7030A0"/>
                  </a:solidFill>
                </a:ln>
                <a:latin typeface="BatangChe" pitchFamily="49" charset="-127"/>
                <a:ea typeface="BatangChe" pitchFamily="49" charset="-127"/>
              </a:rPr>
              <a:t>obvykle zvítězí nad </a:t>
            </a:r>
            <a:r>
              <a:rPr lang="cs-CZ" sz="1600" b="1" i="1" dirty="0" smtClean="0">
                <a:ln>
                  <a:solidFill>
                    <a:srgbClr val="7030A0"/>
                  </a:solidFill>
                </a:ln>
                <a:latin typeface="BatangChe" pitchFamily="49" charset="-127"/>
                <a:ea typeface="BatangChe" pitchFamily="49" charset="-127"/>
              </a:rPr>
              <a:t>zlem, zlo je potrestáno nebo napraveno</a:t>
            </a:r>
            <a:endParaRPr lang="cs-CZ" sz="1600" b="1" i="1" dirty="0">
              <a:ln>
                <a:solidFill>
                  <a:srgbClr val="7030A0"/>
                </a:solidFill>
              </a:ln>
              <a:latin typeface="BatangChe" pitchFamily="49" charset="-127"/>
              <a:ea typeface="BatangChe" pitchFamily="49" charset="-127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74479" y="836712"/>
            <a:ext cx="2757100" cy="141577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i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FF3399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Pohádka</a:t>
            </a:r>
          </a:p>
          <a:p>
            <a:pPr algn="ctr"/>
            <a:r>
              <a:rPr lang="cs-CZ" sz="3200" b="1" i="1" dirty="0" smtClean="0">
                <a:ln>
                  <a:solidFill>
                    <a:srgbClr val="7030A0"/>
                  </a:solidFill>
                </a:ln>
                <a:solidFill>
                  <a:srgbClr val="FF3399"/>
                </a:solidFill>
              </a:rPr>
              <a:t>(báchorka)</a:t>
            </a:r>
            <a:endParaRPr lang="cs-CZ" sz="3200" b="1" i="1" dirty="0">
              <a:ln>
                <a:solidFill>
                  <a:srgbClr val="7030A0"/>
                </a:solidFill>
              </a:ln>
              <a:solidFill>
                <a:srgbClr val="FF3399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72572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403648" y="908720"/>
            <a:ext cx="6022440" cy="792088"/>
          </a:xfrm>
        </p:spPr>
        <p:txBody>
          <a:bodyPr/>
          <a:lstStyle/>
          <a:p>
            <a:pPr algn="ctr"/>
            <a:r>
              <a:rPr lang="cs-CZ" i="1" dirty="0">
                <a:solidFill>
                  <a:srgbClr val="FF3399"/>
                </a:solidFill>
                <a:latin typeface="Batang" pitchFamily="18" charset="-127"/>
                <a:ea typeface="Batang" pitchFamily="18" charset="-127"/>
              </a:rPr>
              <a:t>Znaky pohádek</a:t>
            </a:r>
            <a:r>
              <a:rPr lang="cs-CZ" i="1" dirty="0">
                <a:solidFill>
                  <a:srgbClr val="C00000"/>
                </a:solidFill>
              </a:rPr>
              <a:t/>
            </a:r>
            <a:br>
              <a:rPr lang="cs-CZ" i="1" dirty="0">
                <a:solidFill>
                  <a:srgbClr val="C00000"/>
                </a:solidFill>
              </a:rPr>
            </a:b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4499992" y="1340768"/>
            <a:ext cx="3672407" cy="4536504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sz="1600" b="1" i="1" dirty="0" smtClean="0">
                <a:solidFill>
                  <a:srgbClr val="7030A0"/>
                </a:solidFill>
                <a:latin typeface="Batang" pitchFamily="18" charset="-127"/>
                <a:ea typeface="Batang" pitchFamily="18" charset="-127"/>
              </a:rPr>
              <a:t> Tři úkoly, tři hádanky</a:t>
            </a:r>
          </a:p>
          <a:p>
            <a:pPr>
              <a:buFont typeface="Wingdings" pitchFamily="2" charset="2"/>
              <a:buChar char="q"/>
            </a:pPr>
            <a:r>
              <a:rPr lang="cs-CZ" sz="1600" b="1" i="1" dirty="0" smtClean="0">
                <a:solidFill>
                  <a:srgbClr val="7030A0"/>
                </a:solidFill>
                <a:latin typeface="Batang" pitchFamily="18" charset="-127"/>
                <a:ea typeface="Batang" pitchFamily="18" charset="-127"/>
              </a:rPr>
              <a:t>Protiklady</a:t>
            </a:r>
          </a:p>
          <a:p>
            <a:pPr indent="0">
              <a:buNone/>
            </a:pPr>
            <a:r>
              <a:rPr lang="cs-CZ" sz="1600" b="1" i="1" dirty="0">
                <a:latin typeface="Batang" pitchFamily="18" charset="-127"/>
                <a:ea typeface="Batang" pitchFamily="18" charset="-127"/>
              </a:rPr>
              <a:t>c</a:t>
            </a:r>
            <a:r>
              <a:rPr lang="cs-CZ" sz="1600" b="1" i="1" dirty="0" smtClean="0">
                <a:latin typeface="Batang" pitchFamily="18" charset="-127"/>
                <a:ea typeface="Batang" pitchFamily="18" charset="-127"/>
              </a:rPr>
              <a:t>hudý – bohatý, chytrý – hloupý…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1600" b="1" i="1" dirty="0" smtClean="0">
                <a:solidFill>
                  <a:srgbClr val="7030A0"/>
                </a:solidFill>
                <a:latin typeface="Batang" pitchFamily="18" charset="-127"/>
                <a:ea typeface="Batang" pitchFamily="18" charset="-127"/>
              </a:rPr>
              <a:t>Nadpřirozené bytosti/schopnosti</a:t>
            </a:r>
          </a:p>
          <a:p>
            <a:pPr marL="0" indent="0">
              <a:buNone/>
            </a:pPr>
            <a:r>
              <a:rPr lang="cs-CZ" sz="1600" b="1" i="1" dirty="0" smtClean="0">
                <a:latin typeface="Batang" pitchFamily="18" charset="-127"/>
                <a:ea typeface="Batang" pitchFamily="18" charset="-127"/>
              </a:rPr>
              <a:t>…draci, kouzelný dědeček/babička, skřítkové, čarodějnice…/zvířata mluví, hrdina je neviditelný, zmizí, objeví se …</a:t>
            </a:r>
          </a:p>
          <a:p>
            <a:pPr>
              <a:buFont typeface="Wingdings" pitchFamily="2" charset="2"/>
              <a:buChar char="q"/>
            </a:pPr>
            <a:r>
              <a:rPr lang="cs-CZ" sz="1600" b="1" i="1" dirty="0" smtClean="0">
                <a:solidFill>
                  <a:srgbClr val="7030A0"/>
                </a:solidFill>
                <a:latin typeface="Batang" pitchFamily="18" charset="-127"/>
                <a:ea typeface="Batang" pitchFamily="18" charset="-127"/>
              </a:rPr>
              <a:t>Kouzelné věci</a:t>
            </a:r>
          </a:p>
          <a:p>
            <a:pPr marL="0" indent="0">
              <a:buNone/>
            </a:pPr>
            <a:r>
              <a:rPr lang="cs-CZ" sz="1600" b="1" i="1" dirty="0" smtClean="0">
                <a:latin typeface="Batang" pitchFamily="18" charset="-127"/>
                <a:ea typeface="Batang" pitchFamily="18" charset="-127"/>
              </a:rPr>
              <a:t>prsten, hůlka, koberec, sedmimílové boty</a:t>
            </a:r>
          </a:p>
          <a:p>
            <a:pPr>
              <a:buFont typeface="Wingdings" pitchFamily="2" charset="2"/>
              <a:buChar char="q"/>
            </a:pPr>
            <a:endParaRPr lang="cs-CZ" sz="1600" b="1" i="1" dirty="0"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683568" y="1268760"/>
            <a:ext cx="3888432" cy="4536504"/>
          </a:xfrm>
        </p:spPr>
        <p:txBody>
          <a:bodyPr>
            <a:no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1600" b="1" i="1" dirty="0" smtClean="0">
                <a:solidFill>
                  <a:srgbClr val="7030A0"/>
                </a:solidFill>
                <a:latin typeface="Batang" pitchFamily="18" charset="-127"/>
                <a:ea typeface="Batang" pitchFamily="18" charset="-127"/>
              </a:rPr>
              <a:t>Typický začátek </a:t>
            </a:r>
          </a:p>
          <a:p>
            <a:r>
              <a:rPr lang="cs-CZ" sz="1600" b="1" i="1" dirty="0" smtClean="0">
                <a:latin typeface="Batang" pitchFamily="18" charset="-127"/>
                <a:ea typeface="Batang" pitchFamily="18" charset="-127"/>
              </a:rPr>
              <a:t>Byl jednou jeden…</a:t>
            </a:r>
          </a:p>
          <a:p>
            <a:r>
              <a:rPr lang="cs-CZ" sz="1600" b="1" i="1" dirty="0" smtClean="0">
                <a:latin typeface="Batang" pitchFamily="18" charset="-127"/>
                <a:ea typeface="Batang" pitchFamily="18" charset="-127"/>
              </a:rPr>
              <a:t>Kdysi dávno…</a:t>
            </a:r>
          </a:p>
          <a:p>
            <a:r>
              <a:rPr lang="cs-CZ" sz="1600" b="1" i="1" dirty="0" smtClean="0">
                <a:latin typeface="Batang" pitchFamily="18" charset="-127"/>
                <a:ea typeface="Batang" pitchFamily="18" charset="-127"/>
              </a:rPr>
              <a:t>Za sedmero/devatero horami….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1600" b="1" i="1" dirty="0" smtClean="0">
                <a:solidFill>
                  <a:srgbClr val="7030A0"/>
                </a:solidFill>
                <a:latin typeface="Batang" pitchFamily="18" charset="-127"/>
                <a:ea typeface="Batang" pitchFamily="18" charset="-127"/>
              </a:rPr>
              <a:t> Typický konec</a:t>
            </a:r>
          </a:p>
          <a:p>
            <a:r>
              <a:rPr lang="cs-CZ" sz="1600" b="1" i="1" dirty="0" smtClean="0">
                <a:latin typeface="Batang" pitchFamily="18" charset="-127"/>
                <a:ea typeface="Batang" pitchFamily="18" charset="-127"/>
              </a:rPr>
              <a:t>A žili spolu šťastně až do smrti.</a:t>
            </a:r>
          </a:p>
          <a:p>
            <a:r>
              <a:rPr lang="cs-CZ" sz="1600" b="1" i="1" dirty="0" smtClean="0">
                <a:latin typeface="Batang" pitchFamily="18" charset="-127"/>
                <a:ea typeface="Batang" pitchFamily="18" charset="-127"/>
              </a:rPr>
              <a:t>A byla svatba: já jsem na ní také byl, dobře jedl, dobře pil….</a:t>
            </a:r>
          </a:p>
          <a:p>
            <a:r>
              <a:rPr lang="cs-CZ" sz="1600" b="1" i="1" dirty="0" smtClean="0">
                <a:latin typeface="Batang" pitchFamily="18" charset="-127"/>
                <a:ea typeface="Batang" pitchFamily="18" charset="-127"/>
              </a:rPr>
              <a:t>A jestli neumřeli, žijí dodnes.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1600" b="1" i="1" dirty="0" smtClean="0">
                <a:solidFill>
                  <a:srgbClr val="7030A0"/>
                </a:solidFill>
                <a:latin typeface="Batang" pitchFamily="18" charset="-127"/>
                <a:ea typeface="Batang" pitchFamily="18" charset="-127"/>
              </a:rPr>
              <a:t> Magická čísla</a:t>
            </a:r>
          </a:p>
          <a:p>
            <a:r>
              <a:rPr lang="cs-CZ" sz="1600" b="1" i="1" dirty="0" smtClean="0">
                <a:latin typeface="Batang" pitchFamily="18" charset="-127"/>
                <a:ea typeface="Batang" pitchFamily="18" charset="-127"/>
              </a:rPr>
              <a:t> tři, sedm, devět, dvanáct</a:t>
            </a:r>
          </a:p>
        </p:txBody>
      </p:sp>
    </p:spTree>
    <p:extLst>
      <p:ext uri="{BB962C8B-B14F-4D97-AF65-F5344CB8AC3E}">
        <p14:creationId xmlns:p14="http://schemas.microsoft.com/office/powerpoint/2010/main" val="677323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180528" y="908720"/>
            <a:ext cx="6872808" cy="800458"/>
          </a:xfrm>
        </p:spPr>
        <p:txBody>
          <a:bodyPr>
            <a:noAutofit/>
          </a:bodyPr>
          <a:lstStyle/>
          <a:p>
            <a:r>
              <a:rPr lang="cs-CZ" sz="4400" b="1" i="1" cap="none" dirty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FF3399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Chytrá horákyně</a:t>
            </a:r>
            <a:endParaRPr lang="cs-CZ" sz="4400" dirty="0">
              <a:solidFill>
                <a:srgbClr val="FF3399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1101150" y="2132856"/>
            <a:ext cx="6984776" cy="3744416"/>
          </a:xfrm>
        </p:spPr>
        <p:txBody>
          <a:bodyPr>
            <a:noAutofit/>
          </a:bodyPr>
          <a:lstStyle/>
          <a:p>
            <a:r>
              <a:rPr lang="cs-CZ" sz="2000" b="1" i="1" dirty="0" smtClean="0"/>
              <a:t>Pohádka </a:t>
            </a:r>
            <a:r>
              <a:rPr lang="cs-CZ" sz="2000" b="1" i="1" dirty="0"/>
              <a:t>Boženy Němcové</a:t>
            </a:r>
            <a:r>
              <a:rPr lang="cs-CZ" sz="2000" b="1" i="1" dirty="0" smtClean="0"/>
              <a:t>,  hlavní hrdinkou  je dívka. Autorka věřila, že ženy jsou stejně statečné jako muži</a:t>
            </a:r>
          </a:p>
          <a:p>
            <a:r>
              <a:rPr lang="cs-CZ" sz="2000" b="1" i="1" dirty="0"/>
              <a:t>Jedna z mála pohádek, kde </a:t>
            </a:r>
            <a:r>
              <a:rPr lang="cs-CZ" sz="2000" b="1" i="1" dirty="0" smtClean="0"/>
              <a:t>nepomáhají hrdinům čáry a kouzla</a:t>
            </a:r>
          </a:p>
          <a:p>
            <a:r>
              <a:rPr lang="cs-CZ" sz="2000" b="1" i="1" dirty="0" smtClean="0">
                <a:solidFill>
                  <a:srgbClr val="D60093"/>
                </a:solidFill>
              </a:rPr>
              <a:t>1. </a:t>
            </a:r>
            <a:r>
              <a:rPr lang="cs-CZ" b="1" i="1" dirty="0" smtClean="0">
                <a:solidFill>
                  <a:srgbClr val="D60093"/>
                </a:solidFill>
              </a:rPr>
              <a:t>Ve které další pohádce B</a:t>
            </a:r>
            <a:r>
              <a:rPr lang="cs-CZ" b="1" i="1" dirty="0">
                <a:solidFill>
                  <a:srgbClr val="D60093"/>
                </a:solidFill>
              </a:rPr>
              <a:t>.</a:t>
            </a:r>
            <a:r>
              <a:rPr lang="cs-CZ" b="1" i="1" dirty="0" smtClean="0">
                <a:solidFill>
                  <a:srgbClr val="D60093"/>
                </a:solidFill>
              </a:rPr>
              <a:t> Němcové je hlavní hrdinkou dívka?</a:t>
            </a:r>
          </a:p>
          <a:p>
            <a:r>
              <a:rPr lang="cs-CZ" sz="2000" b="1" i="1" dirty="0" smtClean="0">
                <a:solidFill>
                  <a:srgbClr val="D60093"/>
                </a:solidFill>
              </a:rPr>
              <a:t>2</a:t>
            </a:r>
            <a:r>
              <a:rPr lang="cs-CZ" b="1" i="1" dirty="0" smtClean="0">
                <a:solidFill>
                  <a:srgbClr val="D60093"/>
                </a:solidFill>
              </a:rPr>
              <a:t>. Ve </a:t>
            </a:r>
            <a:r>
              <a:rPr lang="cs-CZ" b="1" i="1" dirty="0">
                <a:solidFill>
                  <a:srgbClr val="D60093"/>
                </a:solidFill>
              </a:rPr>
              <a:t>které </a:t>
            </a:r>
            <a:r>
              <a:rPr lang="cs-CZ" b="1" i="1" dirty="0" smtClean="0">
                <a:solidFill>
                  <a:srgbClr val="D60093"/>
                </a:solidFill>
              </a:rPr>
              <a:t>známé knize </a:t>
            </a:r>
            <a:r>
              <a:rPr lang="cs-CZ" b="1" i="1" dirty="0">
                <a:solidFill>
                  <a:srgbClr val="D60093"/>
                </a:solidFill>
              </a:rPr>
              <a:t>B. Němcové je hlavní hrdinkou žena?</a:t>
            </a:r>
            <a:endParaRPr lang="cs-CZ" b="1" i="1" dirty="0" smtClean="0">
              <a:solidFill>
                <a:srgbClr val="D60093"/>
              </a:solidFill>
            </a:endParaRPr>
          </a:p>
          <a:p>
            <a:r>
              <a:rPr lang="cs-CZ" sz="2000" b="1" i="1" dirty="0" smtClean="0">
                <a:solidFill>
                  <a:srgbClr val="D60093"/>
                </a:solidFill>
              </a:rPr>
              <a:t>3. </a:t>
            </a:r>
            <a:r>
              <a:rPr lang="cs-CZ" b="1" i="1" dirty="0" smtClean="0">
                <a:solidFill>
                  <a:srgbClr val="D60093"/>
                </a:solidFill>
              </a:rPr>
              <a:t>Jakým způsobem vítězí Manka nad zlem a nespravedlností?</a:t>
            </a:r>
          </a:p>
          <a:p>
            <a:endParaRPr lang="cs-CZ" sz="2000" dirty="0"/>
          </a:p>
        </p:txBody>
      </p:sp>
      <p:pic>
        <p:nvPicPr>
          <p:cNvPr id="7" name="Zástupný symbol pro obsah 3" descr="http://www.eshop-rychle.cz/fotky13151/fotos/_vyr_210a-tataro-horakyne.jpg">
            <a:hlinkClick r:id="rId2"/>
          </p:cNvPr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908720"/>
            <a:ext cx="2537380" cy="10801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32272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052736"/>
            <a:ext cx="6400800" cy="685800"/>
          </a:xfrm>
        </p:spPr>
        <p:txBody>
          <a:bodyPr/>
          <a:lstStyle/>
          <a:p>
            <a:r>
              <a:rPr lang="cs-CZ" b="1" i="1" dirty="0" smtClean="0">
                <a:solidFill>
                  <a:srgbClr val="D60093"/>
                </a:solidFill>
              </a:rPr>
              <a:t>Řešení:</a:t>
            </a:r>
            <a:endParaRPr lang="cs-CZ" b="1" i="1" dirty="0">
              <a:solidFill>
                <a:srgbClr val="D6009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17261" y="1894028"/>
            <a:ext cx="7486149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200" b="1" i="1" dirty="0" smtClean="0">
                <a:solidFill>
                  <a:srgbClr val="D60093"/>
                </a:solidFill>
              </a:rPr>
              <a:t>1. Sedmero krkavců, </a:t>
            </a:r>
          </a:p>
          <a:p>
            <a:r>
              <a:rPr lang="cs-CZ" sz="3200" b="1" i="1" dirty="0" smtClean="0">
                <a:solidFill>
                  <a:srgbClr val="D60093"/>
                </a:solidFill>
              </a:rPr>
              <a:t>O princezně se zlatou hvězdou na čele…</a:t>
            </a:r>
          </a:p>
          <a:p>
            <a:endParaRPr lang="cs-CZ" sz="3200" b="1" i="1" dirty="0" smtClean="0">
              <a:solidFill>
                <a:srgbClr val="D60093"/>
              </a:solidFill>
            </a:endParaRPr>
          </a:p>
          <a:p>
            <a:pPr marL="571500" indent="-571500">
              <a:buFont typeface="Wingdings" pitchFamily="2" charset="2"/>
              <a:buChar char="v"/>
            </a:pPr>
            <a:r>
              <a:rPr lang="cs-CZ" sz="3200" b="1" i="1" dirty="0" smtClean="0">
                <a:solidFill>
                  <a:srgbClr val="D60093"/>
                </a:solidFill>
              </a:rPr>
              <a:t>2. Babička</a:t>
            </a:r>
          </a:p>
          <a:p>
            <a:r>
              <a:rPr lang="cs-CZ" sz="3200" b="1" i="1" dirty="0" smtClean="0">
                <a:solidFill>
                  <a:srgbClr val="D60093"/>
                </a:solidFill>
              </a:rPr>
              <a:t>        (povídky Divá Bára, Karla…)</a:t>
            </a:r>
          </a:p>
          <a:p>
            <a:pPr marL="571500" indent="-571500">
              <a:buFont typeface="Wingdings" pitchFamily="2" charset="2"/>
              <a:buChar char="v"/>
            </a:pPr>
            <a:endParaRPr lang="cs-CZ" sz="3200" b="1" i="1" dirty="0" smtClean="0">
              <a:solidFill>
                <a:srgbClr val="D60093"/>
              </a:solidFill>
            </a:endParaRPr>
          </a:p>
          <a:p>
            <a:pPr marL="571500" indent="-571500">
              <a:buFont typeface="Wingdings" pitchFamily="2" charset="2"/>
              <a:buChar char="v"/>
            </a:pPr>
            <a:r>
              <a:rPr lang="cs-CZ" sz="3200" b="1" i="1" dirty="0" smtClean="0">
                <a:solidFill>
                  <a:srgbClr val="D60093"/>
                </a:solidFill>
              </a:rPr>
              <a:t>3. Svou moudrostí, důvtipem, </a:t>
            </a:r>
          </a:p>
          <a:p>
            <a:r>
              <a:rPr lang="cs-CZ" sz="3200" b="1" i="1" dirty="0" smtClean="0">
                <a:solidFill>
                  <a:srgbClr val="D60093"/>
                </a:solidFill>
              </a:rPr>
              <a:t>chytrostí, zkušenostmi…</a:t>
            </a:r>
            <a:endParaRPr lang="cs-CZ" sz="3200" b="1" i="1" dirty="0">
              <a:solidFill>
                <a:srgbClr val="D6009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6835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71409" y="1134640"/>
            <a:ext cx="7216442" cy="523848"/>
          </a:xfrm>
          <a:solidFill>
            <a:schemeClr val="accent1">
              <a:lumMod val="20000"/>
              <a:lumOff val="80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>
            <a:noAutofit/>
          </a:bodyPr>
          <a:lstStyle/>
          <a:p>
            <a:pPr algn="l"/>
            <a:r>
              <a:rPr lang="cs-CZ" sz="2800" b="1" i="1" cap="none" dirty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D60093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</a:t>
            </a:r>
            <a:r>
              <a:rPr lang="cs-CZ" sz="2800" b="1" i="1" cap="none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D60093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odtrhni místa typická pro pohádku:</a:t>
            </a:r>
            <a:endParaRPr lang="cs-CZ" sz="2800" b="1" i="1" cap="none" dirty="0">
              <a:ln w="12700">
                <a:solidFill>
                  <a:schemeClr val="tx1"/>
                </a:solidFill>
                <a:prstDash val="solid"/>
              </a:ln>
              <a:solidFill>
                <a:srgbClr val="D60093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754014" y="1988840"/>
            <a:ext cx="7820694" cy="410698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cs-CZ" sz="2000" b="1" i="1" dirty="0"/>
              <a:t>Když šlo děvčeti na dvanáctý rok, </a:t>
            </a:r>
            <a:r>
              <a:rPr lang="cs-CZ" sz="2000" b="1" i="1" dirty="0" smtClean="0"/>
              <a:t>dal </a:t>
            </a:r>
            <a:r>
              <a:rPr lang="cs-CZ" sz="2000" b="1" i="1" dirty="0"/>
              <a:t>ji k bratru za </a:t>
            </a:r>
            <a:r>
              <a:rPr lang="cs-CZ" sz="2000" b="1" i="1" dirty="0" smtClean="0"/>
              <a:t>husopasku….</a:t>
            </a:r>
          </a:p>
          <a:p>
            <a:r>
              <a:rPr lang="cs-CZ" sz="2000" b="1" i="1" dirty="0"/>
              <a:t>Manka sloužila tři léta poctivě a bez reptáni, otec ale churavěl a stárnul, a ona musela </a:t>
            </a:r>
            <a:r>
              <a:rPr lang="cs-CZ" sz="2000" b="1" i="1" dirty="0" smtClean="0"/>
              <a:t>domů…</a:t>
            </a:r>
          </a:p>
          <a:p>
            <a:r>
              <a:rPr lang="cs-CZ" sz="2000" b="1" i="1" dirty="0"/>
              <a:t>Pan prokurátor byl v rozpacích. Bohatého by si nerad byl rozhněval, a chudý měl přece právo na své straně. Rozsoudil tedy chytrým způsobem. Zavolal si každého zvlášť a dal jim </a:t>
            </a:r>
            <a:r>
              <a:rPr lang="cs-CZ" sz="2000" b="1" i="1" dirty="0" err="1"/>
              <a:t>hádačky</a:t>
            </a:r>
            <a:r>
              <a:rPr lang="cs-CZ" sz="2000" b="1" i="1" dirty="0"/>
              <a:t>: "Co je nejbystřejšího, co je nejsladšího a co nejbohatšího?" s tím doložením, kdo to uhodne, že dostane jalovici.</a:t>
            </a:r>
            <a:br>
              <a:rPr lang="cs-CZ" sz="2000" b="1" i="1" dirty="0"/>
            </a:br>
            <a:endParaRPr lang="cs-CZ" sz="2000" b="1" i="1" dirty="0" smtClean="0"/>
          </a:p>
        </p:txBody>
      </p:sp>
      <p:sp>
        <p:nvSpPr>
          <p:cNvPr id="4" name="Obdélník 3"/>
          <p:cNvSpPr/>
          <p:nvPr/>
        </p:nvSpPr>
        <p:spPr>
          <a:xfrm>
            <a:off x="4479630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52738" y="1396564"/>
            <a:ext cx="228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endParaRPr lang="cs-CZ" sz="5400" b="1" dirty="0">
              <a:ln w="31550" cmpd="sng">
                <a:gradFill>
                  <a:gsLst>
                    <a:gs pos="25000">
                      <a:srgbClr val="629DD1">
                        <a:shade val="25000"/>
                        <a:satMod val="190000"/>
                      </a:srgbClr>
                    </a:gs>
                    <a:gs pos="80000">
                      <a:srgbClr val="629DD1">
                        <a:tint val="75000"/>
                        <a:satMod val="190000"/>
                      </a:srgb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75695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331640" y="980728"/>
            <a:ext cx="6400800" cy="685800"/>
          </a:xfrm>
        </p:spPr>
        <p:txBody>
          <a:bodyPr/>
          <a:lstStyle/>
          <a:p>
            <a:r>
              <a:rPr lang="cs-CZ" b="1" i="1" dirty="0" smtClean="0">
                <a:solidFill>
                  <a:srgbClr val="D60093"/>
                </a:solidFill>
              </a:rPr>
              <a:t>Řešení:</a:t>
            </a:r>
            <a:endParaRPr lang="cs-CZ" b="1" i="1" dirty="0">
              <a:solidFill>
                <a:srgbClr val="D60093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971600" y="1556792"/>
            <a:ext cx="6440760" cy="4536504"/>
          </a:xfrm>
        </p:spPr>
        <p:txBody>
          <a:bodyPr>
            <a:noAutofit/>
          </a:bodyPr>
          <a:lstStyle/>
          <a:p>
            <a:r>
              <a:rPr lang="cs-CZ" b="1" i="1" dirty="0"/>
              <a:t>Když šlo děvčeti na </a:t>
            </a:r>
            <a:r>
              <a:rPr lang="cs-CZ" b="1" i="1" u="sng" dirty="0"/>
              <a:t>dvanáctý</a:t>
            </a:r>
            <a:r>
              <a:rPr lang="cs-CZ" b="1" i="1" dirty="0"/>
              <a:t> rok, dal ji k bratru za husopasku….</a:t>
            </a:r>
          </a:p>
          <a:p>
            <a:r>
              <a:rPr lang="cs-CZ" b="1" i="1" dirty="0"/>
              <a:t>Manka sloužila </a:t>
            </a:r>
            <a:r>
              <a:rPr lang="cs-CZ" b="1" i="1" u="sng" dirty="0"/>
              <a:t>tři léta </a:t>
            </a:r>
            <a:r>
              <a:rPr lang="cs-CZ" b="1" i="1" dirty="0"/>
              <a:t>poctivě a bez reptáni, otec ale churavěl a stárnul, a ona musela domů…</a:t>
            </a:r>
          </a:p>
          <a:p>
            <a:r>
              <a:rPr lang="cs-CZ" b="1" i="1" dirty="0"/>
              <a:t>Pan prokurátor byl v rozpacích. </a:t>
            </a:r>
            <a:r>
              <a:rPr lang="cs-CZ" b="1" i="1" u="sng" dirty="0"/>
              <a:t>Bohatého</a:t>
            </a:r>
            <a:r>
              <a:rPr lang="cs-CZ" b="1" i="1" dirty="0"/>
              <a:t> by si nerad byl </a:t>
            </a:r>
            <a:r>
              <a:rPr lang="cs-CZ" b="1" i="1" dirty="0" smtClean="0"/>
              <a:t> rozhněval</a:t>
            </a:r>
            <a:r>
              <a:rPr lang="cs-CZ" b="1" i="1" dirty="0"/>
              <a:t>, a </a:t>
            </a:r>
            <a:r>
              <a:rPr lang="cs-CZ" b="1" i="1" u="sng" dirty="0"/>
              <a:t>chudý</a:t>
            </a:r>
            <a:r>
              <a:rPr lang="cs-CZ" b="1" i="1" dirty="0"/>
              <a:t> měl přece právo na své straně. Rozsoudil tedy chytrým způsobem. Zavolal si každého zvlášť a </a:t>
            </a:r>
            <a:r>
              <a:rPr lang="cs-CZ" b="1" i="1" u="sng" dirty="0"/>
              <a:t>dal jim </a:t>
            </a:r>
            <a:r>
              <a:rPr lang="cs-CZ" b="1" i="1" u="sng" dirty="0" err="1"/>
              <a:t>hádačky</a:t>
            </a:r>
            <a:r>
              <a:rPr lang="cs-CZ" b="1" i="1" u="sng" dirty="0"/>
              <a:t>: "Co je nejbystřejšího, co je nejsladšího a co nejbohatšího?" s </a:t>
            </a:r>
            <a:r>
              <a:rPr lang="cs-CZ" b="1" i="1" dirty="0"/>
              <a:t>tím doložením, kdo to uhodne, že dostane jalovici.</a:t>
            </a:r>
            <a:br>
              <a:rPr lang="cs-CZ" b="1" i="1" dirty="0"/>
            </a:br>
            <a:endParaRPr lang="cs-CZ" b="1" i="1" dirty="0"/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 rot="2668133">
            <a:off x="5983065" y="1518797"/>
            <a:ext cx="2534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D60093"/>
                </a:solidFill>
              </a:rPr>
              <a:t>Magická   čísla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D60093"/>
                </a:solidFill>
              </a:rPr>
              <a:t>Hádanky</a:t>
            </a:r>
          </a:p>
        </p:txBody>
      </p:sp>
      <p:sp>
        <p:nvSpPr>
          <p:cNvPr id="5" name="TextovéPole 4"/>
          <p:cNvSpPr txBox="1"/>
          <p:nvPr/>
        </p:nvSpPr>
        <p:spPr>
          <a:xfrm rot="2586054" flipH="1">
            <a:off x="6556786" y="4284485"/>
            <a:ext cx="31683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400" b="1" dirty="0">
                <a:solidFill>
                  <a:srgbClr val="D60093"/>
                </a:solidFill>
              </a:rPr>
              <a:t>Tři úkoly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>
                <a:solidFill>
                  <a:srgbClr val="D60093"/>
                </a:solidFill>
              </a:rPr>
              <a:t>Protiklady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452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2276872"/>
            <a:ext cx="6328792" cy="2197968"/>
          </a:xfrm>
        </p:spPr>
        <p:txBody>
          <a:bodyPr>
            <a:noAutofit/>
          </a:bodyPr>
          <a:lstStyle/>
          <a:p>
            <a:r>
              <a:rPr lang="cs-CZ" sz="4400" b="1" i="1" dirty="0" smtClean="0">
                <a:solidFill>
                  <a:srgbClr val="D60093"/>
                </a:solidFill>
              </a:rPr>
              <a:t>Jak byste odpověděli </a:t>
            </a:r>
            <a:br>
              <a:rPr lang="cs-CZ" sz="4400" b="1" i="1" dirty="0" smtClean="0">
                <a:solidFill>
                  <a:srgbClr val="D60093"/>
                </a:solidFill>
              </a:rPr>
            </a:br>
            <a:r>
              <a:rPr lang="cs-CZ" sz="4400" b="1" i="1" dirty="0" smtClean="0">
                <a:solidFill>
                  <a:srgbClr val="D60093"/>
                </a:solidFill>
              </a:rPr>
              <a:t>na otázky vy?</a:t>
            </a:r>
            <a:endParaRPr lang="cs-CZ" sz="4400" b="1" i="1" dirty="0">
              <a:solidFill>
                <a:srgbClr val="D6009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6340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132856"/>
            <a:ext cx="7776864" cy="3816424"/>
          </a:xfrm>
        </p:spPr>
        <p:txBody>
          <a:bodyPr>
            <a:noAutofit/>
          </a:bodyPr>
          <a:lstStyle/>
          <a:p>
            <a:r>
              <a:rPr lang="cs-CZ" sz="2000" b="1" i="1" dirty="0" smtClean="0">
                <a:solidFill>
                  <a:srgbClr val="D60093"/>
                </a:solidFill>
              </a:rPr>
              <a:t>Sedlák:</a:t>
            </a:r>
            <a:r>
              <a:rPr lang="cs-CZ" sz="2000" dirty="0" smtClean="0"/>
              <a:t> „</a:t>
            </a:r>
            <a:r>
              <a:rPr lang="cs-CZ" sz="2000" b="1" dirty="0" smtClean="0"/>
              <a:t>Inu</a:t>
            </a:r>
            <a:r>
              <a:rPr lang="cs-CZ" sz="2000" b="1" dirty="0"/>
              <a:t>, já </a:t>
            </a:r>
            <a:r>
              <a:rPr lang="cs-CZ" sz="2000" b="1" dirty="0" smtClean="0"/>
              <a:t>myslím, že </a:t>
            </a:r>
            <a:r>
              <a:rPr lang="cs-CZ" sz="2000" b="1" dirty="0"/>
              <a:t>nemůže být nic bystřejšího nad mého špicla, který všecko vyčmuchá a vyslídí, nic sladšího nad můj sud medu, který již čtyři léta leží, nic bohatšího než moje truhla tolarů</a:t>
            </a:r>
            <a:r>
              <a:rPr lang="cs-CZ" sz="2000" b="1" dirty="0" smtClean="0"/>
              <a:t>.“</a:t>
            </a:r>
          </a:p>
          <a:p>
            <a:r>
              <a:rPr lang="cs-CZ" sz="2000" b="1" i="1" dirty="0" smtClean="0">
                <a:solidFill>
                  <a:srgbClr val="D60093"/>
                </a:solidFill>
              </a:rPr>
              <a:t>Chalupník:</a:t>
            </a:r>
            <a:r>
              <a:rPr lang="cs-CZ" sz="2000" b="1" dirty="0"/>
              <a:t> </a:t>
            </a:r>
            <a:r>
              <a:rPr lang="cs-CZ" sz="2000" b="1" dirty="0" smtClean="0"/>
              <a:t> „Milostivý </a:t>
            </a:r>
            <a:r>
              <a:rPr lang="cs-CZ" sz="2000" b="1" dirty="0"/>
              <a:t>pane, já myslím, nejbystřejší že je oko, které mžikem všecko přehlídne, nejsladší že je spaní, neboť ať je člověk jak chce zarmoucen a utrmácen, když spí, neví o ničem a někdy se i ve snu potěší, a nejbohatší že je zem, z </a:t>
            </a:r>
            <a:r>
              <a:rPr lang="cs-CZ" sz="2000" b="1" dirty="0" smtClean="0"/>
              <a:t>níž </a:t>
            </a:r>
            <a:r>
              <a:rPr lang="cs-CZ" sz="2000" b="1" dirty="0"/>
              <a:t>všecko naše bohatství pochází</a:t>
            </a:r>
            <a:r>
              <a:rPr lang="cs-CZ" sz="2000" b="1" dirty="0" smtClean="0"/>
              <a:t>.“</a:t>
            </a:r>
            <a:r>
              <a:rPr lang="cs-CZ" sz="2000" b="1" dirty="0"/>
              <a:t/>
            </a:r>
            <a:br>
              <a:rPr lang="cs-CZ" sz="2000" b="1" dirty="0"/>
            </a:br>
            <a:endParaRPr lang="cs-CZ" sz="2000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899592" y="1052736"/>
            <a:ext cx="7344816" cy="576064"/>
          </a:xfrm>
          <a:solidFill>
            <a:schemeClr val="accent1">
              <a:lumMod val="20000"/>
              <a:lumOff val="80000"/>
            </a:schemeClr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>
            <a:noAutofit/>
          </a:bodyPr>
          <a:lstStyle/>
          <a:p>
            <a:pPr algn="l"/>
            <a:r>
              <a:rPr lang="cs-CZ" sz="2800" b="1" i="1" cap="none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D60093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Řešení hádanek – sedlák a chalupník:</a:t>
            </a:r>
            <a:endParaRPr lang="cs-CZ" sz="2800" b="1" i="1" cap="none" dirty="0">
              <a:ln w="12700">
                <a:solidFill>
                  <a:schemeClr val="tx1"/>
                </a:solidFill>
                <a:prstDash val="solid"/>
              </a:ln>
              <a:solidFill>
                <a:srgbClr val="D60093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18431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42287" y="1124744"/>
            <a:ext cx="7272808" cy="685800"/>
          </a:xfrm>
        </p:spPr>
        <p:txBody>
          <a:bodyPr>
            <a:noAutofit/>
          </a:bodyPr>
          <a:lstStyle/>
          <a:p>
            <a:r>
              <a:rPr lang="cs-CZ" sz="2400" b="1" i="1" dirty="0" smtClean="0">
                <a:solidFill>
                  <a:srgbClr val="D60093"/>
                </a:solidFill>
              </a:rPr>
              <a:t>Zhodnoť odpovědi obou bratrů:</a:t>
            </a:r>
            <a:endParaRPr lang="cs-CZ" sz="2400" b="1" i="1" dirty="0">
              <a:solidFill>
                <a:srgbClr val="D60093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2377" y="1916832"/>
            <a:ext cx="7416824" cy="181588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Oba odpovídali na základě svých zkušeností. Proč bohatý sedlák považoval za největší bohatství pro život majetek? Jak uvažovali prostí lidé?</a:t>
            </a:r>
            <a:endParaRPr lang="cs-CZ" sz="2800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9373" y="4077072"/>
            <a:ext cx="7537730" cy="224676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Bohatí se v pohádkách starali jen o to, aby měli co nejvíce peněz, kdežto obyčejní lidé věděli ze zkušenosti, že peníze nejsou všechno - zdraví ani lásku si nelze koupit. Vážili si i maličkostí všedního dne.</a:t>
            </a:r>
            <a:endParaRPr lang="cs-CZ" sz="2800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27016" y="3284984"/>
            <a:ext cx="15121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rgbClr val="D60093"/>
                </a:solidFill>
              </a:rPr>
              <a:t>Řešení:</a:t>
            </a:r>
          </a:p>
          <a:p>
            <a:endParaRPr lang="cs-CZ" sz="3200" b="1" i="1" dirty="0">
              <a:solidFill>
                <a:srgbClr val="D6009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5866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43608" y="1340768"/>
            <a:ext cx="7056784" cy="1000472"/>
          </a:xfrm>
        </p:spPr>
        <p:txBody>
          <a:bodyPr>
            <a:noAutofit/>
          </a:bodyPr>
          <a:lstStyle/>
          <a:p>
            <a:r>
              <a:rPr lang="cs-CZ" sz="2000" b="1" i="1" dirty="0" smtClean="0">
                <a:solidFill>
                  <a:srgbClr val="FF0066"/>
                </a:solidFill>
              </a:rPr>
              <a:t>Prokurátor chtěl vědět, jestli si Manka poradí i s dalším úkolem. </a:t>
            </a:r>
            <a:br>
              <a:rPr lang="cs-CZ" sz="2000" b="1" i="1" dirty="0" smtClean="0">
                <a:solidFill>
                  <a:srgbClr val="FF0066"/>
                </a:solidFill>
              </a:rPr>
            </a:br>
            <a:endParaRPr lang="cs-CZ" sz="2400" b="1" i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717507">
            <a:off x="1289273" y="2204864"/>
            <a:ext cx="6696744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b="1" i="1" dirty="0" smtClean="0"/>
          </a:p>
          <a:p>
            <a:r>
              <a:rPr lang="cs-CZ" sz="3600" b="1" i="1" dirty="0">
                <a:solidFill>
                  <a:srgbClr val="FF0066"/>
                </a:solidFill>
              </a:rPr>
              <a:t>Opět se uplatnilo magické číslo </a:t>
            </a:r>
            <a:r>
              <a:rPr lang="cs-CZ" sz="3600" b="1" i="1" dirty="0">
                <a:solidFill>
                  <a:srgbClr val="7030A0"/>
                </a:solidFill>
              </a:rPr>
              <a:t>3</a:t>
            </a:r>
            <a:endParaRPr lang="cs-CZ" sz="3600" b="1" i="1" dirty="0"/>
          </a:p>
          <a:p>
            <a:endParaRPr lang="cs-CZ" sz="3600" b="1" i="1" dirty="0" smtClean="0"/>
          </a:p>
          <a:p>
            <a:r>
              <a:rPr lang="cs-CZ" sz="3600" b="1" i="1" dirty="0" smtClean="0"/>
              <a:t>Vzpomeň </a:t>
            </a:r>
            <a:r>
              <a:rPr lang="cs-CZ" sz="3600" b="1" i="1" dirty="0"/>
              <a:t>si, jak úkoly zněly a jak je Manka </a:t>
            </a:r>
            <a:r>
              <a:rPr lang="cs-CZ" sz="3600" b="1" i="1" dirty="0" smtClean="0"/>
              <a:t>vyřešila.</a:t>
            </a:r>
          </a:p>
          <a:p>
            <a:r>
              <a:rPr lang="cs-CZ" sz="3600" b="1" i="1" u="sng" dirty="0" smtClean="0">
                <a:solidFill>
                  <a:schemeClr val="accent1"/>
                </a:solidFill>
              </a:rPr>
              <a:t>O</a:t>
            </a:r>
            <a:r>
              <a:rPr lang="cs-CZ" sz="3600" b="1" i="1" u="sng" dirty="0" smtClean="0">
                <a:solidFill>
                  <a:schemeClr val="accent1"/>
                </a:solidFill>
                <a:hlinkClick r:id="rId2"/>
              </a:rPr>
              <a:t>brázek</a:t>
            </a:r>
            <a:r>
              <a:rPr lang="cs-CZ" sz="3600" b="1" i="1" dirty="0" smtClean="0"/>
              <a:t> </a:t>
            </a:r>
            <a:r>
              <a:rPr lang="cs-CZ" sz="3600" b="1" i="1" dirty="0"/>
              <a:t>ti </a:t>
            </a:r>
            <a:r>
              <a:rPr lang="cs-CZ" sz="3600" b="1" i="1" dirty="0" smtClean="0"/>
              <a:t>napoví:</a:t>
            </a:r>
          </a:p>
          <a:p>
            <a:endParaRPr lang="cs-CZ" sz="3600" b="1" i="1" dirty="0"/>
          </a:p>
          <a:p>
            <a:endParaRPr lang="cs-CZ" sz="3200" b="1" i="1" dirty="0" smtClean="0"/>
          </a:p>
        </p:txBody>
      </p:sp>
    </p:spTree>
    <p:extLst>
      <p:ext uri="{BB962C8B-B14F-4D97-AF65-F5344CB8AC3E}">
        <p14:creationId xmlns:p14="http://schemas.microsoft.com/office/powerpoint/2010/main" val="1447449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980728"/>
            <a:ext cx="6400800" cy="685800"/>
          </a:xfrm>
        </p:spPr>
        <p:txBody>
          <a:bodyPr/>
          <a:lstStyle/>
          <a:p>
            <a:r>
              <a:rPr lang="cs-CZ" b="1" i="1" dirty="0" smtClean="0">
                <a:solidFill>
                  <a:srgbClr val="D60093"/>
                </a:solidFill>
              </a:rPr>
              <a:t>Řešení:</a:t>
            </a:r>
            <a:endParaRPr lang="cs-CZ" b="1" i="1" dirty="0">
              <a:solidFill>
                <a:srgbClr val="D6009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700808"/>
            <a:ext cx="6512768" cy="4176464"/>
          </a:xfrm>
        </p:spPr>
        <p:txBody>
          <a:bodyPr>
            <a:normAutofit fontScale="70000" lnSpcReduction="20000"/>
          </a:bodyPr>
          <a:lstStyle/>
          <a:p>
            <a:r>
              <a:rPr lang="cs-CZ" sz="2900" b="1" i="1" dirty="0" smtClean="0">
                <a:solidFill>
                  <a:srgbClr val="FF3399"/>
                </a:solidFill>
              </a:rPr>
              <a:t>Úkol:</a:t>
            </a:r>
            <a:r>
              <a:rPr lang="cs-CZ" sz="2000" b="1" i="1" dirty="0" smtClean="0">
                <a:solidFill>
                  <a:srgbClr val="FF3399"/>
                </a:solidFill>
              </a:rPr>
              <a:t>  </a:t>
            </a:r>
            <a:r>
              <a:rPr lang="cs-CZ" sz="2000" b="1" i="1" dirty="0" smtClean="0"/>
              <a:t>„</a:t>
            </a:r>
            <a:r>
              <a:rPr lang="cs-CZ" sz="3400" dirty="0" smtClean="0"/>
              <a:t>Dobře </a:t>
            </a:r>
            <a:r>
              <a:rPr lang="cs-CZ" sz="3400" dirty="0"/>
              <a:t>tedy, když je tvá dcera tak chytrá, ať přijde zítra ke mně, ale ať to není ani ve dne ani v noci, ani ustrojená ani nahá, ani pěšky ani </a:t>
            </a:r>
            <a:r>
              <a:rPr lang="cs-CZ" sz="3400" dirty="0" smtClean="0"/>
              <a:t>na voze.“</a:t>
            </a:r>
          </a:p>
          <a:p>
            <a:r>
              <a:rPr lang="cs-CZ" sz="2900" b="1" i="1" dirty="0" smtClean="0">
                <a:solidFill>
                  <a:srgbClr val="FF3399"/>
                </a:solidFill>
              </a:rPr>
              <a:t>Řešení úkolu:</a:t>
            </a:r>
            <a:r>
              <a:rPr lang="cs-CZ" sz="2000" dirty="0" smtClean="0"/>
              <a:t>  </a:t>
            </a:r>
            <a:r>
              <a:rPr lang="cs-CZ" sz="3400" dirty="0" smtClean="0"/>
              <a:t>Manka vzala režný, velmi řídký žok, oblékla ho na sebe, na jednu nohu vzala punčochu, na druhou naboso střevíc, a když bylo ke třetí hodině, mezi dnem a nocí, sedla na kozu a napolo pěšky, napolo po </a:t>
            </a:r>
            <a:r>
              <a:rPr lang="cs-CZ" sz="3400" dirty="0" err="1" smtClean="0"/>
              <a:t>jezdecku</a:t>
            </a:r>
            <a:r>
              <a:rPr lang="cs-CZ" sz="3400" dirty="0" smtClean="0"/>
              <a:t> do města se dostala.</a:t>
            </a:r>
            <a:endParaRPr lang="cs-CZ" sz="3400" dirty="0"/>
          </a:p>
        </p:txBody>
      </p:sp>
    </p:spTree>
    <p:extLst>
      <p:ext uri="{BB962C8B-B14F-4D97-AF65-F5344CB8AC3E}">
        <p14:creationId xmlns:p14="http://schemas.microsoft.com/office/powerpoint/2010/main" val="285726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052736"/>
            <a:ext cx="6400800" cy="685800"/>
          </a:xfrm>
        </p:spPr>
        <p:txBody>
          <a:bodyPr/>
          <a:lstStyle/>
          <a:p>
            <a:r>
              <a:rPr lang="cs-CZ" b="1" i="1" dirty="0" smtClean="0">
                <a:solidFill>
                  <a:srgbClr val="FF3399"/>
                </a:solidFill>
              </a:rPr>
              <a:t>Zdroje:</a:t>
            </a:r>
            <a:endParaRPr lang="cs-CZ" b="1" i="1" dirty="0">
              <a:solidFill>
                <a:srgbClr val="FF3399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844824"/>
            <a:ext cx="6840760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000" b="1" dirty="0" smtClean="0"/>
              <a:t>AUTOR </a:t>
            </a:r>
            <a:r>
              <a:rPr lang="cs-CZ" sz="2000" b="1" dirty="0"/>
              <a:t>NEUVEDEN. </a:t>
            </a:r>
            <a:r>
              <a:rPr lang="cs-CZ" sz="2000" b="1" i="1" dirty="0"/>
              <a:t>e-</a:t>
            </a:r>
            <a:r>
              <a:rPr lang="cs-CZ" sz="2000" b="1" i="1" dirty="0" err="1"/>
              <a:t>shop</a:t>
            </a:r>
            <a:r>
              <a:rPr lang="cs-CZ" sz="2000" b="1" i="1" dirty="0"/>
              <a:t> rychle </a:t>
            </a:r>
            <a:r>
              <a:rPr lang="cs-CZ" sz="2000" b="1" i="1" dirty="0" err="1"/>
              <a:t>cz</a:t>
            </a:r>
            <a:r>
              <a:rPr lang="cs-CZ" sz="2000" b="1" dirty="0"/>
              <a:t> [online]. [cit. 12.11.2012]. Dostupný na WWW: http://</a:t>
            </a:r>
            <a:r>
              <a:rPr lang="cs-CZ" sz="2000" b="1" dirty="0" smtClean="0"/>
              <a:t>www.eshop-rychle.cz/tataro-eshop/eshop/7-1-omalovanky-ke-stazeni/12-2-pohadky/5/210-chytra-horakyne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b="1" dirty="0" smtClean="0"/>
              <a:t>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b="1" dirty="0" smtClean="0"/>
              <a:t>www.office.microsoft.com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000" b="1" dirty="0" smtClean="0"/>
          </a:p>
          <a:p>
            <a:pPr marL="342900" indent="-342900">
              <a:buFont typeface="Wingdings" pitchFamily="2" charset="2"/>
              <a:buChar char="q"/>
            </a:pPr>
            <a:r>
              <a:rPr lang="cs-CZ" sz="2000" b="1" dirty="0"/>
              <a:t>Obrázky z galerie Klipart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000" b="1" dirty="0"/>
          </a:p>
          <a:p>
            <a:pPr marL="285750" indent="-285750">
              <a:buFont typeface="Wingdings" pitchFamily="2" charset="2"/>
              <a:buChar char="q"/>
            </a:pPr>
            <a:endParaRPr lang="cs-CZ" sz="2000" b="1" dirty="0"/>
          </a:p>
          <a:p>
            <a:pPr marL="285750" indent="-285750">
              <a:buFont typeface="Wingdings" pitchFamily="2" charset="2"/>
              <a:buChar char="q"/>
            </a:pPr>
            <a:endParaRPr lang="cs-CZ" u="sng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9797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Svět módy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399</TotalTime>
  <Words>953</Words>
  <Application>Microsoft Office PowerPoint</Application>
  <PresentationFormat>Předvádění na obrazovce (4:3)</PresentationFormat>
  <Paragraphs>93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Svět módy</vt:lpstr>
      <vt:lpstr>Prezentace aplikace PowerPoint</vt:lpstr>
      <vt:lpstr>Prezentace aplikace PowerPoint</vt:lpstr>
      <vt:lpstr>Prezentace aplikace PowerPoint</vt:lpstr>
      <vt:lpstr>Znaky pohádek </vt:lpstr>
      <vt:lpstr>Chytrá horákyně</vt:lpstr>
      <vt:lpstr>Řešení:</vt:lpstr>
      <vt:lpstr>Podtrhni místa typická pro pohádku:</vt:lpstr>
      <vt:lpstr>Řešení:</vt:lpstr>
      <vt:lpstr>Jak byste odpověděli  na otázky vy?</vt:lpstr>
      <vt:lpstr>Řešení hádanek – sedlák a chalupník:</vt:lpstr>
      <vt:lpstr>Zhodnoť odpovědi obou bratrů:</vt:lpstr>
      <vt:lpstr>Prokurátor chtěl vědět, jestli si Manka poradí i s dalším úkolem.  </vt:lpstr>
      <vt:lpstr>Řešení: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Jiřina Homolová</dc:creator>
  <cp:lastModifiedBy>Jiřina Homolová</cp:lastModifiedBy>
  <cp:revision>43</cp:revision>
  <dcterms:created xsi:type="dcterms:W3CDTF">2012-11-04T20:09:00Z</dcterms:created>
  <dcterms:modified xsi:type="dcterms:W3CDTF">2013-01-03T07:31:28Z</dcterms:modified>
</cp:coreProperties>
</file>