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3" r:id="rId4"/>
    <p:sldId id="269" r:id="rId5"/>
    <p:sldId id="272" r:id="rId6"/>
    <p:sldId id="274" r:id="rId7"/>
    <p:sldId id="270" r:id="rId8"/>
    <p:sldId id="264" r:id="rId9"/>
    <p:sldId id="267" r:id="rId10"/>
    <p:sldId id="271" r:id="rId11"/>
    <p:sldId id="273" r:id="rId12"/>
    <p:sldId id="258" r:id="rId13"/>
    <p:sldId id="26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4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FF"/>
    <a:srgbClr val="99FFCC"/>
    <a:srgbClr val="A50021"/>
    <a:srgbClr val="660066"/>
    <a:srgbClr val="DC484C"/>
    <a:srgbClr val="CCFF99"/>
    <a:srgbClr val="99FF66"/>
    <a:srgbClr val="FC3C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23" autoAdjust="0"/>
    <p:restoredTop sz="94660"/>
  </p:normalViewPr>
  <p:slideViewPr>
    <p:cSldViewPr>
      <p:cViewPr varScale="1">
        <p:scale>
          <a:sx n="71" d="100"/>
          <a:sy n="71" d="100"/>
        </p:scale>
        <p:origin x="-15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ABECEA44-6627-4FA7-8192-FE11935805B7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95D5723A-C752-4396-888F-6A3A041A2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5013176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840488"/>
              </p:ext>
            </p:extLst>
          </p:nvPr>
        </p:nvGraphicFramePr>
        <p:xfrm>
          <a:off x="1524000" y="1397000"/>
          <a:ext cx="6720408" cy="333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VY_32_Inovace_12.1.17</a:t>
                      </a:r>
                    </a:p>
                    <a:p>
                      <a:pPr algn="l"/>
                      <a:r>
                        <a:rPr lang="cs-CZ" dirty="0" smtClean="0"/>
                        <a:t>Pohádka 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Porovnává pohádku lidovou a autorskou, literární předlohu a scénář filmové pohádky.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192097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834064" cy="4107903"/>
          </a:xfrm>
          <a:solidFill>
            <a:schemeClr val="bg2"/>
          </a:solidFill>
          <a:ln w="38100">
            <a:solidFill>
              <a:schemeClr val="bg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cs-CZ" sz="6600" b="1" i="1" dirty="0" smtClean="0">
                <a:solidFill>
                  <a:srgbClr val="A50021"/>
                </a:solidFill>
              </a:rPr>
              <a:t>Pohádka 2</a:t>
            </a:r>
            <a:endParaRPr lang="cs-CZ" sz="6600" b="1" i="1" dirty="0">
              <a:solidFill>
                <a:srgbClr val="A5002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632971">
            <a:off x="61367" y="3887644"/>
            <a:ext cx="8964488" cy="2004328"/>
          </a:xfrm>
          <a:solidFill>
            <a:schemeClr val="bg2">
              <a:lumMod val="9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marL="457200" indent="-457200" algn="ctr">
              <a:buFont typeface="Wingdings" pitchFamily="2" charset="2"/>
              <a:buChar char="q"/>
            </a:pPr>
            <a:r>
              <a:rPr lang="cs-CZ" sz="2400" i="1" dirty="0" smtClean="0">
                <a:solidFill>
                  <a:srgbClr val="002060"/>
                </a:solidFill>
              </a:rPr>
              <a:t>Pohádka autorská</a:t>
            </a:r>
          </a:p>
          <a:p>
            <a:pPr marL="457200" indent="-457200" algn="ctr">
              <a:buFont typeface="Wingdings" pitchFamily="2" charset="2"/>
              <a:buChar char="q"/>
            </a:pPr>
            <a:endParaRPr lang="cs-CZ" sz="2400" i="1" dirty="0" smtClean="0">
              <a:solidFill>
                <a:srgbClr val="FC3C28"/>
              </a:solidFill>
            </a:endParaRPr>
          </a:p>
          <a:p>
            <a:pPr marL="457200" indent="-457200" algn="ctr">
              <a:buFont typeface="Wingdings" pitchFamily="2" charset="2"/>
              <a:buChar char="q"/>
            </a:pPr>
            <a:r>
              <a:rPr lang="cs-CZ" sz="2400" i="1" dirty="0" smtClean="0">
                <a:solidFill>
                  <a:srgbClr val="002060"/>
                </a:solidFill>
              </a:rPr>
              <a:t>Porovnání pohádky lidové a autorské</a:t>
            </a:r>
            <a:endParaRPr lang="cs-CZ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54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92888" cy="1213164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algn="ctr"/>
            <a:r>
              <a:rPr lang="cs-CZ" sz="3600" i="1" dirty="0">
                <a:solidFill>
                  <a:schemeClr val="accent5">
                    <a:lumMod val="75000"/>
                  </a:schemeClr>
                </a:solidFill>
              </a:rPr>
              <a:t>Pohádka </a:t>
            </a:r>
            <a:r>
              <a:rPr lang="cs-CZ" sz="3600" i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3600" i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3600" i="1" dirty="0" smtClean="0">
                <a:solidFill>
                  <a:schemeClr val="accent5">
                    <a:lumMod val="75000"/>
                  </a:schemeClr>
                </a:solidFill>
              </a:rPr>
              <a:t>autorská/ umělá/ moderní</a:t>
            </a:r>
            <a:endParaRPr lang="cs-CZ" sz="36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556792"/>
            <a:ext cx="9036496" cy="4941168"/>
          </a:xfrm>
          <a:solidFill>
            <a:srgbClr val="FFFFCC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V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čechách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přibližně od 20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let 20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. století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lvl="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Autor vymýšlí buď nový příběh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, vkládá vlastní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autorství do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motivu lidových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pohádek nebo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zpracovává lidové pohádky různými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způsoby</a:t>
            </a:r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lvl="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Zachovává podstatu pohádky,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rozvržení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a funkce postav, kouzelnou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symboliku</a:t>
            </a:r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Autoři někdy čerpají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ze současného života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čtenářů,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používají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aktuální jazyk</a:t>
            </a:r>
          </a:p>
          <a:p>
            <a:pPr marL="342900" lvl="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rgbClr val="DC484C"/>
                </a:solidFill>
              </a:rPr>
              <a:t>Nejznámější Čeští Autoři: </a:t>
            </a:r>
          </a:p>
          <a:p>
            <a:pPr lvl="0"/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josef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karel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Čapkové,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zdeněk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svěrák,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Josef Lada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jan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drda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Vladislav Vančura, Karel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Poláček,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jiří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wolker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jan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werich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i="1" dirty="0" err="1" smtClean="0">
                <a:solidFill>
                  <a:schemeClr val="accent5">
                    <a:lumMod val="75000"/>
                  </a:schemeClr>
                </a:solidFill>
              </a:rPr>
              <a:t>václav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 čtvrtek </a:t>
            </a:r>
          </a:p>
        </p:txBody>
      </p:sp>
    </p:spTree>
    <p:extLst>
      <p:ext uri="{BB962C8B-B14F-4D97-AF65-F5344CB8AC3E}">
        <p14:creationId xmlns:p14="http://schemas.microsoft.com/office/powerpoint/2010/main" val="109309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56"/>
            <a:ext cx="8219256" cy="1191662"/>
          </a:xfrm>
        </p:spPr>
        <p:txBody>
          <a:bodyPr>
            <a:normAutofit/>
          </a:bodyPr>
          <a:lstStyle/>
          <a:p>
            <a:pPr algn="ctr"/>
            <a:r>
              <a:rPr lang="cs-CZ" sz="2000" i="1" dirty="0" smtClean="0"/>
              <a:t>Hans </a:t>
            </a:r>
            <a:r>
              <a:rPr lang="cs-CZ" sz="2000" i="1" dirty="0" err="1" smtClean="0"/>
              <a:t>christian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andersen</a:t>
            </a:r>
            <a:r>
              <a:rPr lang="cs-CZ" sz="2000" i="1" dirty="0" smtClean="0"/>
              <a:t> (</a:t>
            </a:r>
            <a:r>
              <a:rPr lang="cs-CZ" sz="2000" i="1" dirty="0" err="1" smtClean="0"/>
              <a:t>dánsko</a:t>
            </a:r>
            <a:r>
              <a:rPr lang="cs-CZ" sz="2000" i="1" dirty="0" smtClean="0"/>
              <a:t>) </a:t>
            </a:r>
            <a:br>
              <a:rPr lang="cs-CZ" sz="2000" i="1" dirty="0" smtClean="0"/>
            </a:br>
            <a:r>
              <a:rPr lang="cs-CZ" sz="2000" i="1" dirty="0" smtClean="0"/>
              <a:t> jeden z prvních autorů moderní pohádky</a:t>
            </a:r>
            <a:br>
              <a:rPr lang="cs-CZ" sz="2000" i="1" dirty="0" smtClean="0"/>
            </a:br>
            <a:endParaRPr lang="cs-CZ" sz="2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20" y="980728"/>
            <a:ext cx="8532948" cy="6768752"/>
          </a:xfrm>
        </p:spPr>
        <p:txBody>
          <a:bodyPr>
            <a:no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Sněhová královna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				Malá mořská víla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Děvčátko se sirkami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				Statečný cínový vojáček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Ošklivé káčátko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				Křesadlo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Císařovy nové šaty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				Princezna na hrášku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Císařův slavík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Víte, která česká opera byla napsána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na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motivy jedné z výše uvedených Andersenových pohádek a kdo je jejím autorem?</a:t>
            </a:r>
          </a:p>
          <a:p>
            <a:endParaRPr lang="cs-CZ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Rusalka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(Malá 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mořská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víla), 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ntonín Dvořák 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homolova\AppData\Local\Microsoft\Windows\Temporary Internet Files\Content.IE5\O4PZIY3K\MC900024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835" y="2276872"/>
            <a:ext cx="1018144" cy="156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omolova\AppData\Local\Microsoft\Windows\Temporary Internet Files\Content.IE5\50RHYVP1\MC900360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8438">
            <a:off x="6668885" y="792369"/>
            <a:ext cx="803758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molova\AppData\Local\Microsoft\Windows\Temporary Internet Files\Content.IE5\50RHYVP1\MC9003448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1661">
            <a:off x="6371378" y="4354865"/>
            <a:ext cx="1037907" cy="280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90208" y="5972492"/>
            <a:ext cx="5328592" cy="8218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101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28992" cy="68760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Porovnáváme pohádku autorskou a lidovou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4713387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cs-CZ" sz="2400" i="1" dirty="0" smtClean="0"/>
              <a:t>Na motivy lidové pohádky o chytré horákyni napsal </a:t>
            </a:r>
            <a:r>
              <a:rPr lang="cs-CZ" sz="3200" i="1" dirty="0" smtClean="0">
                <a:solidFill>
                  <a:srgbClr val="FFC000"/>
                </a:solidFill>
              </a:rPr>
              <a:t>Jan Werich</a:t>
            </a:r>
            <a:r>
              <a:rPr lang="cs-CZ" sz="2400" i="1" dirty="0" smtClean="0">
                <a:solidFill>
                  <a:srgbClr val="FFC000"/>
                </a:solidFill>
              </a:rPr>
              <a:t> </a:t>
            </a:r>
            <a:r>
              <a:rPr lang="cs-CZ" sz="2400" i="1" dirty="0" smtClean="0"/>
              <a:t>autorskou verzi s názvem </a:t>
            </a:r>
            <a:r>
              <a:rPr lang="cs-CZ" sz="4000" i="1" dirty="0" smtClean="0">
                <a:solidFill>
                  <a:schemeClr val="accent5">
                    <a:lumMod val="75000"/>
                  </a:schemeClr>
                </a:solidFill>
              </a:rPr>
              <a:t>Královna Koloběžka První</a:t>
            </a:r>
          </a:p>
          <a:p>
            <a:endParaRPr lang="cs-CZ" sz="2400" i="1" dirty="0" smtClean="0">
              <a:solidFill>
                <a:srgbClr val="A50021"/>
              </a:solidFill>
            </a:endParaRPr>
          </a:p>
          <a:p>
            <a:r>
              <a:rPr lang="cs-CZ" sz="2800" i="1" dirty="0" smtClean="0"/>
              <a:t>Porovnáváme obě pohádky:</a:t>
            </a:r>
          </a:p>
          <a:p>
            <a:endParaRPr lang="cs-CZ" sz="2400" i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>
                <a:solidFill>
                  <a:srgbClr val="0070C0"/>
                </a:solidFill>
              </a:rPr>
              <a:t>Jména, společenské zařazení hlavních hrdinů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>
                <a:solidFill>
                  <a:srgbClr val="A50021"/>
                </a:solidFill>
              </a:rPr>
              <a:t>Jazyk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>
                <a:solidFill>
                  <a:srgbClr val="FFC000"/>
                </a:solidFill>
              </a:rPr>
              <a:t>Pohádkové motivy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992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5647184" cy="867544"/>
          </a:xfrm>
        </p:spPr>
        <p:txBody>
          <a:bodyPr/>
          <a:lstStyle/>
          <a:p>
            <a:pPr algn="ctr"/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340768"/>
            <a:ext cx="4694746" cy="5264051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Chytrá horákyně</a:t>
            </a:r>
          </a:p>
          <a:p>
            <a:r>
              <a:rPr lang="cs-CZ" sz="2400" i="1" dirty="0">
                <a:solidFill>
                  <a:srgbClr val="0070C0"/>
                </a:solidFill>
              </a:rPr>
              <a:t>Manka    soudce</a:t>
            </a:r>
          </a:p>
          <a:p>
            <a:r>
              <a:rPr lang="cs-CZ" sz="2400" i="1" dirty="0" smtClean="0">
                <a:solidFill>
                  <a:srgbClr val="0070C0"/>
                </a:solidFill>
              </a:rPr>
              <a:t>     sedlák a chalupník  </a:t>
            </a:r>
          </a:p>
          <a:p>
            <a:r>
              <a:rPr lang="cs-CZ" sz="2400" i="1" dirty="0" smtClean="0">
                <a:solidFill>
                  <a:srgbClr val="A50021"/>
                </a:solidFill>
              </a:rPr>
              <a:t>… nejspíše </a:t>
            </a:r>
            <a:r>
              <a:rPr lang="cs-CZ" sz="2400" i="1" dirty="0" err="1" smtClean="0">
                <a:solidFill>
                  <a:srgbClr val="A50021"/>
                </a:solidFill>
              </a:rPr>
              <a:t>teprv</a:t>
            </a:r>
            <a:r>
              <a:rPr lang="cs-CZ" sz="2400" i="1" dirty="0" smtClean="0">
                <a:solidFill>
                  <a:srgbClr val="A50021"/>
                </a:solidFill>
              </a:rPr>
              <a:t> prohraju…</a:t>
            </a:r>
          </a:p>
          <a:p>
            <a:r>
              <a:rPr lang="cs-CZ" sz="2400" i="1" dirty="0" smtClean="0">
                <a:solidFill>
                  <a:srgbClr val="A50021"/>
                </a:solidFill>
              </a:rPr>
              <a:t>…nebuďte smuten…</a:t>
            </a:r>
          </a:p>
          <a:p>
            <a:r>
              <a:rPr lang="cs-CZ" sz="2400" i="1" dirty="0" smtClean="0">
                <a:solidFill>
                  <a:srgbClr val="A50021"/>
                </a:solidFill>
              </a:rPr>
              <a:t>„Učiním po tvé vůli," odpověděla nevěsta.</a:t>
            </a:r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>
                <a:solidFill>
                  <a:srgbClr val="A50021"/>
                </a:solidFill>
              </a:rPr>
              <a:t>…</a:t>
            </a:r>
            <a:r>
              <a:rPr lang="cs-CZ" sz="2400" i="1" dirty="0" smtClean="0">
                <a:solidFill>
                  <a:srgbClr val="A50021"/>
                </a:solidFill>
              </a:rPr>
              <a:t>budeš </a:t>
            </a:r>
            <a:r>
              <a:rPr lang="cs-CZ" sz="2400" i="1" dirty="0">
                <a:solidFill>
                  <a:srgbClr val="A50021"/>
                </a:solidFill>
              </a:rPr>
              <a:t>také od dnešního dne </a:t>
            </a:r>
            <a:r>
              <a:rPr lang="cs-CZ" sz="2400" i="1" dirty="0" err="1" smtClean="0">
                <a:solidFill>
                  <a:srgbClr val="A50021"/>
                </a:solidFill>
              </a:rPr>
              <a:t>dne</a:t>
            </a:r>
            <a:r>
              <a:rPr lang="cs-CZ" sz="2400" i="1" dirty="0" smtClean="0">
                <a:solidFill>
                  <a:srgbClr val="A50021"/>
                </a:solidFill>
              </a:rPr>
              <a:t> ty </a:t>
            </a:r>
            <a:r>
              <a:rPr lang="cs-CZ" sz="2400" i="1" dirty="0">
                <a:solidFill>
                  <a:srgbClr val="A50021"/>
                </a:solidFill>
              </a:rPr>
              <a:t>soudit, a ne </a:t>
            </a:r>
            <a:r>
              <a:rPr lang="cs-CZ" sz="2400" i="1" dirty="0" smtClean="0">
                <a:solidFill>
                  <a:srgbClr val="A50021"/>
                </a:solidFill>
              </a:rPr>
              <a:t>já…</a:t>
            </a:r>
            <a:endParaRPr lang="cs-CZ" sz="2400" b="0" i="1" dirty="0">
              <a:solidFill>
                <a:srgbClr val="A5002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endParaRPr lang="cs-CZ" sz="2400" b="0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rot="375104">
            <a:off x="4133158" y="1766512"/>
            <a:ext cx="5472608" cy="5464077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Královna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oloběžka První</a:t>
            </a:r>
          </a:p>
          <a:p>
            <a:r>
              <a:rPr lang="cs-CZ" sz="2400" i="1" dirty="0" smtClean="0">
                <a:solidFill>
                  <a:srgbClr val="0070C0"/>
                </a:solidFill>
              </a:rPr>
              <a:t>Zdenička</a:t>
            </a:r>
            <a:r>
              <a:rPr lang="cs-CZ" sz="2400" i="1" dirty="0">
                <a:solidFill>
                  <a:srgbClr val="0070C0"/>
                </a:solidFill>
              </a:rPr>
              <a:t>    </a:t>
            </a:r>
            <a:r>
              <a:rPr lang="cs-CZ" sz="2400" i="1" dirty="0" smtClean="0">
                <a:solidFill>
                  <a:srgbClr val="0070C0"/>
                </a:solidFill>
              </a:rPr>
              <a:t> král</a:t>
            </a:r>
            <a:endParaRPr lang="cs-CZ" sz="2400" i="1" dirty="0">
              <a:solidFill>
                <a:srgbClr val="0070C0"/>
              </a:solidFill>
            </a:endParaRPr>
          </a:p>
          <a:p>
            <a:r>
              <a:rPr lang="cs-CZ" sz="2400" i="1" dirty="0" smtClean="0">
                <a:solidFill>
                  <a:srgbClr val="0070C0"/>
                </a:solidFill>
              </a:rPr>
              <a:t>     mlynář a rybář</a:t>
            </a:r>
          </a:p>
          <a:p>
            <a:r>
              <a:rPr lang="cs-CZ" sz="2400" i="1" dirty="0" smtClean="0">
                <a:solidFill>
                  <a:srgbClr val="A50021"/>
                </a:solidFill>
              </a:rPr>
              <a:t>To to </a:t>
            </a:r>
            <a:r>
              <a:rPr lang="cs-CZ" sz="2400" i="1" dirty="0" err="1" smtClean="0">
                <a:solidFill>
                  <a:srgbClr val="A50021"/>
                </a:solidFill>
              </a:rPr>
              <a:t>zejtra</a:t>
            </a:r>
            <a:r>
              <a:rPr lang="cs-CZ" sz="2400" i="1" dirty="0" smtClean="0">
                <a:solidFill>
                  <a:srgbClr val="A50021"/>
                </a:solidFill>
              </a:rPr>
              <a:t> pěkně prošvihnu...</a:t>
            </a:r>
          </a:p>
          <a:p>
            <a:r>
              <a:rPr lang="cs-CZ" sz="2400" i="1" dirty="0" smtClean="0">
                <a:solidFill>
                  <a:srgbClr val="A50021"/>
                </a:solidFill>
              </a:rPr>
              <a:t>…je to jednoduché jako facka…</a:t>
            </a:r>
          </a:p>
          <a:p>
            <a:endParaRPr lang="cs-CZ" sz="2400" i="1" dirty="0" smtClean="0">
              <a:solidFill>
                <a:srgbClr val="A50021"/>
              </a:solidFill>
            </a:endParaRPr>
          </a:p>
          <a:p>
            <a:r>
              <a:rPr lang="cs-CZ" sz="2400" i="1" dirty="0" smtClean="0">
                <a:solidFill>
                  <a:srgbClr val="A50021"/>
                </a:solidFill>
              </a:rPr>
              <a:t>„Slibuji,“ řekla Zdenička s důlkem.</a:t>
            </a:r>
          </a:p>
          <a:p>
            <a:endParaRPr lang="cs-CZ" sz="2400" i="1" dirty="0">
              <a:solidFill>
                <a:srgbClr val="A50021"/>
              </a:solidFill>
            </a:endParaRPr>
          </a:p>
          <a:p>
            <a:r>
              <a:rPr lang="cs-CZ" sz="2400" i="1" dirty="0" smtClean="0">
                <a:solidFill>
                  <a:srgbClr val="A50021"/>
                </a:solidFill>
              </a:rPr>
              <a:t>Král se vzdal trůnu ve prospěch ženy.</a:t>
            </a:r>
            <a:endParaRPr lang="cs-CZ" sz="2400" i="1" dirty="0">
              <a:solidFill>
                <a:srgbClr val="A50021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1214529" y="2205115"/>
            <a:ext cx="192596" cy="226934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464464" y="2742055"/>
            <a:ext cx="228600" cy="266328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796137" y="2318582"/>
            <a:ext cx="303706" cy="300921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313863" y="2667803"/>
            <a:ext cx="192596" cy="226934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" y="578993"/>
            <a:ext cx="9002363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i="1" dirty="0">
                <a:solidFill>
                  <a:schemeClr val="tx2"/>
                </a:solidFill>
              </a:rPr>
              <a:t>Král chvíli přemýšlel a pak vyslovil tři hádanky: “Řekněte mi, co se lidem nejvíce vyplatí, dále, co je na světě nejsladší, a pak kdo je největší nepřítel člověka</a:t>
            </a:r>
            <a:r>
              <a:rPr lang="cs-CZ" sz="3200" i="1" dirty="0" smtClean="0">
                <a:solidFill>
                  <a:schemeClr val="tx2"/>
                </a:solidFill>
              </a:rPr>
              <a:t>.“ </a:t>
            </a:r>
          </a:p>
          <a:p>
            <a:r>
              <a:rPr lang="cs-CZ" sz="3200" i="1" dirty="0" smtClean="0">
                <a:solidFill>
                  <a:schemeClr val="tx2"/>
                </a:solidFill>
              </a:rPr>
              <a:t>  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i="1" dirty="0" smtClean="0"/>
              <a:t>Zdenička </a:t>
            </a:r>
            <a:r>
              <a:rPr lang="cs-CZ" sz="3200" i="1" dirty="0"/>
              <a:t>se jen zasměje a prohlásí: </a:t>
            </a:r>
            <a:r>
              <a:rPr lang="cs-CZ" sz="3200" i="1" dirty="0" smtClean="0"/>
              <a:t>„…</a:t>
            </a:r>
            <a:r>
              <a:rPr lang="cs-CZ" sz="3200" i="1" dirty="0"/>
              <a:t>nejvíc se vyplatí, když člověk člověku pomáhá. Nejsladší na světě je </a:t>
            </a:r>
            <a:r>
              <a:rPr lang="cs-CZ" sz="3200" i="1" dirty="0" smtClean="0"/>
              <a:t>poctivý </a:t>
            </a:r>
            <a:r>
              <a:rPr lang="cs-CZ" sz="3200" i="1" dirty="0"/>
              <a:t>spánek a největším nepřítelem je prý hloupý člověk</a:t>
            </a:r>
            <a:r>
              <a:rPr lang="cs-CZ" sz="3200" i="1" dirty="0" smtClean="0"/>
              <a:t>.“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3200" i="1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</a:rPr>
              <a:t>Porovnejte úkoly a jejich řešení s pohádkou Chytrá horákyně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C00000"/>
                </a:solidFill>
              </a:rPr>
              <a:t>Vysvětlete, jak rozumíte </a:t>
            </a:r>
            <a:r>
              <a:rPr lang="cs-CZ" sz="2800" b="1" i="1" dirty="0" err="1" smtClean="0">
                <a:solidFill>
                  <a:srgbClr val="C00000"/>
                </a:solidFill>
              </a:rPr>
              <a:t>Zdeniččině</a:t>
            </a:r>
            <a:r>
              <a:rPr lang="cs-CZ" sz="2800" b="1" i="1" dirty="0" smtClean="0">
                <a:solidFill>
                  <a:srgbClr val="C00000"/>
                </a:solidFill>
              </a:rPr>
              <a:t> odpovědi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3784" y="0"/>
            <a:ext cx="68547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Královna Koloběžka První</a:t>
            </a:r>
          </a:p>
          <a:p>
            <a:pPr algn="ctr"/>
            <a:endParaRPr lang="cs-CZ" sz="2800" dirty="0"/>
          </a:p>
        </p:txBody>
      </p:sp>
      <p:pic>
        <p:nvPicPr>
          <p:cNvPr id="5" name="Picture 2" descr="C:\Users\homolova\AppData\Local\Microsoft\Windows\Temporary Internet Files\Content.IE5\PSBFHVVI\MC90039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219" y="2116157"/>
            <a:ext cx="1121862" cy="1128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92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19256" cy="1844824"/>
          </a:xfrm>
        </p:spPr>
        <p:txBody>
          <a:bodyPr>
            <a:normAutofit/>
          </a:bodyPr>
          <a:lstStyle/>
          <a:p>
            <a:r>
              <a:rPr lang="cs-CZ" sz="2400" i="1" dirty="0"/>
              <a:t>Porovnejte </a:t>
            </a:r>
            <a:r>
              <a:rPr lang="cs-CZ" sz="2400" i="1" dirty="0" smtClean="0"/>
              <a:t>jazyk</a:t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  </a:t>
            </a:r>
            <a:r>
              <a:rPr lang="cs-CZ" sz="2400" i="1" dirty="0"/>
              <a:t/>
            </a:r>
            <a:br>
              <a:rPr lang="cs-CZ" sz="2400" i="1" dirty="0"/>
            </a:b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7620000" cy="4392488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i="1" dirty="0" smtClean="0"/>
              <a:t>Královna Koloběžka</a:t>
            </a:r>
          </a:p>
          <a:p>
            <a:r>
              <a:rPr lang="cs-CZ" sz="2400" b="0" i="1" dirty="0" smtClean="0"/>
              <a:t>Nazítří </a:t>
            </a:r>
            <a:r>
              <a:rPr lang="cs-CZ" sz="2400" b="0" i="1" dirty="0"/>
              <a:t>odpovídal mlynář úplně špatně, že nejvíce se vyplácí mít všechno pěkně pod zámkem, nejsladší na světě je prý jeho dvanáctiletý med a největším </a:t>
            </a:r>
            <a:r>
              <a:rPr lang="cs-CZ" sz="2400" b="0" i="1" dirty="0" smtClean="0"/>
              <a:t>nepřítelem </a:t>
            </a:r>
            <a:r>
              <a:rPr lang="cs-CZ" sz="2400" b="0" i="1" dirty="0"/>
              <a:t>člověka jsou daně</a:t>
            </a:r>
            <a:r>
              <a:rPr lang="cs-CZ" sz="2400" b="0" i="1" dirty="0" smtClean="0"/>
              <a:t>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i="1" dirty="0" smtClean="0"/>
              <a:t>Chytrá horákyně</a:t>
            </a:r>
          </a:p>
          <a:p>
            <a:r>
              <a:rPr lang="cs-CZ" sz="2400" b="0" i="1" dirty="0" smtClean="0"/>
              <a:t>Inu</a:t>
            </a:r>
            <a:r>
              <a:rPr lang="cs-CZ" sz="2400" b="0" i="1" dirty="0"/>
              <a:t>, já myslím, že nemůže být nic bystřejšího nad mého špicla, který všecko vyčmuchá a vyslídí, nic sladšího nad můj sud medu, který již čtyři léta leží, nic bohatšího než moje truhla </a:t>
            </a:r>
            <a:r>
              <a:rPr lang="cs-CZ" sz="2400" b="0" i="1" dirty="0" smtClean="0"/>
              <a:t>tolarů.</a:t>
            </a:r>
          </a:p>
        </p:txBody>
      </p:sp>
      <p:pic>
        <p:nvPicPr>
          <p:cNvPr id="5" name="Picture 3" descr="C:\Users\homolova\AppData\Local\Microsoft\Windows\Temporary Internet Files\Content.IE5\PSBFHVVI\MP900398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342155"/>
            <a:ext cx="1204868" cy="86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20271" y="594928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C00000"/>
                </a:solidFill>
              </a:rPr>
              <a:t>V </a:t>
            </a:r>
            <a:r>
              <a:rPr lang="cs-CZ" sz="2400" b="1" i="1" dirty="0">
                <a:solidFill>
                  <a:srgbClr val="C00000"/>
                </a:solidFill>
              </a:rPr>
              <a:t>mlynářově </a:t>
            </a:r>
            <a:r>
              <a:rPr lang="cs-CZ" sz="2400" b="1" i="1" dirty="0" smtClean="0">
                <a:solidFill>
                  <a:srgbClr val="C00000"/>
                </a:solidFill>
              </a:rPr>
              <a:t>odpovědi podtrhněte </a:t>
            </a:r>
            <a:r>
              <a:rPr lang="cs-CZ" sz="2400" b="1" i="1" dirty="0" smtClean="0">
                <a:solidFill>
                  <a:srgbClr val="C00000"/>
                </a:solidFill>
              </a:rPr>
              <a:t>aktualizované vyjádření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19998"/>
            <a:ext cx="365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C00000"/>
                </a:solidFill>
              </a:rPr>
              <a:t>autorského zpracování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 rot="8837819">
            <a:off x="4139222" y="552904"/>
            <a:ext cx="825015" cy="41930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 rot="12220062">
            <a:off x="4231686" y="1066099"/>
            <a:ext cx="731160" cy="35903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940163" y="1079244"/>
            <a:ext cx="2466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C00000"/>
                </a:solidFill>
              </a:rPr>
              <a:t>l</a:t>
            </a:r>
            <a:r>
              <a:rPr lang="cs-CZ" sz="2400" b="1" i="1" dirty="0" smtClean="0">
                <a:solidFill>
                  <a:srgbClr val="C00000"/>
                </a:solidFill>
              </a:rPr>
              <a:t>idové verze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68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 animBg="1"/>
      <p:bldP spid="10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0"/>
            <a:ext cx="5564832" cy="759614"/>
          </a:xfrm>
        </p:spPr>
        <p:txBody>
          <a:bodyPr/>
          <a:lstStyle/>
          <a:p>
            <a:pPr algn="ctr"/>
            <a:r>
              <a:rPr lang="cs-CZ" i="1" dirty="0" smtClean="0"/>
              <a:t>Příklad Řešení: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576" y="346657"/>
            <a:ext cx="9144000" cy="6525344"/>
          </a:xfrm>
        </p:spPr>
        <p:txBody>
          <a:bodyPr>
            <a:noAutofit/>
          </a:bodyPr>
          <a:lstStyle/>
          <a:p>
            <a:endParaRPr lang="cs-CZ" b="0" i="1" dirty="0" smtClean="0">
              <a:solidFill>
                <a:srgbClr val="C0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/>
              <a:t>Autorská verze:</a:t>
            </a:r>
          </a:p>
          <a:p>
            <a:r>
              <a:rPr lang="cs-CZ" sz="2800" b="0" i="1" dirty="0" smtClean="0"/>
              <a:t>…nejvíce </a:t>
            </a:r>
            <a:r>
              <a:rPr lang="cs-CZ" sz="2800" b="0" i="1" dirty="0"/>
              <a:t>se vyplácí mít všechno pěkně pod </a:t>
            </a:r>
            <a:r>
              <a:rPr lang="cs-CZ" sz="2800" b="0" i="1" dirty="0" smtClean="0"/>
              <a:t>zámkem</a:t>
            </a:r>
          </a:p>
          <a:p>
            <a:r>
              <a:rPr lang="cs-CZ" sz="2800" b="0" i="1" dirty="0" smtClean="0"/>
              <a:t>…nejsladší </a:t>
            </a:r>
            <a:r>
              <a:rPr lang="cs-CZ" sz="2800" b="0" i="1" dirty="0"/>
              <a:t>na světě je prý jeho dvanáctiletý </a:t>
            </a:r>
            <a:r>
              <a:rPr lang="cs-CZ" sz="2800" b="0" i="1" dirty="0" smtClean="0"/>
              <a:t>med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</a:rPr>
              <a:t>Lidová verze:</a:t>
            </a:r>
          </a:p>
          <a:p>
            <a:r>
              <a:rPr lang="cs-CZ" sz="2800" b="0" i="1" dirty="0" smtClean="0">
                <a:solidFill>
                  <a:schemeClr val="accent6">
                    <a:lumMod val="50000"/>
                  </a:schemeClr>
                </a:solidFill>
              </a:rPr>
              <a:t>Inu…</a:t>
            </a:r>
            <a:endParaRPr lang="cs-CZ" sz="2800" b="0" i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0" i="1" dirty="0" smtClean="0">
                <a:solidFill>
                  <a:schemeClr val="accent6">
                    <a:lumMod val="50000"/>
                  </a:schemeClr>
                </a:solidFill>
              </a:rPr>
              <a:t>…nad </a:t>
            </a:r>
            <a:r>
              <a:rPr lang="cs-CZ" sz="2800" b="0" i="1" dirty="0">
                <a:solidFill>
                  <a:schemeClr val="accent6">
                    <a:lumMod val="50000"/>
                  </a:schemeClr>
                </a:solidFill>
              </a:rPr>
              <a:t>mého špicla, který všecko vyčmuchá a </a:t>
            </a:r>
            <a:r>
              <a:rPr lang="cs-CZ" sz="2800" b="0" i="1" dirty="0" smtClean="0">
                <a:solidFill>
                  <a:schemeClr val="accent6">
                    <a:lumMod val="50000"/>
                  </a:schemeClr>
                </a:solidFill>
              </a:rPr>
              <a:t>vyslídí</a:t>
            </a:r>
          </a:p>
          <a:p>
            <a:r>
              <a:rPr lang="cs-CZ" sz="2800" b="0" i="1" dirty="0" smtClean="0">
                <a:solidFill>
                  <a:schemeClr val="accent6">
                    <a:lumMod val="50000"/>
                  </a:schemeClr>
                </a:solidFill>
              </a:rPr>
              <a:t>…nic </a:t>
            </a:r>
            <a:r>
              <a:rPr lang="cs-CZ" sz="2800" b="0" i="1" dirty="0">
                <a:solidFill>
                  <a:schemeClr val="accent6">
                    <a:lumMod val="50000"/>
                  </a:schemeClr>
                </a:solidFill>
              </a:rPr>
              <a:t>sladšího nad můj sud medu, který již čtyři léta </a:t>
            </a:r>
            <a:r>
              <a:rPr lang="cs-CZ" sz="2800" b="0" i="1" dirty="0" smtClean="0">
                <a:solidFill>
                  <a:schemeClr val="accent6">
                    <a:lumMod val="50000"/>
                  </a:schemeClr>
                </a:solidFill>
              </a:rPr>
              <a:t>leží</a:t>
            </a:r>
            <a:endParaRPr lang="cs-CZ" sz="2800" b="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b="0" i="1" dirty="0" smtClean="0">
                <a:solidFill>
                  <a:srgbClr val="C00000"/>
                </a:solidFill>
              </a:rPr>
              <a:t>Nazítří </a:t>
            </a:r>
            <a:r>
              <a:rPr lang="cs-CZ" sz="2800" b="0" i="1" dirty="0">
                <a:solidFill>
                  <a:srgbClr val="C00000"/>
                </a:solidFill>
              </a:rPr>
              <a:t>odpovídal mlynář úplně špatně, že nejvíce se vyplácí mít všechno pěkně pod zámkem, nejsladší na světě je prý jeho dvanáctiletý med a </a:t>
            </a:r>
            <a:r>
              <a:rPr lang="cs-CZ" sz="2800" b="0" i="1" u="sng" dirty="0">
                <a:solidFill>
                  <a:srgbClr val="C00000"/>
                </a:solidFill>
              </a:rPr>
              <a:t>největším nepřítelem člověka jsou daně</a:t>
            </a:r>
            <a:r>
              <a:rPr lang="cs-CZ" sz="2800" b="0" i="1" dirty="0">
                <a:solidFill>
                  <a:srgbClr val="C00000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53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9208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i="1" dirty="0" smtClean="0"/>
              <a:t>Najdi pohádkové motivy shodné a odlišné: 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96944" cy="5328592"/>
          </a:xfrm>
        </p:spPr>
        <p:txBody>
          <a:bodyPr>
            <a:noAutofit/>
          </a:bodyPr>
          <a:lstStyle/>
          <a:p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</a:rPr>
              <a:t>Královna Koloběžka</a:t>
            </a:r>
          </a:p>
          <a:p>
            <a:r>
              <a:rPr lang="cs-CZ" sz="3200" i="1" dirty="0" smtClean="0"/>
              <a:t>„To bych ji rád poznal. Musí však </a:t>
            </a:r>
            <a:r>
              <a:rPr lang="cs-CZ" sz="3200" i="1" dirty="0" err="1" smtClean="0"/>
              <a:t>přiject-nepřiject</a:t>
            </a:r>
            <a:r>
              <a:rPr lang="cs-CZ" sz="3200" i="1" dirty="0" smtClean="0"/>
              <a:t>, musí být </a:t>
            </a:r>
            <a:r>
              <a:rPr lang="cs-CZ" sz="3200" i="1" dirty="0" err="1" smtClean="0"/>
              <a:t>ustrojená-neustrojená</a:t>
            </a:r>
            <a:r>
              <a:rPr lang="cs-CZ" sz="3200" i="1" dirty="0" smtClean="0"/>
              <a:t>, </a:t>
            </a:r>
            <a:r>
              <a:rPr lang="cs-CZ" sz="3200" i="1" dirty="0" err="1" smtClean="0"/>
              <a:t>obutá-neobutá</a:t>
            </a:r>
            <a:r>
              <a:rPr lang="cs-CZ" sz="3200" i="1" dirty="0" smtClean="0"/>
              <a:t>, </a:t>
            </a:r>
            <a:r>
              <a:rPr lang="cs-CZ" sz="3200" i="1" dirty="0" err="1" smtClean="0"/>
              <a:t>učesaná-neučesaná</a:t>
            </a:r>
            <a:r>
              <a:rPr lang="cs-CZ" sz="3200" i="1" dirty="0" smtClean="0"/>
              <a:t> </a:t>
            </a:r>
            <a:r>
              <a:rPr lang="cs-CZ" sz="3200" i="1" dirty="0"/>
              <a:t>a </a:t>
            </a:r>
            <a:r>
              <a:rPr lang="cs-CZ" sz="3200" i="1" dirty="0" smtClean="0"/>
              <a:t>ať mi přinese </a:t>
            </a:r>
            <a:r>
              <a:rPr lang="cs-CZ" sz="3200" i="1" dirty="0"/>
              <a:t>dar-</a:t>
            </a:r>
            <a:r>
              <a:rPr lang="cs-CZ" sz="3200" i="1" dirty="0" err="1"/>
              <a:t>nedar</a:t>
            </a:r>
            <a:r>
              <a:rPr lang="cs-CZ" sz="2800" i="1" dirty="0" smtClean="0"/>
              <a:t>.“</a:t>
            </a:r>
          </a:p>
          <a:p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</a:rPr>
              <a:t>Chytrá horákyně</a:t>
            </a:r>
          </a:p>
          <a:p>
            <a:r>
              <a:rPr lang="cs-CZ" sz="3200" dirty="0" smtClean="0"/>
              <a:t>„</a:t>
            </a:r>
            <a:r>
              <a:rPr lang="cs-CZ" sz="3200" i="1" dirty="0" smtClean="0"/>
              <a:t>Dobře </a:t>
            </a:r>
            <a:r>
              <a:rPr lang="cs-CZ" sz="3200" i="1" dirty="0"/>
              <a:t>tedy, když je tvá dcera tak chytrá, ať přijde zítra ke mně, ale ať to není ani ve dne ani v noci, ani ustrojená ani nahá, ani pěšky ani na voze.“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97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5791200" cy="1371600"/>
          </a:xfrm>
          <a:solidFill>
            <a:schemeClr val="bg2"/>
          </a:solidFill>
        </p:spPr>
        <p:txBody>
          <a:bodyPr>
            <a:normAutofit/>
          </a:bodyPr>
          <a:lstStyle/>
          <a:p>
            <a:pPr algn="ctr"/>
            <a:r>
              <a:rPr lang="cs-CZ" sz="4400" i="1" dirty="0" smtClean="0">
                <a:solidFill>
                  <a:srgbClr val="DC484C"/>
                </a:solidFill>
              </a:rPr>
              <a:t>Řešení:</a:t>
            </a:r>
            <a:endParaRPr lang="cs-CZ" sz="4400" i="1" dirty="0">
              <a:solidFill>
                <a:srgbClr val="DC484C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2348880"/>
            <a:ext cx="3960440" cy="4669979"/>
          </a:xfrm>
        </p:spPr>
        <p:txBody>
          <a:bodyPr/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Shodné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Podobnost úkolů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Přání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4048" y="2314029"/>
            <a:ext cx="3810000" cy="4543971"/>
          </a:xfrm>
        </p:spPr>
        <p:txBody>
          <a:bodyPr/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Odlišné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Počet úkolů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Způsob zadání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dirty="0"/>
          </a:p>
          <a:p>
            <a:pPr marL="457200" indent="-457200">
              <a:buFont typeface="Wingdings" pitchFamily="2" charset="2"/>
              <a:buChar char="q"/>
            </a:pPr>
            <a:endParaRPr lang="cs-CZ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dirty="0" smtClean="0"/>
              <a:t>Nařízení</a:t>
            </a:r>
          </a:p>
          <a:p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 rot="20292988" flipV="1">
            <a:off x="3850929" y="3319714"/>
            <a:ext cx="1248732" cy="3177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8279">
            <a:off x="3838658" y="4089522"/>
            <a:ext cx="1256517" cy="3217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92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0" y="2564904"/>
            <a:ext cx="8460432" cy="4104456"/>
          </a:xfrm>
          <a:prstGeom prst="rect">
            <a:avLst/>
          </a:prstGeom>
        </p:spPr>
        <p:txBody>
          <a:bodyPr/>
          <a:lstStyle/>
          <a:p>
            <a:r>
              <a:rPr lang="cs-CZ" sz="2400" i="1" dirty="0" smtClean="0"/>
              <a:t>Pyšná princezna</a:t>
            </a:r>
          </a:p>
          <a:p>
            <a:r>
              <a:rPr lang="cs-CZ" sz="2400" i="1" dirty="0" smtClean="0"/>
              <a:t>Princezna se zlatou hvězdou na čele</a:t>
            </a:r>
          </a:p>
          <a:p>
            <a:r>
              <a:rPr lang="cs-CZ" sz="2400" i="1" dirty="0" smtClean="0"/>
              <a:t>Nesmrtelná teta</a:t>
            </a:r>
          </a:p>
          <a:p>
            <a:r>
              <a:rPr lang="cs-CZ" sz="2400" i="1" dirty="0" smtClean="0"/>
              <a:t>S čerty nejsou žerty</a:t>
            </a:r>
          </a:p>
          <a:p>
            <a:r>
              <a:rPr lang="cs-CZ" sz="2400" i="1" dirty="0" smtClean="0"/>
              <a:t>O statečném kováři</a:t>
            </a:r>
          </a:p>
          <a:p>
            <a:r>
              <a:rPr lang="cs-CZ" sz="2400" i="1" dirty="0" smtClean="0"/>
              <a:t>Byl jednou jeden král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12968" cy="10081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2400" b="1" i="1" dirty="0">
                <a:solidFill>
                  <a:srgbClr val="660066"/>
                </a:solidFill>
              </a:rPr>
              <a:t>některé </a:t>
            </a:r>
            <a:r>
              <a:rPr lang="cs-CZ" sz="2400" b="1" i="1" dirty="0" smtClean="0">
                <a:solidFill>
                  <a:srgbClr val="660066"/>
                </a:solidFill>
              </a:rPr>
              <a:t>pohádky </a:t>
            </a:r>
            <a:r>
              <a:rPr lang="cs-CZ" sz="2400" b="1" i="1" dirty="0" smtClean="0">
                <a:solidFill>
                  <a:schemeClr val="bg1"/>
                </a:solidFill>
              </a:rPr>
              <a:t>b. němcové </a:t>
            </a:r>
            <a:r>
              <a:rPr lang="cs-CZ" sz="2400" b="1" i="1" dirty="0">
                <a:solidFill>
                  <a:schemeClr val="bg1"/>
                </a:solidFill>
              </a:rPr>
              <a:t>a </a:t>
            </a:r>
            <a:r>
              <a:rPr lang="cs-CZ" sz="2400" b="1" i="1" dirty="0" smtClean="0">
                <a:solidFill>
                  <a:schemeClr val="bg1"/>
                </a:solidFill>
              </a:rPr>
              <a:t>k</a:t>
            </a:r>
            <a:r>
              <a:rPr lang="cs-CZ" sz="2400" b="1" i="1" dirty="0">
                <a:solidFill>
                  <a:schemeClr val="bg1"/>
                </a:solidFill>
              </a:rPr>
              <a:t>. j. </a:t>
            </a:r>
            <a:r>
              <a:rPr lang="cs-CZ" sz="2400" b="1" i="1" dirty="0" err="1" smtClean="0">
                <a:solidFill>
                  <a:schemeClr val="bg1"/>
                </a:solidFill>
              </a:rPr>
              <a:t>erbena</a:t>
            </a:r>
            <a:r>
              <a:rPr lang="cs-CZ" sz="2400" b="1" i="1" dirty="0" smtClean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rgbClr val="660066"/>
                </a:solidFill>
              </a:rPr>
              <a:t>byly zpracovány jako scénáře k filmům</a:t>
            </a:r>
            <a:endParaRPr lang="cs-CZ" sz="2400" b="1" i="1" dirty="0">
              <a:solidFill>
                <a:srgbClr val="660066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5436096" y="2564904"/>
            <a:ext cx="2696344" cy="299769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>Petr Máchal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Závist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Lada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Krasomila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Mikeš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Atakdále</a:t>
            </a: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9015" y="1653011"/>
            <a:ext cx="5745484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i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Přiřaďte postavu k pohádce:</a:t>
            </a:r>
            <a:endParaRPr lang="cs-CZ" sz="3200" b="1" i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6036096"/>
            <a:ext cx="8784976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chemeClr val="bg1"/>
                </a:solidFill>
              </a:rPr>
              <a:t>Které z postav přidali autoři scénáře k lidovému motivu?</a:t>
            </a:r>
            <a:endParaRPr lang="cs-CZ" sz="2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33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6" grpId="0" animBg="1"/>
      <p:bldP spid="8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251520" y="1988840"/>
            <a:ext cx="8604448" cy="36004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cs-CZ" sz="2800" b="1" i="1" dirty="0" smtClean="0">
                <a:solidFill>
                  <a:srgbClr val="A50021"/>
                </a:solidFill>
              </a:rPr>
              <a:t>Pyšná princezna					</a:t>
            </a:r>
            <a:r>
              <a:rPr lang="cs-CZ" sz="2800" dirty="0" smtClean="0"/>
              <a:t>Krasomila</a:t>
            </a:r>
            <a:endParaRPr lang="cs-CZ" sz="2800" b="1" i="1" dirty="0" smtClean="0">
              <a:solidFill>
                <a:srgbClr val="A50021"/>
              </a:solidFill>
            </a:endParaRPr>
          </a:p>
          <a:p>
            <a:r>
              <a:rPr lang="cs-CZ" sz="2800" b="1" i="1" dirty="0" smtClean="0">
                <a:solidFill>
                  <a:srgbClr val="A50021"/>
                </a:solidFill>
              </a:rPr>
              <a:t>Princezna se zlatou hvězdou na čele	</a:t>
            </a:r>
            <a:r>
              <a:rPr lang="cs-CZ" sz="2800" dirty="0" smtClean="0"/>
              <a:t>Lada</a:t>
            </a:r>
            <a:endParaRPr lang="cs-CZ" sz="2800" b="1" i="1" dirty="0" smtClean="0">
              <a:solidFill>
                <a:srgbClr val="A50021"/>
              </a:solidFill>
            </a:endParaRPr>
          </a:p>
          <a:p>
            <a:r>
              <a:rPr lang="cs-CZ" sz="2800" b="1" i="1" dirty="0" smtClean="0">
                <a:solidFill>
                  <a:srgbClr val="A50021"/>
                </a:solidFill>
              </a:rPr>
              <a:t>Nesmrtelná teta					</a:t>
            </a:r>
            <a:r>
              <a:rPr lang="cs-CZ" sz="2800" dirty="0" smtClean="0"/>
              <a:t>Závist</a:t>
            </a:r>
            <a:endParaRPr lang="cs-CZ" sz="2800" b="1" i="1" dirty="0" smtClean="0">
              <a:solidFill>
                <a:srgbClr val="A50021"/>
              </a:solidFill>
            </a:endParaRPr>
          </a:p>
          <a:p>
            <a:r>
              <a:rPr lang="cs-CZ" sz="2800" b="1" i="1" dirty="0" smtClean="0">
                <a:solidFill>
                  <a:srgbClr val="A50021"/>
                </a:solidFill>
              </a:rPr>
              <a:t>S čerty nejsou žerty				</a:t>
            </a:r>
            <a:r>
              <a:rPr lang="cs-CZ" sz="2800" dirty="0"/>
              <a:t>Petr </a:t>
            </a:r>
            <a:r>
              <a:rPr lang="cs-CZ" sz="2800" dirty="0" smtClean="0"/>
              <a:t>Máchal</a:t>
            </a:r>
            <a:endParaRPr lang="cs-CZ" sz="2800" b="1" i="1" dirty="0" smtClean="0">
              <a:solidFill>
                <a:srgbClr val="A50021"/>
              </a:solidFill>
            </a:endParaRPr>
          </a:p>
          <a:p>
            <a:r>
              <a:rPr lang="cs-CZ" sz="2800" b="1" i="1" dirty="0" smtClean="0">
                <a:solidFill>
                  <a:srgbClr val="A50021"/>
                </a:solidFill>
              </a:rPr>
              <a:t>O statečném kováři				</a:t>
            </a:r>
            <a:r>
              <a:rPr lang="cs-CZ" sz="2800" dirty="0" smtClean="0"/>
              <a:t>Mikeš</a:t>
            </a:r>
            <a:endParaRPr lang="cs-CZ" sz="2800" b="1" i="1" dirty="0" smtClean="0">
              <a:solidFill>
                <a:srgbClr val="A50021"/>
              </a:solidFill>
            </a:endParaRPr>
          </a:p>
          <a:p>
            <a:r>
              <a:rPr lang="cs-CZ" sz="2800" b="1" i="1" dirty="0" smtClean="0">
                <a:solidFill>
                  <a:srgbClr val="A50021"/>
                </a:solidFill>
              </a:rPr>
              <a:t>Byl jednou jeden král				</a:t>
            </a:r>
            <a:r>
              <a:rPr lang="cs-CZ" sz="2800" dirty="0"/>
              <a:t>Atakdále</a:t>
            </a:r>
          </a:p>
          <a:p>
            <a:endParaRPr lang="cs-CZ" sz="2800" b="1" i="1" dirty="0" smtClean="0">
              <a:solidFill>
                <a:srgbClr val="A50021"/>
              </a:solidFill>
            </a:endParaRPr>
          </a:p>
          <a:p>
            <a:endParaRPr lang="cs-CZ" b="1" i="1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692696"/>
            <a:ext cx="2592288" cy="831622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Řešení: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9540552" y="3127006"/>
            <a:ext cx="2696344" cy="2997696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4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718885" y="5950176"/>
            <a:ext cx="7488832" cy="58477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bg1"/>
                </a:solidFill>
              </a:rPr>
              <a:t>Závist, Atakdále, příjmení Máchal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6610167" y="1844824"/>
            <a:ext cx="1818393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6228184" y="2420888"/>
            <a:ext cx="1818393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6610166" y="2996952"/>
            <a:ext cx="1818393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732240" y="3597377"/>
            <a:ext cx="1944216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372200" y="4149080"/>
            <a:ext cx="1818393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6610167" y="4725144"/>
            <a:ext cx="1818393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5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Zdroje: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i="1" dirty="0">
                <a:solidFill>
                  <a:srgbClr val="7030A0"/>
                </a:solidFill>
              </a:rPr>
              <a:t>Obrázky z galerie Klipart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i="1" dirty="0" smtClean="0">
                <a:solidFill>
                  <a:srgbClr val="7030A0"/>
                </a:solidFill>
              </a:rPr>
              <a:t>www.office.microsoft.com</a:t>
            </a:r>
            <a:endParaRPr lang="cs-CZ" sz="28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2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533</TotalTime>
  <Words>613</Words>
  <Application>Microsoft Office PowerPoint</Application>
  <PresentationFormat>Předvádění na obrazovce (4:3)</PresentationFormat>
  <Paragraphs>135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Základní</vt:lpstr>
      <vt:lpstr>Prezentace aplikace PowerPoint</vt:lpstr>
      <vt:lpstr>Pohádka 2</vt:lpstr>
      <vt:lpstr>Pohádka  autorská/ umělá/ moderní</vt:lpstr>
      <vt:lpstr>Hans christian andersen (dánsko)   jeden z prvních autorů moderní pohádky </vt:lpstr>
      <vt:lpstr>Porovnáváme pohádku autorskou a lidovou</vt:lpstr>
      <vt:lpstr>Řešení:</vt:lpstr>
      <vt:lpstr>Prezentace aplikace PowerPoint</vt:lpstr>
      <vt:lpstr>Porovnejte jazyk     </vt:lpstr>
      <vt:lpstr>Příklad Řešení:</vt:lpstr>
      <vt:lpstr>  Najdi pohádkové motivy shodné a odlišné: </vt:lpstr>
      <vt:lpstr>Řešení:</vt:lpstr>
      <vt:lpstr>některé pohádky b. němcové a k. j. erbena byly zpracovány jako scénáře k filmům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 2</dc:title>
  <dc:creator>Jiřina Homolová</dc:creator>
  <cp:lastModifiedBy>Jiřina Homolová</cp:lastModifiedBy>
  <cp:revision>60</cp:revision>
  <dcterms:created xsi:type="dcterms:W3CDTF">2012-11-17T13:36:32Z</dcterms:created>
  <dcterms:modified xsi:type="dcterms:W3CDTF">2013-01-07T08:24:11Z</dcterms:modified>
</cp:coreProperties>
</file>