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Default Extension="gif" ContentType="image/gif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08" r:id="rId1"/>
  </p:sldMasterIdLst>
  <p:notesMasterIdLst>
    <p:notesMasterId r:id="rId12"/>
  </p:notesMasterIdLst>
  <p:sldIdLst>
    <p:sldId id="258" r:id="rId2"/>
    <p:sldId id="256" r:id="rId3"/>
    <p:sldId id="267" r:id="rId4"/>
    <p:sldId id="260" r:id="rId5"/>
    <p:sldId id="257" r:id="rId6"/>
    <p:sldId id="259" r:id="rId7"/>
    <p:sldId id="262" r:id="rId8"/>
    <p:sldId id="264" r:id="rId9"/>
    <p:sldId id="265" r:id="rId10"/>
    <p:sldId id="266" r:id="rId11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990000"/>
    <a:srgbClr val="EA4A02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71" d="100"/>
          <a:sy n="71" d="100"/>
        </p:scale>
        <p:origin x="-1500" y="-108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A8B1E52C-F002-4D5F-A0C7-6B4557E46BA2}" type="datetimeFigureOut">
              <a:rPr lang="cs-CZ" smtClean="0"/>
              <a:t>7.1.2013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F7C8D054-D391-4C61-A431-0E1CCE8B015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12742668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457200" y="3699804"/>
            <a:ext cx="8305800" cy="1143000"/>
          </a:xfrm>
        </p:spPr>
        <p:txBody>
          <a:bodyPr>
            <a:noAutofit/>
          </a:bodyPr>
          <a:lstStyle>
            <a:lvl1pPr marL="0" indent="0" algn="ctr">
              <a:buNone/>
              <a:defRPr sz="2200" spc="100" baseline="0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28" name="Nadpis 27"/>
          <p:cNvSpPr>
            <a:spLocks noGrp="1"/>
          </p:cNvSpPr>
          <p:nvPr>
            <p:ph type="ctrTitle"/>
          </p:nvPr>
        </p:nvSpPr>
        <p:spPr>
          <a:xfrm>
            <a:off x="457200" y="1433732"/>
            <a:ext cx="8305800" cy="1981200"/>
          </a:xfrm>
          <a:ln w="6350" cap="rnd">
            <a:noFill/>
          </a:ln>
        </p:spPr>
        <p:txBody>
          <a:bodyPr anchor="b" anchorCtr="0">
            <a:noAutofit/>
          </a:bodyPr>
          <a:lstStyle>
            <a:lvl1pPr algn="ctr">
              <a:defRPr lang="en-US" sz="4800" b="0" dirty="0">
                <a:ln w="3200">
                  <a:solidFill>
                    <a:schemeClr val="bg2">
                      <a:shade val="75000"/>
                      <a:alpha val="25000"/>
                    </a:schemeClr>
                  </a:solidFill>
                  <a:prstDash val="solid"/>
                  <a:round/>
                </a:ln>
                <a:solidFill>
                  <a:srgbClr val="F9F9F9"/>
                </a:solidFill>
                <a:effectLst>
                  <a:innerShdw blurRad="50800" dist="25400" dir="13500000">
                    <a:srgbClr val="000000">
                      <a:alpha val="70000"/>
                    </a:srgbClr>
                  </a:innerShdw>
                </a:effectLst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cxnSp>
        <p:nvCxnSpPr>
          <p:cNvPr id="8" name="Přímá spojnice 7"/>
          <p:cNvCxnSpPr/>
          <p:nvPr/>
        </p:nvCxnSpPr>
        <p:spPr>
          <a:xfrm>
            <a:off x="1463626" y="3550126"/>
            <a:ext cx="2971800" cy="1588"/>
          </a:xfrm>
          <a:prstGeom prst="line">
            <a:avLst/>
          </a:prstGeom>
          <a:ln w="9525" cap="flat" cmpd="sng" algn="ctr">
            <a:solidFill>
              <a:schemeClr val="bg2">
                <a:tint val="20000"/>
              </a:schemeClr>
            </a:solidFill>
            <a:prstDash val="solid"/>
          </a:ln>
          <a:effectLst>
            <a:outerShdw blurRad="31750" dir="2700000" algn="tl" rotWithShape="0">
              <a:srgbClr val="000000">
                <a:alpha val="55000"/>
              </a:srgbClr>
            </a:outerShd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" name="Přímá spojnice 12"/>
          <p:cNvCxnSpPr/>
          <p:nvPr/>
        </p:nvCxnSpPr>
        <p:spPr>
          <a:xfrm>
            <a:off x="4708574" y="3550126"/>
            <a:ext cx="2971800" cy="1588"/>
          </a:xfrm>
          <a:prstGeom prst="line">
            <a:avLst/>
          </a:prstGeom>
          <a:ln w="9525" cap="flat" cmpd="sng" algn="ctr">
            <a:solidFill>
              <a:schemeClr val="bg2">
                <a:tint val="20000"/>
              </a:schemeClr>
            </a:solidFill>
            <a:prstDash val="solid"/>
          </a:ln>
          <a:effectLst>
            <a:outerShdw blurRad="31750" dir="2700000" algn="tl" rotWithShape="0">
              <a:srgbClr val="000000">
                <a:alpha val="55000"/>
              </a:srgbClr>
            </a:outerShd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4" name="Ovál 13"/>
          <p:cNvSpPr/>
          <p:nvPr/>
        </p:nvSpPr>
        <p:spPr>
          <a:xfrm>
            <a:off x="4540348" y="3526302"/>
            <a:ext cx="45720" cy="45720"/>
          </a:xfrm>
          <a:prstGeom prst="ellipse">
            <a:avLst/>
          </a:prstGeom>
          <a:effectLst>
            <a:outerShdw blurRad="31750" dir="2700000" algn="tl" rotWithShape="0">
              <a:srgbClr val="000000">
                <a:alpha val="55000"/>
              </a:srgbClr>
            </a:outerShdw>
          </a:effectLst>
        </p:spPr>
        <p:style>
          <a:lnRef idx="2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5" name="Zástupný symbol pro datum 1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4C8662E-06F8-4AF1-8FEE-A0457DD26BA4}" type="datetimeFigureOut">
              <a:rPr lang="cs-CZ" smtClean="0"/>
              <a:t>7.1.2013</a:t>
            </a:fld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CE9B0259-962F-4E36-90E9-7C3F87659298}" type="slidenum">
              <a:rPr lang="cs-CZ" smtClean="0"/>
              <a:t>‹#›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Zástupný symbol pro obsah 8"/>
          <p:cNvSpPr>
            <a:spLocks noGrp="1"/>
          </p:cNvSpPr>
          <p:nvPr>
            <p:ph idx="1"/>
          </p:nvPr>
        </p:nvSpPr>
        <p:spPr>
          <a:xfrm>
            <a:off x="457200" y="1524000"/>
            <a:ext cx="82296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14"/>
          </p:nvPr>
        </p:nvSpPr>
        <p:spPr/>
        <p:txBody>
          <a:bodyPr/>
          <a:lstStyle/>
          <a:p>
            <a:fld id="{B4C8662E-06F8-4AF1-8FEE-A0457DD26BA4}" type="datetimeFigureOut">
              <a:rPr lang="cs-CZ" smtClean="0"/>
              <a:t>7.1.2013</a:t>
            </a:fld>
            <a:endParaRPr lang="cs-CZ"/>
          </a:p>
        </p:txBody>
      </p:sp>
      <p:sp>
        <p:nvSpPr>
          <p:cNvPr id="15" name="Zástupný symbol pro číslo snímku 14"/>
          <p:cNvSpPr>
            <a:spLocks noGrp="1"/>
          </p:cNvSpPr>
          <p:nvPr>
            <p:ph type="sldNum" sz="quarter" idx="15"/>
          </p:nvPr>
        </p:nvSpPr>
        <p:spPr/>
        <p:txBody>
          <a:bodyPr/>
          <a:lstStyle>
            <a:lvl1pPr algn="ctr">
              <a:defRPr/>
            </a:lvl1pPr>
          </a:lstStyle>
          <a:p>
            <a:fld id="{CE9B0259-962F-4E36-90E9-7C3F87659298}" type="slidenum">
              <a:rPr lang="cs-CZ" smtClean="0"/>
              <a:t>‹#›</a:t>
            </a:fld>
            <a:endParaRPr lang="cs-CZ"/>
          </a:p>
        </p:txBody>
      </p:sp>
      <p:sp>
        <p:nvSpPr>
          <p:cNvPr id="16" name="Zástupný symbol pro zápatí 15"/>
          <p:cNvSpPr>
            <a:spLocks noGrp="1"/>
          </p:cNvSpPr>
          <p:nvPr>
            <p:ph type="ftr" sz="quarter" idx="16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7" name="Nadpis 16"/>
          <p:cNvSpPr>
            <a:spLocks noGrp="1"/>
          </p:cNvSpPr>
          <p:nvPr>
            <p:ph type="title"/>
          </p:nvPr>
        </p:nvSpPr>
        <p:spPr/>
        <p:txBody>
          <a:bodyPr rtlCol="0" anchor="b" anchorCtr="0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4C8662E-06F8-4AF1-8FEE-A0457DD26BA4}" type="datetimeFigureOut">
              <a:rPr lang="cs-CZ" smtClean="0"/>
              <a:t>7.1.2013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E9B0259-962F-4E36-90E9-7C3F87659298}" type="slidenum">
              <a:rPr lang="cs-CZ" smtClean="0"/>
              <a:t>‹#›</a:t>
            </a:fld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85800" y="3505200"/>
            <a:ext cx="7924800" cy="1371600"/>
          </a:xfrm>
        </p:spPr>
        <p:txBody>
          <a:bodyPr>
            <a:noAutofit/>
          </a:bodyPr>
          <a:lstStyle>
            <a:lvl1pPr algn="l" rtl="0">
              <a:spcBef>
                <a:spcPct val="0"/>
              </a:spcBef>
              <a:buNone/>
              <a:defRPr lang="en-US" sz="4800" b="0" dirty="0">
                <a:ln w="3200">
                  <a:solidFill>
                    <a:schemeClr val="bg2">
                      <a:shade val="25000"/>
                      <a:alpha val="25000"/>
                    </a:schemeClr>
                  </a:solidFill>
                  <a:prstDash val="solid"/>
                  <a:round/>
                </a:ln>
                <a:solidFill>
                  <a:srgbClr val="F9F9F9"/>
                </a:solidFill>
                <a:effectLst>
                  <a:innerShdw blurRad="38100" dist="25400" dir="13500000">
                    <a:prstClr val="black">
                      <a:alpha val="70000"/>
                    </a:prstClr>
                  </a:innerShdw>
                </a:effectLst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685800" y="4958864"/>
            <a:ext cx="7924800" cy="984736"/>
          </a:xfrm>
        </p:spPr>
        <p:txBody>
          <a:bodyPr anchor="t"/>
          <a:lstStyle>
            <a:lvl1pPr marL="0" indent="0">
              <a:buNone/>
              <a:defRPr sz="2000" spc="100" baseline="0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cxnSp>
        <p:nvCxnSpPr>
          <p:cNvPr id="7" name="Přímá spojnice 6"/>
          <p:cNvCxnSpPr/>
          <p:nvPr/>
        </p:nvCxnSpPr>
        <p:spPr>
          <a:xfrm>
            <a:off x="685800" y="4916992"/>
            <a:ext cx="7924800" cy="4301"/>
          </a:xfrm>
          <a:prstGeom prst="line">
            <a:avLst/>
          </a:prstGeom>
          <a:noFill/>
          <a:ln w="9525" cap="flat" cmpd="sng" algn="ctr">
            <a:solidFill>
              <a:srgbClr val="E9E9E8"/>
            </a:solidFill>
            <a:prstDash val="solid"/>
          </a:ln>
          <a:effectLst>
            <a:outerShdw blurRad="31750" dir="2700000" algn="tl" rotWithShape="0">
              <a:srgbClr val="000000">
                <a:alpha val="55000"/>
              </a:srgbClr>
            </a:outerShd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4C8662E-06F8-4AF1-8FEE-A0457DD26BA4}" type="datetimeFigureOut">
              <a:rPr lang="cs-CZ" smtClean="0"/>
              <a:t>7.1.2013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E9B0259-962F-4E36-90E9-7C3F87659298}" type="slidenum">
              <a:rPr lang="cs-CZ" smtClean="0"/>
              <a:t>‹#›</a:t>
            </a:fld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1" name="Zástupný symbol pro obsah 10"/>
          <p:cNvSpPr>
            <a:spLocks noGrp="1"/>
          </p:cNvSpPr>
          <p:nvPr>
            <p:ph sz="half" idx="1"/>
          </p:nvPr>
        </p:nvSpPr>
        <p:spPr>
          <a:xfrm>
            <a:off x="457200" y="1524000"/>
            <a:ext cx="4059936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half" idx="2"/>
          </p:nvPr>
        </p:nvSpPr>
        <p:spPr>
          <a:xfrm>
            <a:off x="4648200" y="1524000"/>
            <a:ext cx="4059936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E9B0259-962F-4E36-90E9-7C3F87659298}" type="slidenum">
              <a:rPr lang="cs-CZ" smtClean="0"/>
              <a:t>‹#›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4C8662E-06F8-4AF1-8FEE-A0457DD26BA4}" type="datetimeFigureOut">
              <a:rPr lang="cs-CZ" smtClean="0"/>
              <a:t>7.1.2013</a:t>
            </a:fld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399593"/>
            <a:ext cx="4040188" cy="762000"/>
          </a:xfrm>
          <a:noFill/>
          <a:ln w="25400" cap="rnd" cmpd="sng" algn="ctr">
            <a:noFill/>
            <a:prstDash val="solid"/>
          </a:ln>
          <a:effectLst>
            <a:softEdge rad="63500"/>
          </a:effectLst>
          <a:sp3d prstMaterial="flat"/>
        </p:spPr>
        <p:style>
          <a:lnRef idx="3">
            <a:schemeClr val="lt1"/>
          </a:lnRef>
          <a:fillRef idx="1">
            <a:schemeClr val="accent5"/>
          </a:fillRef>
          <a:effectRef idx="1">
            <a:schemeClr val="accent5"/>
          </a:effectRef>
          <a:fontRef idx="minor">
            <a:schemeClr val="lt1"/>
          </a:fontRef>
        </p:style>
        <p:txBody>
          <a:bodyPr lIns="91440" tIns="45720" rIns="91440" bIns="45720" anchor="b">
            <a:noAutofit/>
          </a:bodyPr>
          <a:lstStyle>
            <a:lvl1pPr marL="0" indent="0" algn="l">
              <a:spcBef>
                <a:spcPts val="0"/>
              </a:spcBef>
              <a:buNone/>
              <a:defRPr sz="2600" b="1">
                <a:solidFill>
                  <a:schemeClr val="tx2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32" name="Zástupný symbol pro obsah 31"/>
          <p:cNvSpPr>
            <a:spLocks noGrp="1"/>
          </p:cNvSpPr>
          <p:nvPr>
            <p:ph sz="half" idx="2"/>
          </p:nvPr>
        </p:nvSpPr>
        <p:spPr>
          <a:xfrm>
            <a:off x="457200" y="2201896"/>
            <a:ext cx="4038600" cy="3913632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34" name="Zástupný symbol pro obsah 33"/>
          <p:cNvSpPr>
            <a:spLocks noGrp="1"/>
          </p:cNvSpPr>
          <p:nvPr>
            <p:ph sz="quarter" idx="4"/>
          </p:nvPr>
        </p:nvSpPr>
        <p:spPr>
          <a:xfrm>
            <a:off x="4649788" y="2201896"/>
            <a:ext cx="4038600" cy="3913632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155448"/>
            <a:ext cx="8229600" cy="1143000"/>
          </a:xfrm>
        </p:spPr>
        <p:txBody>
          <a:bodyPr anchor="b" anchorCtr="0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2" name="Zástupný symbol pro text 11"/>
          <p:cNvSpPr>
            <a:spLocks noGrp="1"/>
          </p:cNvSpPr>
          <p:nvPr>
            <p:ph type="body" idx="3"/>
          </p:nvPr>
        </p:nvSpPr>
        <p:spPr>
          <a:xfrm>
            <a:off x="4648200" y="1399593"/>
            <a:ext cx="4040188" cy="762000"/>
          </a:xfrm>
          <a:noFill/>
          <a:ln w="25400" cap="rnd" cmpd="sng" algn="ctr">
            <a:noFill/>
            <a:prstDash val="soli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5"/>
          </a:fillRef>
          <a:effectRef idx="1">
            <a:schemeClr val="accent5"/>
          </a:effectRef>
          <a:fontRef idx="minor">
            <a:schemeClr val="lt1"/>
          </a:fontRef>
        </p:style>
        <p:txBody>
          <a:bodyPr lIns="91440" tIns="45720" rIns="91440" bIns="45720" anchor="b">
            <a:noAutofit/>
          </a:bodyPr>
          <a:lstStyle>
            <a:lvl1pPr marL="0" indent="0" algn="l">
              <a:spcBef>
                <a:spcPts val="0"/>
              </a:spcBef>
              <a:buNone/>
              <a:defRPr sz="2600" b="1" baseline="0">
                <a:solidFill>
                  <a:schemeClr val="tx2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cxnSp>
        <p:nvCxnSpPr>
          <p:cNvPr id="10" name="Přímá spojnice 9"/>
          <p:cNvCxnSpPr/>
          <p:nvPr/>
        </p:nvCxnSpPr>
        <p:spPr>
          <a:xfrm>
            <a:off x="562945" y="2180219"/>
            <a:ext cx="3749040" cy="1588"/>
          </a:xfrm>
          <a:prstGeom prst="line">
            <a:avLst/>
          </a:prstGeom>
          <a:noFill/>
          <a:ln w="12700" cap="flat" cmpd="sng" algn="ctr">
            <a:solidFill>
              <a:schemeClr val="bg2">
                <a:tint val="20000"/>
              </a:schemeClr>
            </a:solidFill>
            <a:prstDash val="solid"/>
          </a:ln>
          <a:effectLst>
            <a:outerShdw blurRad="34925" dir="2700000" algn="tl" rotWithShape="0">
              <a:srgbClr val="000000">
                <a:alpha val="55000"/>
              </a:srgbClr>
            </a:outerShd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7" name="Přímá spojnice 16"/>
          <p:cNvCxnSpPr/>
          <p:nvPr/>
        </p:nvCxnSpPr>
        <p:spPr>
          <a:xfrm>
            <a:off x="4754880" y="2180219"/>
            <a:ext cx="3749040" cy="1588"/>
          </a:xfrm>
          <a:prstGeom prst="line">
            <a:avLst/>
          </a:prstGeom>
          <a:noFill/>
          <a:ln w="12700" cap="flat" cmpd="sng" algn="ctr">
            <a:solidFill>
              <a:schemeClr val="bg2">
                <a:tint val="20000"/>
              </a:schemeClr>
            </a:solidFill>
            <a:prstDash val="solid"/>
          </a:ln>
          <a:effectLst>
            <a:outerShdw blurRad="34925" dir="2700000" algn="tl" rotWithShape="0">
              <a:srgbClr val="000000">
                <a:alpha val="55000"/>
              </a:srgbClr>
            </a:outerShd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4C8662E-06F8-4AF1-8FEE-A0457DD26BA4}" type="datetimeFigureOut">
              <a:rPr lang="cs-CZ" smtClean="0"/>
              <a:t>7.1.2013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E9B0259-962F-4E36-90E9-7C3F87659298}" type="slidenum">
              <a:rPr lang="cs-CZ" smtClean="0"/>
              <a:t>‹#›</a:t>
            </a:fld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4C8662E-06F8-4AF1-8FEE-A0457DD26BA4}" type="datetimeFigureOut">
              <a:rPr lang="cs-CZ" smtClean="0"/>
              <a:t>7.1.2013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E9B0259-962F-4E36-90E9-7C3F8765929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" name="Zástupný symbol pro obsah 28"/>
          <p:cNvSpPr>
            <a:spLocks noGrp="1"/>
          </p:cNvSpPr>
          <p:nvPr>
            <p:ph sz="quarter" idx="1"/>
          </p:nvPr>
        </p:nvSpPr>
        <p:spPr>
          <a:xfrm>
            <a:off x="457200" y="457200"/>
            <a:ext cx="6248400" cy="5715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6781800" y="1600200"/>
            <a:ext cx="1984248" cy="3733800"/>
          </a:xfrm>
        </p:spPr>
        <p:txBody>
          <a:bodyPr tIns="45720" bIns="45720" anchor="t" anchorCtr="0"/>
          <a:lstStyle>
            <a:lvl1pPr marL="0" indent="0">
              <a:lnSpc>
                <a:spcPct val="125000"/>
              </a:lnSpc>
              <a:spcAft>
                <a:spcPts val="1000"/>
              </a:spcAft>
              <a:buNone/>
              <a:defRPr sz="1600">
                <a:solidFill>
                  <a:schemeClr val="tx2"/>
                </a:solidFill>
              </a:defRPr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31" name="Nadpis 30"/>
          <p:cNvSpPr>
            <a:spLocks noGrp="1"/>
          </p:cNvSpPr>
          <p:nvPr>
            <p:ph type="title"/>
          </p:nvPr>
        </p:nvSpPr>
        <p:spPr>
          <a:xfrm>
            <a:off x="6781800" y="457200"/>
            <a:ext cx="1981200" cy="1066800"/>
          </a:xfrm>
        </p:spPr>
        <p:txBody>
          <a:bodyPr lIns="91440" tIns="91440" anchor="b" anchorCtr="0"/>
          <a:lstStyle>
            <a:lvl1pPr algn="l">
              <a:buNone/>
              <a:defRPr sz="1800" b="1" spc="-50" baseline="0">
                <a:ln w="3175">
                  <a:noFill/>
                </a:ln>
                <a:solidFill>
                  <a:schemeClr val="tx2"/>
                </a:solidFill>
                <a:effectLst/>
                <a:latin typeface="+mn-lt"/>
                <a:ea typeface="+mn-ea"/>
                <a:cs typeface="+mn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8" name="Zástupný symbol pro datum 7"/>
          <p:cNvSpPr>
            <a:spLocks noGrp="1"/>
          </p:cNvSpPr>
          <p:nvPr>
            <p:ph type="dt" sz="half" idx="14"/>
          </p:nvPr>
        </p:nvSpPr>
        <p:spPr/>
        <p:txBody>
          <a:bodyPr/>
          <a:lstStyle/>
          <a:p>
            <a:fld id="{B4C8662E-06F8-4AF1-8FEE-A0457DD26BA4}" type="datetimeFigureOut">
              <a:rPr lang="cs-CZ" smtClean="0"/>
              <a:t>7.1.2013</a:t>
            </a:fld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5"/>
          </p:nvPr>
        </p:nvSpPr>
        <p:spPr/>
        <p:txBody>
          <a:bodyPr/>
          <a:lstStyle/>
          <a:p>
            <a:fld id="{CE9B0259-962F-4E36-90E9-7C3F87659298}" type="slidenum">
              <a:rPr lang="cs-CZ" smtClean="0"/>
              <a:t>‹#›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6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629400" y="457200"/>
            <a:ext cx="2057400" cy="1066800"/>
          </a:xfrm>
        </p:spPr>
        <p:txBody>
          <a:bodyPr lIns="91440" tIns="91440" anchor="b" anchorCtr="0"/>
          <a:lstStyle>
            <a:lvl1pPr algn="l">
              <a:buNone/>
              <a:defRPr sz="1800" b="1" spc="-50" baseline="0">
                <a:ln w="3175">
                  <a:noFill/>
                </a:ln>
                <a:solidFill>
                  <a:schemeClr val="tx2"/>
                </a:solidFill>
                <a:effectLst/>
                <a:latin typeface="+mn-lt"/>
                <a:ea typeface="+mn-ea"/>
                <a:cs typeface="+mn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457200" y="457200"/>
            <a:ext cx="6019800" cy="5562600"/>
          </a:xfrm>
          <a:solidFill>
            <a:schemeClr val="tx2">
              <a:tint val="40000"/>
            </a:schemeClr>
          </a:solidFill>
          <a:effectLst>
            <a:outerShdw blurRad="88900" sx="103000" sy="103000" algn="ctr" rotWithShape="0">
              <a:prstClr val="black">
                <a:alpha val="32000"/>
              </a:prstClr>
            </a:outerShdw>
            <a:softEdge rad="127000"/>
          </a:effectLst>
        </p:spPr>
        <p:txBody>
          <a:bodyPr/>
          <a:lstStyle>
            <a:lvl1pPr marL="0" indent="0">
              <a:buNone/>
              <a:defRPr sz="3200">
                <a:solidFill>
                  <a:schemeClr val="bg1"/>
                </a:solidFill>
              </a:defRPr>
            </a:lvl1pPr>
          </a:lstStyle>
          <a:p>
            <a:r>
              <a:rPr kumimoji="0" lang="cs-CZ" smtClean="0"/>
              <a:t>Kliknutím na ikonu přidáte obrázek.</a:t>
            </a:r>
            <a:endParaRPr kumimoji="0"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6629400" y="1600200"/>
            <a:ext cx="2057400" cy="4419600"/>
          </a:xfrm>
        </p:spPr>
        <p:txBody>
          <a:bodyPr anchor="t" anchorCtr="0"/>
          <a:lstStyle>
            <a:lvl1pPr marL="0" indent="0">
              <a:lnSpc>
                <a:spcPct val="125000"/>
              </a:lnSpc>
              <a:spcAft>
                <a:spcPts val="1000"/>
              </a:spcAft>
              <a:buFontTx/>
              <a:buNone/>
              <a:defRPr sz="1600" b="0">
                <a:solidFill>
                  <a:schemeClr val="tx2"/>
                </a:solidFill>
              </a:defRPr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8" name="Zástupný symbol pro datum 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4C8662E-06F8-4AF1-8FEE-A0457DD26BA4}" type="datetimeFigureOut">
              <a:rPr lang="cs-CZ" smtClean="0"/>
              <a:t>7.1.2013</a:t>
            </a:fld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CE9B0259-962F-4E36-90E9-7C3F87659298}" type="slidenum">
              <a:rPr lang="cs-CZ" smtClean="0"/>
              <a:t>‹#›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4C8662E-06F8-4AF1-8FEE-A0457DD26BA4}" type="datetimeFigureOut">
              <a:rPr lang="cs-CZ" smtClean="0"/>
              <a:t>7.1.2013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E9B0259-962F-4E36-90E9-7C3F8765929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4C8662E-06F8-4AF1-8FEE-A0457DD26BA4}" type="datetimeFigureOut">
              <a:rPr lang="cs-CZ" smtClean="0"/>
              <a:t>7.1.2013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E9B0259-962F-4E36-90E9-7C3F8765929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Zástupný symbol pro text 8"/>
          <p:cNvSpPr>
            <a:spLocks noGrp="1"/>
          </p:cNvSpPr>
          <p:nvPr>
            <p:ph type="body" idx="1"/>
          </p:nvPr>
        </p:nvSpPr>
        <p:spPr>
          <a:xfrm>
            <a:off x="457200" y="1447800"/>
            <a:ext cx="8229600" cy="4678363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24" name="Zástupný symbol pro datum 23"/>
          <p:cNvSpPr>
            <a:spLocks noGrp="1"/>
          </p:cNvSpPr>
          <p:nvPr>
            <p:ph type="dt" sz="half" idx="2"/>
          </p:nvPr>
        </p:nvSpPr>
        <p:spPr>
          <a:xfrm>
            <a:off x="5791200" y="6203667"/>
            <a:ext cx="2590800" cy="384048"/>
          </a:xfrm>
          <a:prstGeom prst="rect">
            <a:avLst/>
          </a:prstGeom>
        </p:spPr>
        <p:txBody>
          <a:bodyPr vert="horz" anchor="ctr" anchorCtr="0"/>
          <a:lstStyle>
            <a:lvl1pPr algn="l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fld id="{B4C8662E-06F8-4AF1-8FEE-A0457DD26BA4}" type="datetimeFigureOut">
              <a:rPr lang="cs-CZ" smtClean="0"/>
              <a:t>7.1.2013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3"/>
          </p:nvPr>
        </p:nvSpPr>
        <p:spPr>
          <a:xfrm>
            <a:off x="2133600" y="6203667"/>
            <a:ext cx="3581400" cy="384048"/>
          </a:xfrm>
          <a:prstGeom prst="rect">
            <a:avLst/>
          </a:prstGeom>
        </p:spPr>
        <p:txBody>
          <a:bodyPr vert="horz" anchor="ctr" anchorCtr="0"/>
          <a:lstStyle>
            <a:lvl1pPr algn="r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22" name="Zástupný symbol pro číslo snímku 21"/>
          <p:cNvSpPr>
            <a:spLocks noGrp="1"/>
          </p:cNvSpPr>
          <p:nvPr>
            <p:ph type="sldNum" sz="quarter" idx="4"/>
          </p:nvPr>
        </p:nvSpPr>
        <p:spPr>
          <a:xfrm>
            <a:off x="8410575" y="6181531"/>
            <a:ext cx="609600" cy="457200"/>
          </a:xfrm>
          <a:prstGeom prst="rect">
            <a:avLst/>
          </a:prstGeom>
          <a:noFill/>
        </p:spPr>
        <p:txBody>
          <a:bodyPr vert="horz" lIns="0" tIns="0" rIns="0" bIns="0" anchor="ctr" anchorCtr="0">
            <a:noAutofit/>
          </a:bodyPr>
          <a:lstStyle>
            <a:lvl1pPr algn="ctr" eaLnBrk="1" latinLnBrk="0" hangingPunct="1">
              <a:defRPr kumimoji="0" sz="1600" baseline="0">
                <a:solidFill>
                  <a:schemeClr val="tx2"/>
                </a:solidFill>
              </a:defRPr>
            </a:lvl1pPr>
          </a:lstStyle>
          <a:p>
            <a:fld id="{CE9B0259-962F-4E36-90E9-7C3F87659298}" type="slidenum">
              <a:rPr lang="cs-CZ" smtClean="0"/>
              <a:t>‹#›</a:t>
            </a:fld>
            <a:endParaRPr lang="cs-CZ"/>
          </a:p>
        </p:txBody>
      </p:sp>
      <p:sp>
        <p:nvSpPr>
          <p:cNvPr id="5" name="Zástupný symbol pro nadpis 4"/>
          <p:cNvSpPr>
            <a:spLocks noGrp="1"/>
          </p:cNvSpPr>
          <p:nvPr>
            <p:ph type="title"/>
          </p:nvPr>
        </p:nvSpPr>
        <p:spPr>
          <a:xfrm>
            <a:off x="457200" y="152400"/>
            <a:ext cx="8229600" cy="1219200"/>
          </a:xfrm>
          <a:prstGeom prst="rect">
            <a:avLst/>
          </a:prstGeom>
          <a:ln w="6350" cap="rnd">
            <a:noFill/>
          </a:ln>
        </p:spPr>
        <p:txBody>
          <a:bodyPr vert="horz" anchor="b" anchorCtr="0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709" r:id="rId1"/>
    <p:sldLayoutId id="2147483710" r:id="rId2"/>
    <p:sldLayoutId id="2147483711" r:id="rId3"/>
    <p:sldLayoutId id="2147483712" r:id="rId4"/>
    <p:sldLayoutId id="2147483713" r:id="rId5"/>
    <p:sldLayoutId id="2147483714" r:id="rId6"/>
    <p:sldLayoutId id="2147483715" r:id="rId7"/>
    <p:sldLayoutId id="2147483716" r:id="rId8"/>
    <p:sldLayoutId id="2147483717" r:id="rId9"/>
    <p:sldLayoutId id="2147483718" r:id="rId10"/>
    <p:sldLayoutId id="2147483719" r:id="rId11"/>
  </p:sldLayoutIdLst>
  <p:txStyles>
    <p:titleStyle>
      <a:lvl1pPr algn="l" rtl="0" eaLnBrk="1" latinLnBrk="0" hangingPunct="1">
        <a:spcBef>
          <a:spcPct val="0"/>
        </a:spcBef>
        <a:buNone/>
        <a:defRPr kumimoji="0" lang="en-US" sz="4200" b="0" kern="1200" spc="-100" baseline="0" dirty="0">
          <a:ln w="3200">
            <a:solidFill>
              <a:schemeClr val="bg2">
                <a:shade val="75000"/>
                <a:alpha val="25000"/>
              </a:schemeClr>
            </a:solidFill>
            <a:prstDash val="solid"/>
            <a:round/>
          </a:ln>
          <a:solidFill>
            <a:srgbClr val="F9F9F9"/>
          </a:solidFill>
          <a:effectLst>
            <a:innerShdw blurRad="50800" dist="25400" dir="13500000">
              <a:prstClr val="black">
                <a:alpha val="70000"/>
              </a:prstClr>
            </a:innerShdw>
          </a:effectLst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ts val="600"/>
        </a:spcBef>
        <a:buClr>
          <a:schemeClr val="accent2"/>
        </a:buClr>
        <a:buSzPct val="85000"/>
        <a:buFont typeface="Wingdings 2"/>
        <a:buChar char="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74320" algn="l" rtl="0" eaLnBrk="1" latinLnBrk="0" hangingPunct="1">
        <a:spcBef>
          <a:spcPts val="300"/>
        </a:spcBef>
        <a:buClr>
          <a:schemeClr val="accent2">
            <a:shade val="75000"/>
          </a:schemeClr>
        </a:buClr>
        <a:buSzPct val="85000"/>
        <a:buFont typeface="Wingdings 2"/>
        <a:buChar char=""/>
        <a:defRPr kumimoji="0" sz="2400" kern="1200">
          <a:solidFill>
            <a:schemeClr val="tx2"/>
          </a:solidFill>
          <a:latin typeface="+mn-lt"/>
          <a:ea typeface="+mn-ea"/>
          <a:cs typeface="+mn-cs"/>
        </a:defRPr>
      </a:lvl2pPr>
      <a:lvl3pPr marL="1005840" indent="-228600" algn="l" rtl="0" eaLnBrk="1" latinLnBrk="0" hangingPunct="1">
        <a:spcBef>
          <a:spcPts val="300"/>
        </a:spcBef>
        <a:buClr>
          <a:schemeClr val="accent2">
            <a:shade val="50000"/>
          </a:schemeClr>
        </a:buClr>
        <a:buSzPct val="85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3pPr>
      <a:lvl4pPr marL="1280160" indent="-228600" algn="l" rtl="0" eaLnBrk="1" latinLnBrk="0" hangingPunct="1">
        <a:spcBef>
          <a:spcPts val="300"/>
        </a:spcBef>
        <a:buClr>
          <a:schemeClr val="accent2">
            <a:shade val="75000"/>
          </a:schemeClr>
        </a:buClr>
        <a:buSzPct val="85000"/>
        <a:buFont typeface="Wingdings 2" pitchFamily="18" charset="2"/>
        <a:buChar char=""/>
        <a:defRPr kumimoji="0" sz="1900" kern="1200">
          <a:solidFill>
            <a:schemeClr val="tx1"/>
          </a:solidFill>
          <a:latin typeface="+mn-lt"/>
          <a:ea typeface="+mn-ea"/>
          <a:cs typeface="+mn-cs"/>
        </a:defRPr>
      </a:lvl4pPr>
      <a:lvl5pPr marL="1554480" indent="-228600" algn="l" rtl="0" eaLnBrk="1" latinLnBrk="0" hangingPunct="1">
        <a:spcBef>
          <a:spcPts val="340"/>
        </a:spcBef>
        <a:buClr>
          <a:schemeClr val="accent2">
            <a:shade val="75000"/>
          </a:schemeClr>
        </a:buClr>
        <a:buSzPct val="85000"/>
        <a:buFont typeface="Wingdings 2" pitchFamily="18" charset="2"/>
        <a:buChar char="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1828800" indent="-228600" algn="l" rtl="0" eaLnBrk="1" latinLnBrk="0" hangingPunct="1">
        <a:spcBef>
          <a:spcPts val="340"/>
        </a:spcBef>
        <a:buClr>
          <a:schemeClr val="accent2">
            <a:shade val="75000"/>
          </a:schemeClr>
        </a:buClr>
        <a:buSzPct val="85000"/>
        <a:buFont typeface="Wingdings 2" pitchFamily="18" charset="2"/>
        <a:buChar char="?"/>
        <a:defRPr kumimoji="0" sz="1700" kern="1200">
          <a:solidFill>
            <a:schemeClr val="tx1"/>
          </a:solidFill>
          <a:latin typeface="+mn-lt"/>
          <a:ea typeface="+mn-ea"/>
          <a:cs typeface="+mn-cs"/>
        </a:defRPr>
      </a:lvl6pPr>
      <a:lvl7pPr marL="2011680" indent="-182880" algn="l" rtl="0" eaLnBrk="1" latinLnBrk="0" hangingPunct="1">
        <a:spcBef>
          <a:spcPts val="340"/>
        </a:spcBef>
        <a:buClr>
          <a:schemeClr val="accent2">
            <a:shade val="75000"/>
          </a:schemeClr>
        </a:buClr>
        <a:buSzPct val="85000"/>
        <a:buFont typeface="Wingdings 2" pitchFamily="18" charset="2"/>
        <a:buChar char="?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286000" indent="-182880" algn="l" rtl="0" eaLnBrk="1" latinLnBrk="0" hangingPunct="1">
        <a:spcBef>
          <a:spcPts val="340"/>
        </a:spcBef>
        <a:buClr>
          <a:schemeClr val="accent2">
            <a:shade val="75000"/>
          </a:schemeClr>
        </a:buClr>
        <a:buSzPct val="85000"/>
        <a:buFont typeface="Wingdings 2" pitchFamily="18" charset="2"/>
        <a:buChar char="?"/>
        <a:defRPr kumimoji="0" sz="1500" kern="1200">
          <a:solidFill>
            <a:schemeClr val="tx1"/>
          </a:solidFill>
          <a:latin typeface="+mn-lt"/>
          <a:ea typeface="+mn-ea"/>
          <a:cs typeface="+mn-cs"/>
        </a:defRPr>
      </a:lvl8pPr>
      <a:lvl9pPr marL="2560320" indent="-182880" algn="l" rtl="0" eaLnBrk="1" latinLnBrk="0" hangingPunct="1">
        <a:spcBef>
          <a:spcPts val="340"/>
        </a:spcBef>
        <a:buClr>
          <a:schemeClr val="accent2">
            <a:shade val="75000"/>
          </a:schemeClr>
        </a:buClr>
        <a:buSzPct val="85000"/>
        <a:buFont typeface="Wingdings 2" pitchFamily="18" charset="2"/>
        <a:buChar char="?"/>
        <a:defRPr kumimoji="0" sz="15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5.jpeg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wmf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gif"/><Relationship Id="rId2" Type="http://schemas.openxmlformats.org/officeDocument/2006/relationships/hyperlink" Target="http://www.youtube.com/watch?v=duMVBXDcusA&amp;feature=endscreen&amp;NR=1" TargetMode="External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96414" y="4869160"/>
            <a:ext cx="6096000" cy="1495425"/>
          </a:xfrm>
          <a:prstGeom prst="rect">
            <a:avLst/>
          </a:prstGeom>
          <a:noFill/>
          <a:ln>
            <a:noFill/>
          </a:ln>
          <a:effectLst/>
        </p:spPr>
      </p:pic>
      <p:graphicFrame>
        <p:nvGraphicFramePr>
          <p:cNvPr id="9" name="Tabulka 8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760510005"/>
              </p:ext>
            </p:extLst>
          </p:nvPr>
        </p:nvGraphicFramePr>
        <p:xfrm>
          <a:off x="1464901" y="1196752"/>
          <a:ext cx="6720408" cy="3332480"/>
        </p:xfrm>
        <a:graphic>
          <a:graphicData uri="http://schemas.openxmlformats.org/drawingml/2006/table">
            <a:tbl>
              <a:tblPr firstRow="1" bandRow="1">
                <a:tableStyleId>{2D5ABB26-0587-4C30-8999-92F81FD0307C}</a:tableStyleId>
              </a:tblPr>
              <a:tblGrid>
                <a:gridCol w="1637024"/>
                <a:gridCol w="5083384"/>
              </a:tblGrid>
              <a:tr h="298832">
                <a:tc>
                  <a:txBody>
                    <a:bodyPr/>
                    <a:lstStyle/>
                    <a:p>
                      <a:r>
                        <a:rPr lang="cs-CZ" sz="1200" dirty="0" smtClean="0">
                          <a:solidFill>
                            <a:schemeClr val="bg1"/>
                          </a:solidFill>
                        </a:rPr>
                        <a:t>Název školy:</a:t>
                      </a:r>
                      <a:endParaRPr lang="cs-CZ" sz="1200" dirty="0">
                        <a:solidFill>
                          <a:schemeClr val="bg1"/>
                        </a:solidFill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sz="1800" b="1" kern="1200" dirty="0" smtClean="0">
                          <a:solidFill>
                            <a:schemeClr val="bg1"/>
                          </a:solidFill>
                        </a:rPr>
                        <a:t>Základní škola Sadská</a:t>
                      </a:r>
                      <a:endParaRPr lang="cs-CZ" sz="1800" b="1" kern="1200" dirty="0">
                        <a:solidFill>
                          <a:schemeClr val="bg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 anchor="ctr"/>
                </a:tc>
              </a:tr>
              <a:tr h="370840">
                <a:tc>
                  <a:txBody>
                    <a:bodyPr/>
                    <a:lstStyle/>
                    <a:p>
                      <a:pPr marL="0" algn="l" defTabSz="914400" rtl="0" eaLnBrk="1" latinLnBrk="0" hangingPunct="1"/>
                      <a:r>
                        <a:rPr lang="cs-CZ" sz="1200" kern="1200" smtClean="0">
                          <a:solidFill>
                            <a:schemeClr val="bg1"/>
                          </a:solidFill>
                        </a:rPr>
                        <a:t>Autor:</a:t>
                      </a:r>
                      <a:endParaRPr lang="cs-CZ" sz="1200" b="1" kern="1200" dirty="0">
                        <a:solidFill>
                          <a:schemeClr val="bg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sz="1800" kern="1200" dirty="0" smtClean="0">
                          <a:solidFill>
                            <a:schemeClr val="bg1"/>
                          </a:solidFill>
                        </a:rPr>
                        <a:t>Mgr. Jiřina Homolová</a:t>
                      </a:r>
                      <a:endParaRPr lang="cs-CZ" dirty="0">
                        <a:solidFill>
                          <a:schemeClr val="bg1"/>
                        </a:solidFill>
                      </a:endParaRPr>
                    </a:p>
                  </a:txBody>
                  <a:tcPr anchor="ctr"/>
                </a:tc>
              </a:tr>
              <a:tr h="498232">
                <a:tc>
                  <a:txBody>
                    <a:bodyPr/>
                    <a:lstStyle/>
                    <a:p>
                      <a:r>
                        <a:rPr lang="cs-CZ" sz="1200" kern="1200" dirty="0" smtClean="0">
                          <a:solidFill>
                            <a:schemeClr val="bg1"/>
                          </a:solidFill>
                        </a:rPr>
                        <a:t>Název DUM: </a:t>
                      </a:r>
                      <a:endParaRPr lang="cs-CZ" sz="1200" b="1" kern="1200" dirty="0">
                        <a:solidFill>
                          <a:schemeClr val="bg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smtClean="0">
                          <a:solidFill>
                            <a:schemeClr val="bg1"/>
                          </a:solidFill>
                        </a:rPr>
                        <a:t>VY_32_Inovace_12.1.18</a:t>
                      </a:r>
                    </a:p>
                    <a:p>
                      <a:pPr algn="l"/>
                      <a:r>
                        <a:rPr lang="cs-CZ" smtClean="0">
                          <a:solidFill>
                            <a:schemeClr val="bg1"/>
                          </a:solidFill>
                        </a:rPr>
                        <a:t>Pohádka </a:t>
                      </a:r>
                      <a:r>
                        <a:rPr lang="cs-CZ" dirty="0" smtClean="0">
                          <a:solidFill>
                            <a:schemeClr val="bg1"/>
                          </a:solidFill>
                        </a:rPr>
                        <a:t>3</a:t>
                      </a:r>
                      <a:endParaRPr lang="cs-CZ" dirty="0">
                        <a:solidFill>
                          <a:schemeClr val="bg1"/>
                        </a:solidFill>
                      </a:endParaRPr>
                    </a:p>
                  </a:txBody>
                  <a:tcPr anchor="ctr"/>
                </a:tc>
              </a:tr>
              <a:tr h="432048">
                <a:tc>
                  <a:txBody>
                    <a:bodyPr/>
                    <a:lstStyle/>
                    <a:p>
                      <a:r>
                        <a:rPr lang="cs-CZ" sz="1200" b="0" kern="1200" dirty="0" smtClean="0">
                          <a:solidFill>
                            <a:schemeClr val="bg1"/>
                          </a:solidFill>
                          <a:latin typeface="+mn-lt"/>
                          <a:ea typeface="+mn-ea"/>
                          <a:cs typeface="+mn-cs"/>
                        </a:rPr>
                        <a:t>Název sady:</a:t>
                      </a:r>
                      <a:endParaRPr lang="cs-CZ" sz="1200" b="0" kern="1200" dirty="0">
                        <a:solidFill>
                          <a:schemeClr val="bg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000" b="0" kern="1200" dirty="0" smtClean="0">
                          <a:solidFill>
                            <a:schemeClr val="bg1"/>
                          </a:solidFill>
                          <a:latin typeface="+mn-lt"/>
                          <a:ea typeface="+mn-ea"/>
                          <a:cs typeface="+mn-cs"/>
                        </a:rPr>
                        <a:t>Český jazyk 6. ročník</a:t>
                      </a:r>
                    </a:p>
                    <a:p>
                      <a:pPr algn="l"/>
                      <a:endParaRPr lang="cs-CZ" dirty="0">
                        <a:solidFill>
                          <a:schemeClr val="bg1"/>
                        </a:solidFill>
                      </a:endParaRPr>
                    </a:p>
                  </a:txBody>
                  <a:tcPr anchor="ctr"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1200" kern="1200" dirty="0" smtClean="0">
                          <a:solidFill>
                            <a:schemeClr val="bg1"/>
                          </a:solidFill>
                        </a:rPr>
                        <a:t>Číslo projektu:</a:t>
                      </a:r>
                      <a:endParaRPr lang="cs-CZ" sz="1200" b="1" kern="1200" dirty="0">
                        <a:solidFill>
                          <a:schemeClr val="bg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sz="1600" dirty="0" smtClean="0">
                          <a:solidFill>
                            <a:schemeClr val="bg1"/>
                          </a:solidFill>
                          <a:effectLst/>
                        </a:rPr>
                        <a:t>Cz.1.07/1.4.00/21.3577</a:t>
                      </a:r>
                      <a:endParaRPr lang="cs-CZ" sz="1600" dirty="0">
                        <a:solidFill>
                          <a:schemeClr val="bg1"/>
                        </a:solidFill>
                      </a:endParaRPr>
                    </a:p>
                  </a:txBody>
                  <a:tcPr anchor="ctr"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1200" kern="1200" dirty="0" smtClean="0">
                          <a:solidFill>
                            <a:schemeClr val="bg1"/>
                          </a:solidFill>
                        </a:rPr>
                        <a:t>Anotace:.</a:t>
                      </a:r>
                      <a:endParaRPr lang="cs-CZ" sz="1200" b="1" kern="1200" dirty="0">
                        <a:solidFill>
                          <a:schemeClr val="bg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sz="1800" kern="1200" dirty="0" smtClean="0">
                          <a:solidFill>
                            <a:schemeClr val="bg1"/>
                          </a:solidFill>
                        </a:rPr>
                        <a:t>Materiál je určen žákům 6. ročníku. Jsou v něm zařazeny otázky a úkoly k opakování a shrnutí tématu </a:t>
                      </a:r>
                      <a:r>
                        <a:rPr lang="cs-CZ" sz="1800" i="1" kern="1200" dirty="0" smtClean="0">
                          <a:solidFill>
                            <a:schemeClr val="bg1"/>
                          </a:solidFill>
                        </a:rPr>
                        <a:t>POHÁDKA</a:t>
                      </a:r>
                      <a:r>
                        <a:rPr lang="cs-CZ" sz="1800" kern="1200" dirty="0" smtClean="0">
                          <a:solidFill>
                            <a:schemeClr val="bg1"/>
                          </a:solidFill>
                        </a:rPr>
                        <a:t>. Obsahuje animace.</a:t>
                      </a:r>
                      <a:endParaRPr lang="cs-CZ" dirty="0">
                        <a:solidFill>
                          <a:schemeClr val="bg1"/>
                        </a:solidFill>
                      </a:endParaRPr>
                    </a:p>
                  </a:txBody>
                  <a:tcPr anchor="ctr"/>
                </a:tc>
              </a:tr>
            </a:tbl>
          </a:graphicData>
        </a:graphic>
      </p:graphicFrame>
      <p:pic>
        <p:nvPicPr>
          <p:cNvPr id="14" name="Obrázek 13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948264" y="1196752"/>
            <a:ext cx="1043608" cy="1440327"/>
          </a:xfrm>
          <a:prstGeom prst="rect">
            <a:avLst/>
          </a:prstGeom>
          <a:blipFill>
            <a:blip r:embed="rId4" cstate="print"/>
            <a:tile tx="0" ty="0" sx="100000" sy="100000" flip="none" algn="tl"/>
          </a:blipFill>
        </p:spPr>
      </p:pic>
    </p:spTree>
    <p:extLst>
      <p:ext uri="{BB962C8B-B14F-4D97-AF65-F5344CB8AC3E}">
        <p14:creationId xmlns:p14="http://schemas.microsoft.com/office/powerpoint/2010/main" val="86787184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pPr marL="571500" indent="-571500">
              <a:buFont typeface="Wingdings" pitchFamily="2" charset="2"/>
              <a:buChar char="q"/>
            </a:pPr>
            <a:r>
              <a:rPr lang="cs-CZ" sz="3600" b="1" i="1" dirty="0" smtClean="0">
                <a:solidFill>
                  <a:srgbClr val="FFC000"/>
                </a:solidFill>
              </a:rPr>
              <a:t>Shrnutí</a:t>
            </a:r>
          </a:p>
          <a:p>
            <a:pPr marL="571500" indent="-571500">
              <a:buFont typeface="Wingdings" pitchFamily="2" charset="2"/>
              <a:buChar char="q"/>
            </a:pPr>
            <a:r>
              <a:rPr lang="cs-CZ" sz="3600" b="1" i="1" dirty="0" smtClean="0">
                <a:solidFill>
                  <a:srgbClr val="FFC000"/>
                </a:solidFill>
              </a:rPr>
              <a:t>Opakování</a:t>
            </a:r>
            <a:endParaRPr lang="cs-CZ" sz="3600" b="1" i="1" dirty="0">
              <a:solidFill>
                <a:srgbClr val="FFC000"/>
              </a:solidFill>
            </a:endParaRPr>
          </a:p>
          <a:p>
            <a:pPr marL="571500" indent="-571500">
              <a:buFont typeface="Wingdings" pitchFamily="2" charset="2"/>
              <a:buChar char="q"/>
            </a:pPr>
            <a:r>
              <a:rPr lang="cs-CZ" sz="3600" b="1" i="1" smtClean="0">
                <a:solidFill>
                  <a:srgbClr val="FFC000"/>
                </a:solidFill>
              </a:rPr>
              <a:t>Pohádková soutěž</a:t>
            </a:r>
            <a:endParaRPr lang="cs-CZ" sz="3600" b="1" i="1" dirty="0">
              <a:solidFill>
                <a:srgbClr val="FFC000"/>
              </a:solidFill>
            </a:endParaRPr>
          </a:p>
        </p:txBody>
      </p:sp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395536" y="908720"/>
            <a:ext cx="8305800" cy="1981200"/>
          </a:xfrm>
        </p:spPr>
        <p:txBody>
          <a:bodyPr/>
          <a:lstStyle/>
          <a:p>
            <a:r>
              <a:rPr lang="cs-CZ" sz="7200" i="1" dirty="0" smtClean="0">
                <a:solidFill>
                  <a:srgbClr val="EA4A02"/>
                </a:solidFill>
              </a:rPr>
              <a:t>Pohádka 3</a:t>
            </a:r>
            <a:endParaRPr lang="cs-CZ" sz="7200" i="1" dirty="0">
              <a:solidFill>
                <a:srgbClr val="EA4A02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36932086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P spid="2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539552" y="657200"/>
            <a:ext cx="8229600" cy="5796136"/>
          </a:xfrm>
        </p:spPr>
        <p:txBody>
          <a:bodyPr>
            <a:normAutofit fontScale="85000" lnSpcReduction="20000"/>
          </a:bodyPr>
          <a:lstStyle/>
          <a:p>
            <a:pPr>
              <a:buFont typeface="Wingdings" pitchFamily="2" charset="2"/>
              <a:buChar char="v"/>
            </a:pPr>
            <a:r>
              <a:rPr lang="cs-CZ" sz="2800" b="1" i="1" dirty="0" smtClean="0"/>
              <a:t>Pohádka lidová:</a:t>
            </a:r>
          </a:p>
          <a:p>
            <a:endParaRPr lang="cs-CZ" b="1" i="1" dirty="0" smtClean="0"/>
          </a:p>
          <a:p>
            <a:pPr>
              <a:buFont typeface="Wingdings" pitchFamily="2" charset="2"/>
              <a:buChar char="q"/>
            </a:pPr>
            <a:endParaRPr lang="cs-CZ" sz="2000" i="1" dirty="0" smtClean="0">
              <a:ln>
                <a:solidFill>
                  <a:srgbClr val="7030A0"/>
                </a:solidFill>
              </a:ln>
              <a:solidFill>
                <a:schemeClr val="bg1"/>
              </a:solidFill>
              <a:ea typeface="BatangChe" pitchFamily="49" charset="-127"/>
            </a:endParaRPr>
          </a:p>
          <a:p>
            <a:pPr>
              <a:buFont typeface="Wingdings" pitchFamily="2" charset="2"/>
              <a:buChar char="q"/>
            </a:pPr>
            <a:r>
              <a:rPr lang="cs-CZ" sz="2200" i="1" dirty="0" smtClean="0">
                <a:ln>
                  <a:solidFill>
                    <a:srgbClr val="7030A0"/>
                  </a:solidFill>
                </a:ln>
                <a:solidFill>
                  <a:schemeClr val="bg1"/>
                </a:solidFill>
                <a:ea typeface="BatangChe" pitchFamily="49" charset="-127"/>
              </a:rPr>
              <a:t>Vyprávění </a:t>
            </a:r>
            <a:r>
              <a:rPr lang="cs-CZ" sz="2200" i="1" dirty="0">
                <a:ln>
                  <a:solidFill>
                    <a:srgbClr val="7030A0"/>
                  </a:solidFill>
                </a:ln>
                <a:solidFill>
                  <a:schemeClr val="bg1"/>
                </a:solidFill>
                <a:ea typeface="BatangChe" pitchFamily="49" charset="-127"/>
              </a:rPr>
              <a:t>se zajímavým, napínavým dějem</a:t>
            </a:r>
          </a:p>
          <a:p>
            <a:pPr>
              <a:buFont typeface="Wingdings" pitchFamily="2" charset="2"/>
              <a:buChar char="q"/>
            </a:pPr>
            <a:r>
              <a:rPr lang="cs-CZ" sz="2200" i="1" dirty="0" smtClean="0">
                <a:ln>
                  <a:solidFill>
                    <a:srgbClr val="7030A0"/>
                  </a:solidFill>
                </a:ln>
                <a:solidFill>
                  <a:schemeClr val="bg1"/>
                </a:solidFill>
                <a:ea typeface="BatangChe" pitchFamily="49" charset="-127"/>
              </a:rPr>
              <a:t> Touha </a:t>
            </a:r>
            <a:r>
              <a:rPr lang="cs-CZ" sz="2200" i="1" dirty="0">
                <a:ln>
                  <a:solidFill>
                    <a:srgbClr val="7030A0"/>
                  </a:solidFill>
                </a:ln>
                <a:solidFill>
                  <a:schemeClr val="bg1"/>
                </a:solidFill>
                <a:ea typeface="BatangChe" pitchFamily="49" charset="-127"/>
              </a:rPr>
              <a:t>prostých lidí po </a:t>
            </a:r>
            <a:r>
              <a:rPr lang="cs-CZ" sz="2200" i="1" dirty="0" smtClean="0">
                <a:ln>
                  <a:solidFill>
                    <a:srgbClr val="7030A0"/>
                  </a:solidFill>
                </a:ln>
                <a:solidFill>
                  <a:schemeClr val="bg1"/>
                </a:solidFill>
                <a:ea typeface="BatangChe" pitchFamily="49" charset="-127"/>
              </a:rPr>
              <a:t>lepším </a:t>
            </a:r>
            <a:r>
              <a:rPr lang="cs-CZ" sz="2200" i="1" dirty="0">
                <a:ln>
                  <a:solidFill>
                    <a:srgbClr val="7030A0"/>
                  </a:solidFill>
                </a:ln>
                <a:solidFill>
                  <a:schemeClr val="bg1"/>
                </a:solidFill>
                <a:ea typeface="BatangChe" pitchFamily="49" charset="-127"/>
              </a:rPr>
              <a:t>životě</a:t>
            </a:r>
          </a:p>
          <a:p>
            <a:pPr>
              <a:buFont typeface="Wingdings" pitchFamily="2" charset="2"/>
              <a:buChar char="q"/>
            </a:pPr>
            <a:r>
              <a:rPr lang="cs-CZ" sz="2200" i="1" dirty="0" smtClean="0">
                <a:ln>
                  <a:solidFill>
                    <a:srgbClr val="7030A0"/>
                  </a:solidFill>
                </a:ln>
                <a:solidFill>
                  <a:schemeClr val="bg1"/>
                </a:solidFill>
                <a:ea typeface="BatangChe" pitchFamily="49" charset="-127"/>
              </a:rPr>
              <a:t>Řešení složitých situací pomocí nadpřirozených </a:t>
            </a:r>
            <a:r>
              <a:rPr lang="cs-CZ" sz="2200" i="1" dirty="0">
                <a:ln>
                  <a:solidFill>
                    <a:srgbClr val="7030A0"/>
                  </a:solidFill>
                </a:ln>
                <a:solidFill>
                  <a:schemeClr val="bg1"/>
                </a:solidFill>
                <a:ea typeface="BatangChe" pitchFamily="49" charset="-127"/>
              </a:rPr>
              <a:t>bytostí nebo kouzelných předmětů</a:t>
            </a:r>
          </a:p>
          <a:p>
            <a:pPr>
              <a:buFont typeface="Wingdings" pitchFamily="2" charset="2"/>
              <a:buChar char="q"/>
            </a:pPr>
            <a:r>
              <a:rPr lang="cs-CZ" sz="2200" i="1" dirty="0">
                <a:ln>
                  <a:solidFill>
                    <a:srgbClr val="7030A0"/>
                  </a:solidFill>
                </a:ln>
                <a:solidFill>
                  <a:schemeClr val="bg1"/>
                </a:solidFill>
                <a:ea typeface="BatangChe" pitchFamily="49" charset="-127"/>
              </a:rPr>
              <a:t>Hlavní </a:t>
            </a:r>
            <a:r>
              <a:rPr lang="cs-CZ" sz="2200" i="1" dirty="0" smtClean="0">
                <a:ln>
                  <a:solidFill>
                    <a:srgbClr val="7030A0"/>
                  </a:solidFill>
                </a:ln>
                <a:solidFill>
                  <a:schemeClr val="bg1"/>
                </a:solidFill>
                <a:ea typeface="BatangChe" pitchFamily="49" charset="-127"/>
              </a:rPr>
              <a:t>hrdina </a:t>
            </a:r>
            <a:r>
              <a:rPr lang="cs-CZ" sz="2200" i="1" dirty="0">
                <a:ln>
                  <a:solidFill>
                    <a:srgbClr val="7030A0"/>
                  </a:solidFill>
                </a:ln>
                <a:solidFill>
                  <a:schemeClr val="bg1"/>
                </a:solidFill>
                <a:ea typeface="BatangChe" pitchFamily="49" charset="-127"/>
              </a:rPr>
              <a:t>překonává překážky a nástrahy, plní většinou tři úkoly</a:t>
            </a:r>
          </a:p>
          <a:p>
            <a:pPr>
              <a:buFont typeface="Wingdings" pitchFamily="2" charset="2"/>
              <a:buChar char="q"/>
            </a:pPr>
            <a:r>
              <a:rPr lang="cs-CZ" sz="2200" i="1" dirty="0" smtClean="0">
                <a:ln>
                  <a:solidFill>
                    <a:srgbClr val="7030A0"/>
                  </a:solidFill>
                </a:ln>
                <a:solidFill>
                  <a:schemeClr val="bg1"/>
                </a:solidFill>
                <a:ea typeface="BatangChe" pitchFamily="49" charset="-127"/>
              </a:rPr>
              <a:t>Dobro zvítězí </a:t>
            </a:r>
            <a:r>
              <a:rPr lang="cs-CZ" sz="2200" i="1" dirty="0">
                <a:ln>
                  <a:solidFill>
                    <a:srgbClr val="7030A0"/>
                  </a:solidFill>
                </a:ln>
                <a:solidFill>
                  <a:schemeClr val="bg1"/>
                </a:solidFill>
                <a:ea typeface="BatangChe" pitchFamily="49" charset="-127"/>
              </a:rPr>
              <a:t>nad zlem, zlo je </a:t>
            </a:r>
            <a:r>
              <a:rPr lang="cs-CZ" sz="2200" i="1" dirty="0" smtClean="0">
                <a:ln>
                  <a:solidFill>
                    <a:srgbClr val="7030A0"/>
                  </a:solidFill>
                </a:ln>
                <a:solidFill>
                  <a:schemeClr val="bg1"/>
                </a:solidFill>
                <a:ea typeface="BatangChe" pitchFamily="49" charset="-127"/>
              </a:rPr>
              <a:t>potrestáno, případně napraveno</a:t>
            </a:r>
            <a:endParaRPr lang="cs-CZ" sz="2200" i="1" dirty="0" smtClean="0">
              <a:solidFill>
                <a:schemeClr val="bg1"/>
              </a:solidFill>
            </a:endParaRPr>
          </a:p>
          <a:p>
            <a:pPr>
              <a:buFont typeface="Wingdings" pitchFamily="2" charset="2"/>
              <a:buChar char="v"/>
            </a:pPr>
            <a:r>
              <a:rPr lang="cs-CZ" sz="2400" b="1" i="1" dirty="0" smtClean="0"/>
              <a:t> </a:t>
            </a:r>
            <a:r>
              <a:rPr lang="cs-CZ" sz="2800" b="1" i="1" dirty="0" smtClean="0"/>
              <a:t>Pohádka autorská (moderní, umělá):</a:t>
            </a:r>
          </a:p>
          <a:p>
            <a:pPr>
              <a:buFont typeface="Arial" pitchFamily="34" charset="0"/>
              <a:buChar char="•"/>
            </a:pPr>
            <a:endParaRPr lang="cs-CZ" sz="2800" b="1" i="1" dirty="0" smtClean="0"/>
          </a:p>
          <a:p>
            <a:endParaRPr lang="cs-CZ" sz="2400" b="1" i="1" dirty="0" smtClean="0"/>
          </a:p>
          <a:p>
            <a:pPr>
              <a:buFont typeface="Wingdings" pitchFamily="2" charset="2"/>
              <a:buChar char="q"/>
            </a:pPr>
            <a:r>
              <a:rPr lang="cs-CZ" sz="2400" b="1" i="1" dirty="0" smtClean="0">
                <a:solidFill>
                  <a:srgbClr val="990000"/>
                </a:solidFill>
              </a:rPr>
              <a:t>Nově vytvořena</a:t>
            </a:r>
          </a:p>
          <a:p>
            <a:pPr>
              <a:buFont typeface="Wingdings" pitchFamily="2" charset="2"/>
              <a:buChar char="q"/>
            </a:pPr>
            <a:r>
              <a:rPr lang="cs-CZ" sz="2400" b="1" i="1" dirty="0" smtClean="0">
                <a:solidFill>
                  <a:srgbClr val="990000"/>
                </a:solidFill>
              </a:rPr>
              <a:t>Úprava lidové pohádky</a:t>
            </a:r>
          </a:p>
          <a:p>
            <a:pPr>
              <a:buFont typeface="Wingdings" pitchFamily="2" charset="2"/>
              <a:buChar char="q"/>
            </a:pPr>
            <a:r>
              <a:rPr lang="cs-CZ" sz="2400" b="1" i="1" dirty="0" smtClean="0">
                <a:solidFill>
                  <a:srgbClr val="990000"/>
                </a:solidFill>
              </a:rPr>
              <a:t>Vložení vlastních motivů do lidové pohádky</a:t>
            </a:r>
          </a:p>
          <a:p>
            <a:pPr>
              <a:buFont typeface="Wingdings" pitchFamily="2" charset="2"/>
              <a:buChar char="q"/>
            </a:pPr>
            <a:r>
              <a:rPr lang="cs-CZ" sz="2400" b="1" i="1" dirty="0" smtClean="0">
                <a:solidFill>
                  <a:srgbClr val="990000"/>
                </a:solidFill>
              </a:rPr>
              <a:t>Moderní, aktuální motivy</a:t>
            </a:r>
          </a:p>
          <a:p>
            <a:pPr>
              <a:buFont typeface="Wingdings" pitchFamily="2" charset="2"/>
              <a:buChar char="q"/>
            </a:pPr>
            <a:r>
              <a:rPr lang="cs-CZ" sz="2400" b="1" i="1" dirty="0" smtClean="0">
                <a:solidFill>
                  <a:srgbClr val="990000"/>
                </a:solidFill>
              </a:rPr>
              <a:t>Současný jazyk</a:t>
            </a:r>
            <a:endParaRPr lang="cs-CZ" sz="2400" b="1" i="1" dirty="0">
              <a:solidFill>
                <a:srgbClr val="990000"/>
              </a:solidFill>
            </a:endParaRPr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971600" y="116632"/>
            <a:ext cx="7643192" cy="678904"/>
          </a:xfrm>
        </p:spPr>
        <p:txBody>
          <a:bodyPr>
            <a:normAutofit fontScale="90000"/>
          </a:bodyPr>
          <a:lstStyle/>
          <a:p>
            <a:pPr algn="ctr"/>
            <a:r>
              <a:rPr lang="cs-CZ" b="1" i="1" dirty="0" smtClean="0">
                <a:solidFill>
                  <a:schemeClr val="tx2">
                    <a:lumMod val="75000"/>
                  </a:schemeClr>
                </a:solidFill>
              </a:rPr>
              <a:t>Shrnutí:</a:t>
            </a:r>
            <a:endParaRPr lang="cs-CZ" b="1" i="1" dirty="0">
              <a:solidFill>
                <a:schemeClr val="tx2">
                  <a:lumMod val="75000"/>
                </a:schemeClr>
              </a:solidFill>
            </a:endParaRPr>
          </a:p>
        </p:txBody>
      </p:sp>
      <p:sp>
        <p:nvSpPr>
          <p:cNvPr id="4" name="Obdélník 3"/>
          <p:cNvSpPr/>
          <p:nvPr/>
        </p:nvSpPr>
        <p:spPr>
          <a:xfrm>
            <a:off x="800236" y="1021062"/>
            <a:ext cx="3473002" cy="400110"/>
          </a:xfrm>
          <a:prstGeom prst="rect">
            <a:avLst/>
          </a:prstGeom>
          <a:solidFill>
            <a:schemeClr val="accent2">
              <a:lumMod val="60000"/>
              <a:lumOff val="40000"/>
            </a:schemeClr>
          </a:solidFill>
          <a:ln>
            <a:solidFill>
              <a:schemeClr val="accent4">
                <a:lumMod val="50000"/>
              </a:schemeClr>
            </a:solidFill>
          </a:ln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2000" b="1" i="1" cap="none" spc="50" dirty="0" smtClean="0">
                <a:ln w="12700" cmpd="sng">
                  <a:solidFill>
                    <a:schemeClr val="accent4">
                      <a:lumMod val="75000"/>
                    </a:schemeClr>
                  </a:solidFill>
                  <a:prstDash val="solid"/>
                </a:ln>
                <a:solidFill>
                  <a:srgbClr val="7030A0"/>
                </a:solidFill>
                <a:effectLst>
                  <a:glow rad="53100">
                    <a:schemeClr val="accent6">
                      <a:satMod val="180000"/>
                      <a:alpha val="30000"/>
                    </a:schemeClr>
                  </a:glow>
                </a:effectLst>
              </a:rPr>
              <a:t>Součást lidové slovesnosti</a:t>
            </a:r>
            <a:endParaRPr lang="cs-CZ" sz="2000" b="1" cap="none" spc="50" dirty="0">
              <a:ln w="12700" cmpd="sng">
                <a:solidFill>
                  <a:schemeClr val="accent4">
                    <a:lumMod val="75000"/>
                  </a:schemeClr>
                </a:solidFill>
                <a:prstDash val="solid"/>
              </a:ln>
              <a:solidFill>
                <a:srgbClr val="7030A0"/>
              </a:solidFill>
              <a:effectLst>
                <a:glow rad="53100">
                  <a:schemeClr val="accent6">
                    <a:satMod val="180000"/>
                    <a:alpha val="30000"/>
                  </a:schemeClr>
                </a:glow>
              </a:effectLst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800236" y="3860961"/>
            <a:ext cx="3328986" cy="400110"/>
          </a:xfrm>
          <a:prstGeom prst="rect">
            <a:avLst/>
          </a:prstGeom>
          <a:solidFill>
            <a:schemeClr val="accent2">
              <a:lumMod val="60000"/>
              <a:lumOff val="40000"/>
            </a:schemeClr>
          </a:solidFill>
          <a:ln>
            <a:solidFill>
              <a:srgbClr val="7030A0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2000" b="1" i="1" spc="50" dirty="0">
                <a:ln w="12700" cmpd="sng">
                  <a:solidFill>
                    <a:schemeClr val="accent6">
                      <a:satMod val="120000"/>
                      <a:shade val="80000"/>
                    </a:schemeClr>
                  </a:solidFill>
                  <a:prstDash val="solid"/>
                </a:ln>
                <a:solidFill>
                  <a:srgbClr val="C00000"/>
                </a:solidFill>
                <a:effectLst>
                  <a:glow rad="53100">
                    <a:schemeClr val="accent6">
                      <a:satMod val="180000"/>
                      <a:alpha val="30000"/>
                    </a:schemeClr>
                  </a:glow>
                </a:effectLst>
              </a:rPr>
              <a:t>Vytvořena spisovatelem</a:t>
            </a:r>
            <a:endParaRPr lang="cs-CZ" sz="2000" b="1" spc="50" dirty="0">
              <a:ln w="12700" cmpd="sng">
                <a:solidFill>
                  <a:schemeClr val="accent6">
                    <a:satMod val="120000"/>
                    <a:shade val="80000"/>
                  </a:schemeClr>
                </a:solidFill>
                <a:prstDash val="solid"/>
              </a:ln>
              <a:solidFill>
                <a:srgbClr val="C00000"/>
              </a:solidFill>
              <a:effectLst>
                <a:glow rad="53100">
                  <a:schemeClr val="accent6">
                    <a:satMod val="180000"/>
                    <a:alpha val="30000"/>
                  </a:schemeClr>
                </a:glow>
              </a:effectLst>
            </a:endParaRPr>
          </a:p>
        </p:txBody>
      </p:sp>
      <p:sp>
        <p:nvSpPr>
          <p:cNvPr id="9" name="Obdélník 8"/>
          <p:cNvSpPr/>
          <p:nvPr/>
        </p:nvSpPr>
        <p:spPr>
          <a:xfrm>
            <a:off x="2299941" y="3845126"/>
            <a:ext cx="184730" cy="40011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endParaRPr lang="cs-CZ" sz="2000" b="1" cap="none" spc="50" dirty="0">
              <a:ln w="12700" cmpd="sng">
                <a:solidFill>
                  <a:schemeClr val="accent6">
                    <a:satMod val="120000"/>
                    <a:shade val="80000"/>
                  </a:schemeClr>
                </a:solidFill>
                <a:prstDash val="solid"/>
              </a:ln>
              <a:solidFill>
                <a:srgbClr val="C00000"/>
              </a:solidFill>
              <a:effectLst>
                <a:glow rad="53100">
                  <a:schemeClr val="accent6">
                    <a:satMod val="180000"/>
                    <a:alpha val="30000"/>
                  </a:schemeClr>
                </a:glo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55747012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500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6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500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9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" dur="500"/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2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4" dur="500"/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5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2" dur="500" fill="hold"/>
                                        <p:tgtEl>
                                          <p:spTgt spid="2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2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4" fill="hold">
                      <p:stCondLst>
                        <p:cond delay="indefinite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8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0" fill="hold">
                      <p:stCondLst>
                        <p:cond delay="indefinite"/>
                      </p:stCondLst>
                      <p:childTnLst>
                        <p:par>
                          <p:cTn id="51" fill="hold">
                            <p:stCondLst>
                              <p:cond delay="0"/>
                            </p:stCondLst>
                            <p:childTnLst>
                              <p:par>
                                <p:cTn id="52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4" dur="500" fill="hold"/>
                                        <p:tgtEl>
                                          <p:spTgt spid="2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2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6" fill="hold">
                      <p:stCondLst>
                        <p:cond delay="indefinite"/>
                      </p:stCondLst>
                      <p:childTnLst>
                        <p:par>
                          <p:cTn id="57" fill="hold">
                            <p:stCondLst>
                              <p:cond delay="0"/>
                            </p:stCondLst>
                            <p:childTnLst>
                              <p:par>
                                <p:cTn id="58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0" dur="500" fill="hold"/>
                                        <p:tgtEl>
                                          <p:spTgt spid="2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1" dur="500" fill="hold"/>
                                        <p:tgtEl>
                                          <p:spTgt spid="2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2" fill="hold">
                      <p:stCondLst>
                        <p:cond delay="indefinite"/>
                      </p:stCondLst>
                      <p:childTnLst>
                        <p:par>
                          <p:cTn id="63" fill="hold">
                            <p:stCondLst>
                              <p:cond delay="0"/>
                            </p:stCondLst>
                            <p:childTnLst>
                              <p:par>
                                <p:cTn id="64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6" dur="500" fill="hold"/>
                                        <p:tgtEl>
                                          <p:spTgt spid="2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7" dur="500" fill="hold"/>
                                        <p:tgtEl>
                                          <p:spTgt spid="2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8" fill="hold">
                      <p:stCondLst>
                        <p:cond delay="indefinite"/>
                      </p:stCondLst>
                      <p:childTnLst>
                        <p:par>
                          <p:cTn id="69" fill="hold">
                            <p:stCondLst>
                              <p:cond delay="0"/>
                            </p:stCondLst>
                            <p:childTnLst>
                              <p:par>
                                <p:cTn id="70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4" end="1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2" dur="500" fill="hold"/>
                                        <p:tgtEl>
                                          <p:spTgt spid="2">
                                            <p:txEl>
                                              <p:pRg st="14" end="1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3" dur="500" fill="hold"/>
                                        <p:tgtEl>
                                          <p:spTgt spid="2">
                                            <p:txEl>
                                              <p:pRg st="14" end="1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4" fill="hold">
                      <p:stCondLst>
                        <p:cond delay="indefinite"/>
                      </p:stCondLst>
                      <p:childTnLst>
                        <p:par>
                          <p:cTn id="75" fill="hold">
                            <p:stCondLst>
                              <p:cond delay="0"/>
                            </p:stCondLst>
                            <p:childTnLst>
                              <p:par>
                                <p:cTn id="76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5" end="1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8" dur="500" fill="hold"/>
                                        <p:tgtEl>
                                          <p:spTgt spid="2">
                                            <p:txEl>
                                              <p:pRg st="15" end="1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9" dur="500" fill="hold"/>
                                        <p:tgtEl>
                                          <p:spTgt spid="2">
                                            <p:txEl>
                                              <p:pRg st="15" end="1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4" grpId="0" animBg="1"/>
      <p:bldP spid="6" grpId="0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Font typeface="Wingdings" pitchFamily="2" charset="2"/>
              <a:buChar char="q"/>
            </a:pPr>
            <a:r>
              <a:rPr lang="cs-CZ" dirty="0" smtClean="0"/>
              <a:t>Lidové pohádce se někdy říká:</a:t>
            </a:r>
          </a:p>
          <a:p>
            <a:pPr marL="0" indent="0">
              <a:buNone/>
            </a:pPr>
            <a:r>
              <a:rPr lang="cs-CZ" dirty="0" smtClean="0"/>
              <a:t>   		a)umělá</a:t>
            </a:r>
          </a:p>
          <a:p>
            <a:pPr marL="0" indent="0">
              <a:buNone/>
            </a:pPr>
            <a:r>
              <a:rPr lang="cs-CZ" dirty="0"/>
              <a:t>	</a:t>
            </a:r>
            <a:r>
              <a:rPr lang="cs-CZ" dirty="0" smtClean="0"/>
              <a:t>	b)báchorka</a:t>
            </a:r>
          </a:p>
          <a:p>
            <a:pPr>
              <a:buFont typeface="Wingdings" pitchFamily="2" charset="2"/>
              <a:buChar char="q"/>
            </a:pPr>
            <a:r>
              <a:rPr lang="cs-CZ" dirty="0" smtClean="0"/>
              <a:t>Autor moderní pohádky</a:t>
            </a:r>
          </a:p>
          <a:p>
            <a:pPr marL="0" indent="0">
              <a:buNone/>
            </a:pPr>
            <a:r>
              <a:rPr lang="cs-CZ" dirty="0"/>
              <a:t>	</a:t>
            </a:r>
            <a:r>
              <a:rPr lang="cs-CZ" dirty="0" smtClean="0"/>
              <a:t>	a)vždy vymyslí celou novou pohádku</a:t>
            </a:r>
          </a:p>
          <a:p>
            <a:pPr marL="0" indent="0">
              <a:buNone/>
            </a:pPr>
            <a:r>
              <a:rPr lang="cs-CZ" dirty="0"/>
              <a:t>	</a:t>
            </a:r>
            <a:r>
              <a:rPr lang="cs-CZ" dirty="0" smtClean="0"/>
              <a:t>	b)může se inspirovat pohádkou lidovou</a:t>
            </a:r>
          </a:p>
          <a:p>
            <a:pPr>
              <a:buFont typeface="Wingdings" pitchFamily="2" charset="2"/>
              <a:buChar char="q"/>
            </a:pPr>
            <a:r>
              <a:rPr lang="cs-CZ" dirty="0" smtClean="0"/>
              <a:t>V autorské pohádce</a:t>
            </a:r>
          </a:p>
          <a:p>
            <a:pPr marL="0" indent="0">
              <a:buNone/>
            </a:pPr>
            <a:r>
              <a:rPr lang="cs-CZ" dirty="0"/>
              <a:t>	</a:t>
            </a:r>
            <a:r>
              <a:rPr lang="cs-CZ" dirty="0" smtClean="0"/>
              <a:t>	a)nemusí zvítězit vždy dobro nad zlem</a:t>
            </a:r>
          </a:p>
          <a:p>
            <a:pPr marL="0" indent="0">
              <a:buNone/>
            </a:pPr>
            <a:r>
              <a:rPr lang="cs-CZ" dirty="0"/>
              <a:t>	</a:t>
            </a:r>
            <a:r>
              <a:rPr lang="cs-CZ" dirty="0" smtClean="0"/>
              <a:t>	b)dobro vždy vítězí nad zlem</a:t>
            </a:r>
            <a:endParaRPr lang="cs-CZ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b="1" i="1" dirty="0">
                <a:solidFill>
                  <a:srgbClr val="00B050"/>
                </a:solidFill>
              </a:rPr>
              <a:t>V</a:t>
            </a:r>
            <a:r>
              <a:rPr lang="cs-CZ" b="1" i="1" dirty="0" smtClean="0">
                <a:solidFill>
                  <a:srgbClr val="00B050"/>
                </a:solidFill>
              </a:rPr>
              <a:t>yber správnou odpověď:</a:t>
            </a:r>
            <a:endParaRPr lang="cs-CZ" b="1" i="1" dirty="0">
              <a:solidFill>
                <a:srgbClr val="00B05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38908464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5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9" presetID="2" presetClass="entr" presetSubtype="4" fill="hold" nodeType="withEffect">
                                  <p:stCondLst>
                                    <p:cond delay="0"/>
                                  </p:stCondLst>
                                  <p:iterate type="lt">
                                    <p:tmPct val="0"/>
                                  </p:iterate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6" presetClass="emph" presetSubtype="0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4000"/>
                                  </p:iterate>
                                  <p:childTnLst>
                                    <p:set>
                                      <p:cBhvr override="childStyle">
                                        <p:cTn id="26" dur="5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p:clrVal>
                                          <a:schemeClr val="accent2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27" dur="5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p:clrVal>
                                          <a:schemeClr val="accent2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28" dur="5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3" dur="500" fill="hold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4" dur="500" fill="hold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5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9" presetID="2" presetClass="entr" presetSubtype="4" fill="hold" nodeType="withEffect">
                                  <p:stCondLst>
                                    <p:cond delay="0"/>
                                  </p:stCondLst>
                                  <p:iterate type="lt">
                                    <p:tmPct val="0"/>
                                  </p:iterate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1" dur="500" fill="hold"/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2" dur="500" fill="hold"/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6" presetClass="emph" presetSubtype="0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4000"/>
                                  </p:iterate>
                                  <p:childTnLst>
                                    <p:set>
                                      <p:cBhvr override="childStyle">
                                        <p:cTn id="46" dur="500" fill="hold"/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p:clrVal>
                                          <a:schemeClr val="accent2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47" dur="500" fill="hold"/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p:clrVal>
                                          <a:schemeClr val="accent2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48" dur="500" fill="hold"/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9" fill="hold">
                      <p:stCondLst>
                        <p:cond delay="indefinite"/>
                      </p:stCondLst>
                      <p:childTnLst>
                        <p:par>
                          <p:cTn id="50" fill="hold">
                            <p:stCondLst>
                              <p:cond delay="0"/>
                            </p:stCondLst>
                            <p:childTnLst>
                              <p:par>
                                <p:cTn id="5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3" dur="500" fill="hold"/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4" dur="500" fill="hold"/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5" presetID="2" presetClass="entr" presetSubtype="4" fill="hold" nodeType="withEffect">
                                  <p:stCondLst>
                                    <p:cond delay="0"/>
                                  </p:stCondLst>
                                  <p:iterate type="lt">
                                    <p:tmPct val="0"/>
                                  </p:iterate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7" dur="500" fill="hold"/>
                                        <p:tgtEl>
                                          <p:spTgt spid="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8" dur="500" fill="hold"/>
                                        <p:tgtEl>
                                          <p:spTgt spid="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1" dur="500" fill="hold"/>
                                        <p:tgtEl>
                                          <p:spTgt spid="2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2" dur="500" fill="hold"/>
                                        <p:tgtEl>
                                          <p:spTgt spid="2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16" presetClass="emph" presetSubtype="0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4000"/>
                                  </p:iterate>
                                  <p:childTnLst>
                                    <p:set>
                                      <p:cBhvr override="childStyle">
                                        <p:cTn id="66" dur="500" fill="hold"/>
                                        <p:tgtEl>
                                          <p:spTgt spid="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p:clrVal>
                                          <a:schemeClr val="accent2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67" dur="500" fill="hold"/>
                                        <p:tgtEl>
                                          <p:spTgt spid="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p:clrVal>
                                          <a:schemeClr val="accent2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68" dur="500" fill="hold"/>
                                        <p:tgtEl>
                                          <p:spTgt spid="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11560" y="116632"/>
            <a:ext cx="8229600" cy="1219200"/>
          </a:xfrm>
        </p:spPr>
        <p:txBody>
          <a:bodyPr/>
          <a:lstStyle/>
          <a:p>
            <a:r>
              <a:rPr lang="cs-CZ" b="1" i="1" dirty="0" smtClean="0">
                <a:solidFill>
                  <a:srgbClr val="EA4A02"/>
                </a:solidFill>
              </a:rPr>
              <a:t>Autorská nebo lidová pohádka?</a:t>
            </a:r>
            <a:endParaRPr lang="cs-CZ" b="1" i="1" dirty="0">
              <a:solidFill>
                <a:srgbClr val="EA4A02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3600" b="1" i="1" dirty="0" smtClean="0">
                <a:solidFill>
                  <a:schemeClr val="bg2"/>
                </a:solidFill>
              </a:rPr>
              <a:t>Chytrá horákyně</a:t>
            </a:r>
          </a:p>
          <a:p>
            <a:r>
              <a:rPr lang="cs-CZ" sz="3600" b="1" i="1" dirty="0" smtClean="0">
                <a:solidFill>
                  <a:schemeClr val="bg2"/>
                </a:solidFill>
              </a:rPr>
              <a:t>Potrestaná pýcha</a:t>
            </a:r>
          </a:p>
          <a:p>
            <a:r>
              <a:rPr lang="cs-CZ" sz="3600" b="1" i="1" dirty="0" smtClean="0">
                <a:solidFill>
                  <a:schemeClr val="bg2"/>
                </a:solidFill>
              </a:rPr>
              <a:t>Tatínku, ta se ti povedla</a:t>
            </a:r>
          </a:p>
          <a:p>
            <a:r>
              <a:rPr lang="cs-CZ" sz="3600" b="1" i="1" dirty="0" smtClean="0">
                <a:solidFill>
                  <a:schemeClr val="bg2"/>
                </a:solidFill>
              </a:rPr>
              <a:t>O princezně </a:t>
            </a:r>
            <a:r>
              <a:rPr lang="cs-CZ" sz="3600" b="1" i="1" dirty="0" err="1" smtClean="0">
                <a:solidFill>
                  <a:schemeClr val="bg2"/>
                </a:solidFill>
              </a:rPr>
              <a:t>solimánské</a:t>
            </a:r>
            <a:endParaRPr lang="cs-CZ" sz="3600" b="1" i="1" dirty="0" smtClean="0">
              <a:solidFill>
                <a:schemeClr val="bg2"/>
              </a:solidFill>
            </a:endParaRPr>
          </a:p>
          <a:p>
            <a:r>
              <a:rPr lang="cs-CZ" sz="3600" b="1" i="1" dirty="0" smtClean="0">
                <a:solidFill>
                  <a:schemeClr val="bg2"/>
                </a:solidFill>
              </a:rPr>
              <a:t>O Popelce</a:t>
            </a:r>
          </a:p>
          <a:p>
            <a:r>
              <a:rPr lang="cs-CZ" sz="3600" b="1" i="1" dirty="0" smtClean="0">
                <a:solidFill>
                  <a:schemeClr val="bg2"/>
                </a:solidFill>
              </a:rPr>
              <a:t>Tři oříšky pro Popelku</a:t>
            </a:r>
          </a:p>
          <a:p>
            <a:r>
              <a:rPr lang="cs-CZ" sz="3600" b="1" i="1" dirty="0" smtClean="0">
                <a:solidFill>
                  <a:schemeClr val="bg2"/>
                </a:solidFill>
              </a:rPr>
              <a:t>Královna Koloběžka První</a:t>
            </a:r>
          </a:p>
          <a:p>
            <a:endParaRPr lang="cs-CZ" sz="3600" b="1" i="1" dirty="0" smtClean="0">
              <a:solidFill>
                <a:schemeClr val="bg2"/>
              </a:solidFill>
            </a:endParaRPr>
          </a:p>
          <a:p>
            <a:endParaRPr lang="cs-CZ" sz="3600" b="1" i="1" dirty="0">
              <a:solidFill>
                <a:schemeClr val="bg2"/>
              </a:solidFill>
            </a:endParaRPr>
          </a:p>
        </p:txBody>
      </p:sp>
      <p:pic>
        <p:nvPicPr>
          <p:cNvPr id="1026" name="Picture 2" descr="C:\Program Files (x86)\Microsoft Office\MEDIA\CAGCAT10\j0299125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1259214">
            <a:off x="6115434" y="1628800"/>
            <a:ext cx="2561022" cy="42018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16914681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1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5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3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5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6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7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9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0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1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sz="6000" b="1" i="1" dirty="0" smtClean="0">
                <a:solidFill>
                  <a:srgbClr val="00B050"/>
                </a:solidFill>
              </a:rPr>
              <a:t>Řešení:</a:t>
            </a:r>
            <a:r>
              <a:rPr lang="cs-CZ" dirty="0" smtClean="0">
                <a:solidFill>
                  <a:srgbClr val="00B050"/>
                </a:solidFill>
              </a:rPr>
              <a:t> </a:t>
            </a:r>
            <a:endParaRPr lang="cs-CZ" dirty="0">
              <a:solidFill>
                <a:srgbClr val="00B050"/>
              </a:solidFill>
            </a:endParaRPr>
          </a:p>
        </p:txBody>
      </p:sp>
      <p:sp>
        <p:nvSpPr>
          <p:cNvPr id="2" name="Zástupný symbol pro obsah 1"/>
          <p:cNvSpPr>
            <a:spLocks noGrp="1"/>
          </p:cNvSpPr>
          <p:nvPr>
            <p:ph sz="half" idx="1"/>
          </p:nvPr>
        </p:nvSpPr>
        <p:spPr>
          <a:xfrm>
            <a:off x="323528" y="1484784"/>
            <a:ext cx="4608512" cy="4968552"/>
          </a:xfrm>
        </p:spPr>
        <p:txBody>
          <a:bodyPr>
            <a:normAutofit/>
          </a:bodyPr>
          <a:lstStyle/>
          <a:p>
            <a:r>
              <a:rPr lang="cs-CZ" sz="2400" b="1" i="1" dirty="0">
                <a:solidFill>
                  <a:srgbClr val="FFC000"/>
                </a:solidFill>
              </a:rPr>
              <a:t>Chytrá </a:t>
            </a:r>
            <a:r>
              <a:rPr lang="cs-CZ" sz="2400" b="1" i="1" dirty="0" smtClean="0">
                <a:solidFill>
                  <a:srgbClr val="FFC000"/>
                </a:solidFill>
              </a:rPr>
              <a:t>horákyně</a:t>
            </a:r>
            <a:endParaRPr lang="cs-CZ" sz="2400" b="1" i="1" dirty="0">
              <a:solidFill>
                <a:srgbClr val="FFC000"/>
              </a:solidFill>
            </a:endParaRPr>
          </a:p>
          <a:p>
            <a:r>
              <a:rPr lang="cs-CZ" sz="2400" b="1" i="1" dirty="0" smtClean="0">
                <a:solidFill>
                  <a:srgbClr val="FFC000"/>
                </a:solidFill>
              </a:rPr>
              <a:t>Potrestaná pýcha	</a:t>
            </a:r>
            <a:endParaRPr lang="cs-CZ" sz="2400" b="1" i="1" dirty="0">
              <a:solidFill>
                <a:srgbClr val="FFC000"/>
              </a:solidFill>
            </a:endParaRPr>
          </a:p>
          <a:p>
            <a:r>
              <a:rPr lang="cs-CZ" sz="2400" b="1" i="1" dirty="0" smtClean="0">
                <a:solidFill>
                  <a:srgbClr val="FFC000"/>
                </a:solidFill>
              </a:rPr>
              <a:t>Tatínku</a:t>
            </a:r>
            <a:r>
              <a:rPr lang="cs-CZ" sz="2400" b="1" i="1" dirty="0">
                <a:solidFill>
                  <a:srgbClr val="FFC000"/>
                </a:solidFill>
              </a:rPr>
              <a:t>, ta se ti </a:t>
            </a:r>
            <a:r>
              <a:rPr lang="cs-CZ" sz="2400" b="1" i="1" dirty="0" smtClean="0">
                <a:solidFill>
                  <a:srgbClr val="FFC000"/>
                </a:solidFill>
              </a:rPr>
              <a:t>povedla</a:t>
            </a:r>
            <a:endParaRPr lang="cs-CZ" sz="2400" b="1" i="1" dirty="0">
              <a:solidFill>
                <a:srgbClr val="FFC000"/>
              </a:solidFill>
            </a:endParaRPr>
          </a:p>
          <a:p>
            <a:r>
              <a:rPr lang="cs-CZ" sz="2400" b="1" i="1" dirty="0">
                <a:solidFill>
                  <a:srgbClr val="FFC000"/>
                </a:solidFill>
              </a:rPr>
              <a:t>O princezně </a:t>
            </a:r>
            <a:r>
              <a:rPr lang="cs-CZ" sz="2400" b="1" i="1" dirty="0" err="1" smtClean="0">
                <a:solidFill>
                  <a:srgbClr val="FFC000"/>
                </a:solidFill>
              </a:rPr>
              <a:t>solimánské</a:t>
            </a:r>
            <a:endParaRPr lang="cs-CZ" sz="2400" b="1" i="1" dirty="0" smtClean="0">
              <a:solidFill>
                <a:srgbClr val="FFC000"/>
              </a:solidFill>
            </a:endParaRPr>
          </a:p>
          <a:p>
            <a:r>
              <a:rPr lang="cs-CZ" sz="2400" b="1" i="1" dirty="0" smtClean="0">
                <a:solidFill>
                  <a:srgbClr val="FFC000"/>
                </a:solidFill>
              </a:rPr>
              <a:t>O Popelce		</a:t>
            </a:r>
            <a:endParaRPr lang="cs-CZ" sz="2400" b="1" i="1" dirty="0">
              <a:solidFill>
                <a:srgbClr val="FFC000"/>
              </a:solidFill>
            </a:endParaRPr>
          </a:p>
          <a:p>
            <a:r>
              <a:rPr lang="cs-CZ" sz="2400" b="1" i="1" dirty="0" smtClean="0">
                <a:solidFill>
                  <a:srgbClr val="FFC000"/>
                </a:solidFill>
              </a:rPr>
              <a:t>Tři </a:t>
            </a:r>
            <a:r>
              <a:rPr lang="cs-CZ" sz="2400" b="1" i="1" dirty="0">
                <a:solidFill>
                  <a:srgbClr val="FFC000"/>
                </a:solidFill>
              </a:rPr>
              <a:t>oříšky pro </a:t>
            </a:r>
            <a:r>
              <a:rPr lang="cs-CZ" sz="2400" b="1" i="1" dirty="0" smtClean="0">
                <a:solidFill>
                  <a:srgbClr val="FFC000"/>
                </a:solidFill>
              </a:rPr>
              <a:t>Popelku	</a:t>
            </a:r>
          </a:p>
          <a:p>
            <a:r>
              <a:rPr lang="cs-CZ" sz="2400" b="1" i="1" dirty="0" smtClean="0">
                <a:solidFill>
                  <a:srgbClr val="FFC000"/>
                </a:solidFill>
              </a:rPr>
              <a:t>Královna </a:t>
            </a:r>
            <a:r>
              <a:rPr lang="cs-CZ" sz="2400" b="1" i="1" dirty="0">
                <a:solidFill>
                  <a:srgbClr val="FFC000"/>
                </a:solidFill>
              </a:rPr>
              <a:t>Koloběžka </a:t>
            </a:r>
            <a:r>
              <a:rPr lang="cs-CZ" sz="2400" b="1" i="1" dirty="0" smtClean="0">
                <a:solidFill>
                  <a:srgbClr val="FFC000"/>
                </a:solidFill>
              </a:rPr>
              <a:t>První</a:t>
            </a:r>
          </a:p>
          <a:p>
            <a:r>
              <a:rPr lang="cs-CZ" sz="2400" b="1" i="1" dirty="0" err="1" smtClean="0">
                <a:solidFill>
                  <a:srgbClr val="FFC000"/>
                </a:solidFill>
              </a:rPr>
              <a:t>Edudant</a:t>
            </a:r>
            <a:r>
              <a:rPr lang="cs-CZ" sz="2400" b="1" i="1" dirty="0" smtClean="0">
                <a:solidFill>
                  <a:srgbClr val="FFC000"/>
                </a:solidFill>
              </a:rPr>
              <a:t> a </a:t>
            </a:r>
            <a:r>
              <a:rPr lang="cs-CZ" sz="2400" b="1" i="1" dirty="0" err="1" smtClean="0">
                <a:solidFill>
                  <a:srgbClr val="FFC000"/>
                </a:solidFill>
              </a:rPr>
              <a:t>Francimor</a:t>
            </a:r>
            <a:r>
              <a:rPr lang="cs-CZ" sz="2400" b="1" i="1" dirty="0" smtClean="0">
                <a:solidFill>
                  <a:srgbClr val="FFC000"/>
                </a:solidFill>
              </a:rPr>
              <a:t>	</a:t>
            </a:r>
          </a:p>
          <a:p>
            <a:r>
              <a:rPr lang="cs-CZ" sz="2400" b="1" i="1" dirty="0" smtClean="0">
                <a:solidFill>
                  <a:srgbClr val="FFC000"/>
                </a:solidFill>
              </a:rPr>
              <a:t>Povídání o pejskovi a kočičce	</a:t>
            </a:r>
            <a:endParaRPr lang="cs-CZ" sz="2400" b="1" i="1" dirty="0">
              <a:solidFill>
                <a:srgbClr val="FFC000"/>
              </a:solidFill>
            </a:endParaRPr>
          </a:p>
          <a:p>
            <a:endParaRPr lang="cs-CZ" dirty="0"/>
          </a:p>
        </p:txBody>
      </p:sp>
      <p:sp>
        <p:nvSpPr>
          <p:cNvPr id="7" name="Zástupný symbol pro obsah 6"/>
          <p:cNvSpPr>
            <a:spLocks noGrp="1"/>
          </p:cNvSpPr>
          <p:nvPr>
            <p:ph sz="half" idx="2"/>
          </p:nvPr>
        </p:nvSpPr>
        <p:spPr>
          <a:xfrm>
            <a:off x="5459478" y="1484784"/>
            <a:ext cx="3704088" cy="4611216"/>
          </a:xfrm>
        </p:spPr>
        <p:txBody>
          <a:bodyPr>
            <a:normAutofit/>
          </a:bodyPr>
          <a:lstStyle/>
          <a:p>
            <a:r>
              <a:rPr lang="cs-CZ" sz="2400" b="1" i="1" dirty="0">
                <a:solidFill>
                  <a:srgbClr val="C00000"/>
                </a:solidFill>
              </a:rPr>
              <a:t>lidová</a:t>
            </a:r>
          </a:p>
          <a:p>
            <a:r>
              <a:rPr lang="cs-CZ" sz="2400" b="1" i="1" dirty="0" smtClean="0">
                <a:solidFill>
                  <a:srgbClr val="C00000"/>
                </a:solidFill>
              </a:rPr>
              <a:t>lidová</a:t>
            </a:r>
          </a:p>
          <a:p>
            <a:r>
              <a:rPr lang="cs-CZ" sz="2400" b="1" i="1" dirty="0">
                <a:solidFill>
                  <a:srgbClr val="C00000"/>
                </a:solidFill>
              </a:rPr>
              <a:t>autorská</a:t>
            </a:r>
          </a:p>
          <a:p>
            <a:r>
              <a:rPr lang="cs-CZ" sz="2400" b="1" i="1" dirty="0">
                <a:solidFill>
                  <a:srgbClr val="C00000"/>
                </a:solidFill>
              </a:rPr>
              <a:t>a</a:t>
            </a:r>
            <a:r>
              <a:rPr lang="cs-CZ" sz="2400" b="1" i="1" dirty="0" smtClean="0">
                <a:solidFill>
                  <a:srgbClr val="C00000"/>
                </a:solidFill>
              </a:rPr>
              <a:t>utorská</a:t>
            </a:r>
          </a:p>
          <a:p>
            <a:r>
              <a:rPr lang="cs-CZ" sz="2400" b="1" i="1" dirty="0" smtClean="0">
                <a:solidFill>
                  <a:srgbClr val="C00000"/>
                </a:solidFill>
              </a:rPr>
              <a:t>lidová</a:t>
            </a:r>
            <a:endParaRPr lang="cs-CZ" sz="2400" b="1" i="1" dirty="0">
              <a:solidFill>
                <a:srgbClr val="C00000"/>
              </a:solidFill>
            </a:endParaRPr>
          </a:p>
          <a:p>
            <a:r>
              <a:rPr lang="cs-CZ" sz="2400" b="1" i="1" dirty="0">
                <a:solidFill>
                  <a:srgbClr val="C00000"/>
                </a:solidFill>
              </a:rPr>
              <a:t>autorská</a:t>
            </a:r>
          </a:p>
          <a:p>
            <a:r>
              <a:rPr lang="cs-CZ" sz="2400" b="1" i="1" dirty="0">
                <a:solidFill>
                  <a:srgbClr val="C00000"/>
                </a:solidFill>
              </a:rPr>
              <a:t>autorská</a:t>
            </a:r>
          </a:p>
          <a:p>
            <a:r>
              <a:rPr lang="cs-CZ" sz="2400" b="1" i="1" dirty="0">
                <a:solidFill>
                  <a:srgbClr val="C00000"/>
                </a:solidFill>
              </a:rPr>
              <a:t>a</a:t>
            </a:r>
            <a:r>
              <a:rPr lang="cs-CZ" sz="2400" b="1" i="1" dirty="0" smtClean="0">
                <a:solidFill>
                  <a:srgbClr val="C00000"/>
                </a:solidFill>
              </a:rPr>
              <a:t>utorská</a:t>
            </a:r>
          </a:p>
          <a:p>
            <a:r>
              <a:rPr lang="cs-CZ" sz="2400" b="1" i="1" dirty="0" smtClean="0">
                <a:solidFill>
                  <a:srgbClr val="C00000"/>
                </a:solidFill>
              </a:rPr>
              <a:t>autorská</a:t>
            </a:r>
            <a:endParaRPr lang="cs-CZ" sz="2400" b="1" i="1" dirty="0">
              <a:solidFill>
                <a:srgbClr val="C00000"/>
              </a:solidFill>
            </a:endParaRPr>
          </a:p>
          <a:p>
            <a:endParaRPr lang="cs-CZ" sz="2400" b="1" i="1" dirty="0">
              <a:solidFill>
                <a:srgbClr val="C00000"/>
              </a:solidFill>
            </a:endParaRP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77717639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6" dur="5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2" dur="500" fill="hold"/>
                                        <p:tgtEl>
                                          <p:spTgt spid="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4" fill="hold">
                      <p:stCondLst>
                        <p:cond delay="indefinite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8" dur="500" fill="hold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0" fill="hold">
                      <p:stCondLst>
                        <p:cond delay="indefinite"/>
                      </p:stCondLst>
                      <p:childTnLst>
                        <p:par>
                          <p:cTn id="51" fill="hold">
                            <p:stCondLst>
                              <p:cond delay="0"/>
                            </p:stCondLst>
                            <p:childTnLst>
                              <p:par>
                                <p:cTn id="52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4" dur="500" fill="hold"/>
                                        <p:tgtEl>
                                          <p:spTgt spid="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6" fill="hold">
                      <p:stCondLst>
                        <p:cond delay="indefinite"/>
                      </p:stCondLst>
                      <p:childTnLst>
                        <p:par>
                          <p:cTn id="57" fill="hold">
                            <p:stCondLst>
                              <p:cond delay="0"/>
                            </p:stCondLst>
                            <p:childTnLst>
                              <p:par>
                                <p:cTn id="58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0" dur="500" fill="hold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1" dur="500" fill="hold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2" fill="hold">
                      <p:stCondLst>
                        <p:cond delay="indefinite"/>
                      </p:stCondLst>
                      <p:childTnLst>
                        <p:par>
                          <p:cTn id="63" fill="hold">
                            <p:stCondLst>
                              <p:cond delay="0"/>
                            </p:stCondLst>
                            <p:childTnLst>
                              <p:par>
                                <p:cTn id="64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6" dur="500" fill="hold"/>
                                        <p:tgtEl>
                                          <p:spTgt spid="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7" dur="500" fill="hold"/>
                                        <p:tgtEl>
                                          <p:spTgt spid="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8" fill="hold">
                      <p:stCondLst>
                        <p:cond delay="indefinite"/>
                      </p:stCondLst>
                      <p:childTnLst>
                        <p:par>
                          <p:cTn id="69" fill="hold">
                            <p:stCondLst>
                              <p:cond delay="0"/>
                            </p:stCondLst>
                            <p:childTnLst>
                              <p:par>
                                <p:cTn id="70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2" dur="500" fill="hold"/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3" dur="500" fill="hold"/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4" fill="hold">
                      <p:stCondLst>
                        <p:cond delay="indefinite"/>
                      </p:stCondLst>
                      <p:childTnLst>
                        <p:par>
                          <p:cTn id="75" fill="hold">
                            <p:stCondLst>
                              <p:cond delay="0"/>
                            </p:stCondLst>
                            <p:childTnLst>
                              <p:par>
                                <p:cTn id="76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8" dur="500" fill="hold"/>
                                        <p:tgtEl>
                                          <p:spTgt spid="7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9" dur="500" fill="hold"/>
                                        <p:tgtEl>
                                          <p:spTgt spid="7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0" fill="hold">
                      <p:stCondLst>
                        <p:cond delay="indefinite"/>
                      </p:stCondLst>
                      <p:childTnLst>
                        <p:par>
                          <p:cTn id="81" fill="hold">
                            <p:stCondLst>
                              <p:cond delay="0"/>
                            </p:stCondLst>
                            <p:childTnLst>
                              <p:par>
                                <p:cTn id="82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4" dur="500" fill="hold"/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5" dur="500" fill="hold"/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6" fill="hold">
                      <p:stCondLst>
                        <p:cond delay="indefinite"/>
                      </p:stCondLst>
                      <p:childTnLst>
                        <p:par>
                          <p:cTn id="87" fill="hold">
                            <p:stCondLst>
                              <p:cond delay="0"/>
                            </p:stCondLst>
                            <p:childTnLst>
                              <p:par>
                                <p:cTn id="88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90" dur="500" fill="hold"/>
                                        <p:tgtEl>
                                          <p:spTgt spid="7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1" dur="500" fill="hold"/>
                                        <p:tgtEl>
                                          <p:spTgt spid="7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2" fill="hold">
                      <p:stCondLst>
                        <p:cond delay="indefinite"/>
                      </p:stCondLst>
                      <p:childTnLst>
                        <p:par>
                          <p:cTn id="93" fill="hold">
                            <p:stCondLst>
                              <p:cond delay="0"/>
                            </p:stCondLst>
                            <p:childTnLst>
                              <p:par>
                                <p:cTn id="94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96" dur="500" fill="hold"/>
                                        <p:tgtEl>
                                          <p:spTgt spid="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7" dur="500" fill="hold"/>
                                        <p:tgtEl>
                                          <p:spTgt spid="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8" fill="hold">
                      <p:stCondLst>
                        <p:cond delay="indefinite"/>
                      </p:stCondLst>
                      <p:childTnLst>
                        <p:par>
                          <p:cTn id="99" fill="hold">
                            <p:stCondLst>
                              <p:cond delay="0"/>
                            </p:stCondLst>
                            <p:childTnLst>
                              <p:par>
                                <p:cTn id="100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02" dur="500" fill="hold"/>
                                        <p:tgtEl>
                                          <p:spTgt spid="7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03" dur="500" fill="hold"/>
                                        <p:tgtEl>
                                          <p:spTgt spid="7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4" fill="hold">
                      <p:stCondLst>
                        <p:cond delay="indefinite"/>
                      </p:stCondLst>
                      <p:childTnLst>
                        <p:par>
                          <p:cTn id="105" fill="hold">
                            <p:stCondLst>
                              <p:cond delay="0"/>
                            </p:stCondLst>
                            <p:childTnLst>
                              <p:par>
                                <p:cTn id="106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08" dur="500" fill="hold"/>
                                        <p:tgtEl>
                                          <p:spTgt spid="2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09" dur="500" fill="hold"/>
                                        <p:tgtEl>
                                          <p:spTgt spid="2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0" fill="hold">
                      <p:stCondLst>
                        <p:cond delay="indefinite"/>
                      </p:stCondLst>
                      <p:childTnLst>
                        <p:par>
                          <p:cTn id="111" fill="hold">
                            <p:stCondLst>
                              <p:cond delay="0"/>
                            </p:stCondLst>
                            <p:childTnLst>
                              <p:par>
                                <p:cTn id="112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4" dur="500" fill="hold"/>
                                        <p:tgtEl>
                                          <p:spTgt spid="7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15" dur="500" fill="hold"/>
                                        <p:tgtEl>
                                          <p:spTgt spid="7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539552" y="1412776"/>
            <a:ext cx="8064896" cy="4968552"/>
          </a:xfrm>
          <a:solidFill>
            <a:schemeClr val="accent2"/>
          </a:solidFill>
        </p:spPr>
        <p:txBody>
          <a:bodyPr>
            <a:normAutofit/>
          </a:bodyPr>
          <a:lstStyle/>
          <a:p>
            <a:r>
              <a:rPr lang="cs-CZ" i="1" dirty="0" err="1" smtClean="0">
                <a:solidFill>
                  <a:srgbClr val="C00000"/>
                </a:solidFill>
              </a:rPr>
              <a:t>Fimfárum</a:t>
            </a:r>
            <a:r>
              <a:rPr lang="cs-CZ" i="1" dirty="0" smtClean="0">
                <a:solidFill>
                  <a:srgbClr val="C00000"/>
                </a:solidFill>
              </a:rPr>
              <a:t>	- Jan Werich</a:t>
            </a:r>
          </a:p>
          <a:p>
            <a:r>
              <a:rPr lang="cs-CZ" i="1" dirty="0" smtClean="0">
                <a:solidFill>
                  <a:srgbClr val="C00000"/>
                </a:solidFill>
              </a:rPr>
              <a:t>Velká loupežnická pohádka – Karel Čapek</a:t>
            </a:r>
          </a:p>
          <a:p>
            <a:r>
              <a:rPr lang="cs-CZ" i="1" dirty="0" smtClean="0">
                <a:solidFill>
                  <a:srgbClr val="C00000"/>
                </a:solidFill>
              </a:rPr>
              <a:t>Ošklivé káčátko – Hans Christian Andersen</a:t>
            </a:r>
          </a:p>
          <a:p>
            <a:r>
              <a:rPr lang="cs-CZ" i="1" dirty="0" smtClean="0">
                <a:solidFill>
                  <a:srgbClr val="C00000"/>
                </a:solidFill>
              </a:rPr>
              <a:t>Pohádky z pařezové chaloupky – Václav Čtvrtek</a:t>
            </a:r>
          </a:p>
          <a:p>
            <a:r>
              <a:rPr lang="cs-CZ" i="1" dirty="0" smtClean="0">
                <a:solidFill>
                  <a:srgbClr val="C00000"/>
                </a:solidFill>
              </a:rPr>
              <a:t>Mach a Šebestová – Miloš </a:t>
            </a:r>
            <a:r>
              <a:rPr lang="cs-CZ" i="1" dirty="0">
                <a:solidFill>
                  <a:srgbClr val="C00000"/>
                </a:solidFill>
              </a:rPr>
              <a:t>M</a:t>
            </a:r>
            <a:r>
              <a:rPr lang="cs-CZ" i="1" dirty="0" smtClean="0">
                <a:solidFill>
                  <a:srgbClr val="C00000"/>
                </a:solidFill>
              </a:rPr>
              <a:t>acourek</a:t>
            </a:r>
          </a:p>
          <a:p>
            <a:r>
              <a:rPr lang="cs-CZ" i="1" dirty="0" err="1" smtClean="0">
                <a:solidFill>
                  <a:srgbClr val="C00000"/>
                </a:solidFill>
              </a:rPr>
              <a:t>Dařbuján</a:t>
            </a:r>
            <a:r>
              <a:rPr lang="cs-CZ" i="1" dirty="0" smtClean="0">
                <a:solidFill>
                  <a:srgbClr val="C00000"/>
                </a:solidFill>
              </a:rPr>
              <a:t> a </a:t>
            </a:r>
            <a:r>
              <a:rPr lang="cs-CZ" i="1" dirty="0" err="1" smtClean="0">
                <a:solidFill>
                  <a:srgbClr val="C00000"/>
                </a:solidFill>
              </a:rPr>
              <a:t>Pandrhola</a:t>
            </a:r>
            <a:r>
              <a:rPr lang="cs-CZ" i="1" dirty="0" smtClean="0">
                <a:solidFill>
                  <a:srgbClr val="C00000"/>
                </a:solidFill>
              </a:rPr>
              <a:t> – Jan Drda</a:t>
            </a:r>
          </a:p>
          <a:p>
            <a:r>
              <a:rPr lang="cs-CZ" i="1" dirty="0" err="1" smtClean="0">
                <a:solidFill>
                  <a:srgbClr val="C00000"/>
                </a:solidFill>
              </a:rPr>
              <a:t>Kubula</a:t>
            </a:r>
            <a:r>
              <a:rPr lang="cs-CZ" i="1" dirty="0" smtClean="0">
                <a:solidFill>
                  <a:srgbClr val="C00000"/>
                </a:solidFill>
              </a:rPr>
              <a:t> a Kuba </a:t>
            </a:r>
            <a:r>
              <a:rPr lang="cs-CZ" i="1" dirty="0" err="1" smtClean="0">
                <a:solidFill>
                  <a:srgbClr val="C00000"/>
                </a:solidFill>
              </a:rPr>
              <a:t>Kubikula</a:t>
            </a:r>
            <a:r>
              <a:rPr lang="cs-CZ" i="1" dirty="0" smtClean="0">
                <a:solidFill>
                  <a:srgbClr val="C00000"/>
                </a:solidFill>
              </a:rPr>
              <a:t> – Vladislav Vančura</a:t>
            </a:r>
          </a:p>
          <a:p>
            <a:r>
              <a:rPr lang="cs-CZ" i="1" dirty="0" err="1" smtClean="0">
                <a:solidFill>
                  <a:srgbClr val="C00000"/>
                </a:solidFill>
              </a:rPr>
              <a:t>Michelup</a:t>
            </a:r>
            <a:r>
              <a:rPr lang="cs-CZ" i="1" dirty="0" smtClean="0">
                <a:solidFill>
                  <a:srgbClr val="C00000"/>
                </a:solidFill>
              </a:rPr>
              <a:t> a motocykl – Karel Poláček</a:t>
            </a:r>
          </a:p>
          <a:p>
            <a:r>
              <a:rPr lang="cs-CZ" i="1" dirty="0" smtClean="0">
                <a:solidFill>
                  <a:srgbClr val="C00000"/>
                </a:solidFill>
              </a:rPr>
              <a:t>Kocour Mikeš – Josef Lada</a:t>
            </a:r>
          </a:p>
          <a:p>
            <a:r>
              <a:rPr lang="cs-CZ" i="1" dirty="0" smtClean="0">
                <a:solidFill>
                  <a:srgbClr val="C00000"/>
                </a:solidFill>
              </a:rPr>
              <a:t>Povídání o pejskovi a kočičce – Josef Čapek</a:t>
            </a:r>
          </a:p>
          <a:p>
            <a:endParaRPr lang="cs-CZ" i="1" dirty="0">
              <a:solidFill>
                <a:srgbClr val="C00000"/>
              </a:solidFill>
            </a:endParaRPr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b="1" i="1" dirty="0" smtClean="0">
                <a:solidFill>
                  <a:srgbClr val="FFC000"/>
                </a:solidFill>
              </a:rPr>
              <a:t>Přiřaď autora k pohádce:</a:t>
            </a:r>
            <a:endParaRPr lang="cs-CZ" b="1" i="1" dirty="0">
              <a:solidFill>
                <a:srgbClr val="FFC000"/>
              </a:solidFill>
            </a:endParaRPr>
          </a:p>
        </p:txBody>
      </p:sp>
      <p:sp>
        <p:nvSpPr>
          <p:cNvPr id="7" name="Mrak 6"/>
          <p:cNvSpPr/>
          <p:nvPr/>
        </p:nvSpPr>
        <p:spPr>
          <a:xfrm>
            <a:off x="2411760" y="1471044"/>
            <a:ext cx="2354560" cy="457200"/>
          </a:xfrm>
          <a:prstGeom prst="cloud">
            <a:avLst/>
          </a:prstGeom>
          <a:solidFill>
            <a:srgbClr val="EA4A02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Mrak 7"/>
          <p:cNvSpPr/>
          <p:nvPr/>
        </p:nvSpPr>
        <p:spPr>
          <a:xfrm>
            <a:off x="4795960" y="1897551"/>
            <a:ext cx="2055765" cy="504056"/>
          </a:xfrm>
          <a:prstGeom prst="cloud">
            <a:avLst/>
          </a:prstGeom>
          <a:solidFill>
            <a:srgbClr val="EA4A02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Mrak 8"/>
          <p:cNvSpPr/>
          <p:nvPr/>
        </p:nvSpPr>
        <p:spPr>
          <a:xfrm>
            <a:off x="3131837" y="2410353"/>
            <a:ext cx="4176463" cy="432048"/>
          </a:xfrm>
          <a:prstGeom prst="cloud">
            <a:avLst/>
          </a:prstGeom>
          <a:solidFill>
            <a:srgbClr val="EA4A02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Mrak 9"/>
          <p:cNvSpPr/>
          <p:nvPr/>
        </p:nvSpPr>
        <p:spPr>
          <a:xfrm>
            <a:off x="4054834" y="3746337"/>
            <a:ext cx="1551709" cy="555817"/>
          </a:xfrm>
          <a:prstGeom prst="cloud">
            <a:avLst/>
          </a:prstGeom>
          <a:solidFill>
            <a:srgbClr val="EA4A02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Mrak 10"/>
          <p:cNvSpPr/>
          <p:nvPr/>
        </p:nvSpPr>
        <p:spPr>
          <a:xfrm>
            <a:off x="4368553" y="4171605"/>
            <a:ext cx="2980036" cy="658093"/>
          </a:xfrm>
          <a:prstGeom prst="cloud">
            <a:avLst/>
          </a:prstGeom>
          <a:solidFill>
            <a:srgbClr val="EA4A02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Mrak 11"/>
          <p:cNvSpPr/>
          <p:nvPr/>
        </p:nvSpPr>
        <p:spPr>
          <a:xfrm>
            <a:off x="3884385" y="4703490"/>
            <a:ext cx="2432041" cy="544729"/>
          </a:xfrm>
          <a:prstGeom prst="cloud">
            <a:avLst/>
          </a:prstGeom>
          <a:solidFill>
            <a:srgbClr val="EA4A02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Mrak 12"/>
          <p:cNvSpPr/>
          <p:nvPr/>
        </p:nvSpPr>
        <p:spPr>
          <a:xfrm>
            <a:off x="2876272" y="5238264"/>
            <a:ext cx="2016225" cy="494992"/>
          </a:xfrm>
          <a:prstGeom prst="cloud">
            <a:avLst/>
          </a:prstGeom>
          <a:solidFill>
            <a:srgbClr val="EA4A02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" name="Mrak 13"/>
          <p:cNvSpPr/>
          <p:nvPr/>
        </p:nvSpPr>
        <p:spPr>
          <a:xfrm>
            <a:off x="4994091" y="5628435"/>
            <a:ext cx="1892363" cy="687549"/>
          </a:xfrm>
          <a:prstGeom prst="cloud">
            <a:avLst/>
          </a:prstGeom>
          <a:solidFill>
            <a:srgbClr val="EA4A02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5" name="Mrak 14"/>
          <p:cNvSpPr/>
          <p:nvPr/>
        </p:nvSpPr>
        <p:spPr>
          <a:xfrm>
            <a:off x="3524880" y="3299360"/>
            <a:ext cx="2711537" cy="493931"/>
          </a:xfrm>
          <a:prstGeom prst="cloud">
            <a:avLst/>
          </a:prstGeom>
          <a:solidFill>
            <a:srgbClr val="EA4A02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6" name="Mrak 15"/>
          <p:cNvSpPr/>
          <p:nvPr/>
        </p:nvSpPr>
        <p:spPr>
          <a:xfrm>
            <a:off x="5220069" y="2825877"/>
            <a:ext cx="2780604" cy="576063"/>
          </a:xfrm>
          <a:prstGeom prst="cloud">
            <a:avLst/>
          </a:prstGeom>
          <a:solidFill>
            <a:srgbClr val="EA4A02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514953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6" dur="500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" dur="500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2" dur="500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8" dur="500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9" dur="500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24" dur="500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5" dur="500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30" dur="500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1" dur="500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36" dur="500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7" dur="500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42" dur="500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3" dur="500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48" dur="500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9" dur="500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54" dur="500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5" dur="500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60" dur="500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1" dur="500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 animBg="1"/>
      <p:bldP spid="8" grpId="0" animBg="1"/>
      <p:bldP spid="9" grpId="0" animBg="1"/>
      <p:bldP spid="10" grpId="0" animBg="1"/>
      <p:bldP spid="11" grpId="0" animBg="1"/>
      <p:bldP spid="12" grpId="0" animBg="1"/>
      <p:bldP spid="13" grpId="0" animBg="1"/>
      <p:bldP spid="14" grpId="0" animBg="1"/>
      <p:bldP spid="15" grpId="0" animBg="1"/>
      <p:bldP spid="16" grpId="0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94844" y="1484784"/>
            <a:ext cx="9022044" cy="5040560"/>
          </a:xfrm>
          <a:solidFill>
            <a:srgbClr val="C00000"/>
          </a:solidFill>
        </p:spPr>
        <p:txBody>
          <a:bodyPr>
            <a:normAutofit fontScale="92500" lnSpcReduction="20000"/>
          </a:bodyPr>
          <a:lstStyle/>
          <a:p>
            <a:r>
              <a:rPr lang="cs-CZ" dirty="0" smtClean="0"/>
              <a:t>1. Ze které pohádky je citát: </a:t>
            </a:r>
            <a:r>
              <a:rPr lang="cs-CZ" i="1" dirty="0" smtClean="0"/>
              <a:t>„Dali jsme vám, kamarádíčkové, </a:t>
            </a:r>
            <a:r>
              <a:rPr lang="cs-CZ" i="1" dirty="0"/>
              <a:t>dary. </a:t>
            </a:r>
            <a:r>
              <a:rPr lang="cs-CZ" i="1" dirty="0" smtClean="0"/>
              <a:t>  Dary </a:t>
            </a:r>
            <a:r>
              <a:rPr lang="cs-CZ" i="1" dirty="0"/>
              <a:t>jsme vám, kamarádíčkové, dali</a:t>
            </a:r>
            <a:r>
              <a:rPr lang="cs-CZ" i="1" dirty="0" smtClean="0"/>
              <a:t>.“? </a:t>
            </a:r>
          </a:p>
          <a:p>
            <a:pPr marL="0" indent="0">
              <a:buNone/>
            </a:pPr>
            <a:r>
              <a:rPr lang="cs-CZ" dirty="0" smtClean="0"/>
              <a:t>       Jak  citát pokračuje?</a:t>
            </a:r>
          </a:p>
          <a:p>
            <a:pPr marL="0" indent="0">
              <a:buNone/>
            </a:pPr>
            <a:r>
              <a:rPr lang="cs-CZ" dirty="0" smtClean="0"/>
              <a:t>       Které dárky to byly a jak je hlavní hrdinové použili?</a:t>
            </a:r>
          </a:p>
          <a:p>
            <a:r>
              <a:rPr lang="cs-CZ" dirty="0" smtClean="0"/>
              <a:t>2. Čí byl pes, s nímž se kamarádili Mach a Šebestová?</a:t>
            </a:r>
          </a:p>
          <a:p>
            <a:r>
              <a:rPr lang="cs-CZ" dirty="0" smtClean="0"/>
              <a:t>3. Kdo bydlel v rybníku nazvaném </a:t>
            </a:r>
            <a:r>
              <a:rPr lang="cs-CZ" i="1" dirty="0" err="1" smtClean="0"/>
              <a:t>Brčálník</a:t>
            </a:r>
            <a:r>
              <a:rPr lang="cs-CZ" i="1" dirty="0" smtClean="0"/>
              <a:t>?</a:t>
            </a:r>
          </a:p>
          <a:p>
            <a:r>
              <a:rPr lang="cs-CZ" dirty="0" smtClean="0"/>
              <a:t>4. Čím je zvláštní příběh </a:t>
            </a:r>
            <a:r>
              <a:rPr lang="cs-CZ" i="1" dirty="0" smtClean="0"/>
              <a:t>Chlap, děd, vnuk, pes a hrob</a:t>
            </a:r>
            <a:r>
              <a:rPr lang="cs-CZ" dirty="0" smtClean="0"/>
              <a:t>?</a:t>
            </a:r>
          </a:p>
          <a:p>
            <a:r>
              <a:rPr lang="cs-CZ" dirty="0" smtClean="0"/>
              <a:t>5. Kdo vysvobodil Kaje ze zajetí Sněhové královny?</a:t>
            </a:r>
          </a:p>
          <a:p>
            <a:r>
              <a:rPr lang="cs-CZ" dirty="0" smtClean="0"/>
              <a:t>6. Jakou vlastností se vyznačovala Barka, která šila záclony ze         slupek od buřtů?</a:t>
            </a:r>
          </a:p>
          <a:p>
            <a:r>
              <a:rPr lang="cs-CZ" dirty="0" smtClean="0"/>
              <a:t>7. Proč nakonec v pohádce </a:t>
            </a:r>
            <a:r>
              <a:rPr lang="cs-CZ" i="1" dirty="0" err="1" smtClean="0"/>
              <a:t>Dařbuján</a:t>
            </a:r>
            <a:r>
              <a:rPr lang="cs-CZ" i="1" dirty="0" smtClean="0"/>
              <a:t> a </a:t>
            </a:r>
            <a:r>
              <a:rPr lang="cs-CZ" i="1" dirty="0" err="1" smtClean="0"/>
              <a:t>Pandrhola</a:t>
            </a:r>
            <a:r>
              <a:rPr lang="cs-CZ" i="1" dirty="0" smtClean="0"/>
              <a:t> </a:t>
            </a:r>
            <a:r>
              <a:rPr lang="cs-CZ" dirty="0" smtClean="0"/>
              <a:t>chtěli všichni, aby se smrt vrátila?</a:t>
            </a:r>
          </a:p>
          <a:p>
            <a:r>
              <a:rPr lang="cs-CZ" dirty="0" smtClean="0"/>
              <a:t>8. Ze které pohádky je píseň </a:t>
            </a:r>
            <a:r>
              <a:rPr lang="cs-CZ" i="1" dirty="0" smtClean="0"/>
              <a:t>Dělání</a:t>
            </a:r>
            <a:r>
              <a:rPr lang="cs-CZ" dirty="0" smtClean="0"/>
              <a:t>? Co „dělání“ způsobuje? Máte vlastní zkušenost, která slova písně potvrzuje?</a:t>
            </a:r>
          </a:p>
          <a:p>
            <a:endParaRPr lang="cs-CZ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539552" y="404664"/>
            <a:ext cx="8208912" cy="1723256"/>
          </a:xfrm>
        </p:spPr>
        <p:txBody>
          <a:bodyPr>
            <a:normAutofit fontScale="90000"/>
          </a:bodyPr>
          <a:lstStyle/>
          <a:p>
            <a:pPr algn="ctr"/>
            <a:r>
              <a:rPr lang="cs-CZ" sz="6000" b="1" i="1" dirty="0" smtClean="0">
                <a:solidFill>
                  <a:srgbClr val="FF0000"/>
                </a:solidFill>
              </a:rPr>
              <a:t>Pohádková soutěž:</a:t>
            </a:r>
            <a:r>
              <a:rPr lang="cs-CZ" sz="6000" b="1" i="1" dirty="0">
                <a:solidFill>
                  <a:srgbClr val="FF0000"/>
                </a:solidFill>
              </a:rPr>
              <a:t/>
            </a:r>
            <a:br>
              <a:rPr lang="cs-CZ" sz="6000" b="1" i="1" dirty="0">
                <a:solidFill>
                  <a:srgbClr val="FF0000"/>
                </a:solidFill>
              </a:rPr>
            </a:br>
            <a:endParaRPr lang="cs-CZ" sz="6000" b="1" i="1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63952681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5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1000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8" dur="10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0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1000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5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1000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0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1000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5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1000"/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8" dur="1000" fill="hold"/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" dur="1000" fill="hold"/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0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5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7" dur="1000"/>
                                        <p:tgtEl>
                                          <p:spTgt spid="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8" dur="1000" fill="hold"/>
                                        <p:tgtEl>
                                          <p:spTgt spid="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9" dur="1000" fill="hold"/>
                                        <p:tgtEl>
                                          <p:spTgt spid="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0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2" dur="1000"/>
                                        <p:tgtEl>
                                          <p:spTgt spid="2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3" dur="1000" fill="hold"/>
                                        <p:tgtEl>
                                          <p:spTgt spid="2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4" dur="1000" fill="hold"/>
                                        <p:tgtEl>
                                          <p:spTgt spid="2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5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7" dur="1000"/>
                                        <p:tgtEl>
                                          <p:spTgt spid="2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8" dur="1000" fill="hold"/>
                                        <p:tgtEl>
                                          <p:spTgt spid="2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9" dur="1000" fill="hold"/>
                                        <p:tgtEl>
                                          <p:spTgt spid="2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251520" y="908720"/>
            <a:ext cx="8868390" cy="5688632"/>
          </a:xfrm>
          <a:solidFill>
            <a:schemeClr val="tx1"/>
          </a:solidFill>
        </p:spPr>
        <p:txBody>
          <a:bodyPr>
            <a:normAutofit/>
          </a:bodyPr>
          <a:lstStyle/>
          <a:p>
            <a:r>
              <a:rPr lang="cs-CZ" b="1" i="1" dirty="0" smtClean="0">
                <a:solidFill>
                  <a:schemeClr val="bg1"/>
                </a:solidFill>
              </a:rPr>
              <a:t>1.</a:t>
            </a:r>
            <a:r>
              <a:rPr lang="cs-CZ" dirty="0" smtClean="0"/>
              <a:t>.</a:t>
            </a:r>
            <a:r>
              <a:rPr lang="cs-CZ" b="1" i="1" dirty="0" smtClean="0">
                <a:solidFill>
                  <a:schemeClr val="bg1"/>
                </a:solidFill>
                <a:hlinkClick r:id="rId2"/>
              </a:rPr>
              <a:t>Tři veteráni    </a:t>
            </a:r>
            <a:endParaRPr lang="cs-CZ" b="1" i="1" dirty="0" smtClean="0">
              <a:solidFill>
                <a:schemeClr val="bg1"/>
              </a:solidFill>
            </a:endParaRPr>
          </a:p>
          <a:p>
            <a:pPr marL="0" indent="0">
              <a:buNone/>
            </a:pPr>
            <a:r>
              <a:rPr lang="cs-CZ" b="1" i="1" dirty="0" smtClean="0">
                <a:solidFill>
                  <a:schemeClr val="bg1"/>
                </a:solidFill>
              </a:rPr>
              <a:t>       Harfa, cylindr, váček s penězi </a:t>
            </a:r>
          </a:p>
          <a:p>
            <a:pPr marL="0" indent="0">
              <a:buNone/>
            </a:pPr>
            <a:r>
              <a:rPr lang="cs-CZ" b="1" i="1" dirty="0">
                <a:solidFill>
                  <a:schemeClr val="bg1"/>
                </a:solidFill>
              </a:rPr>
              <a:t> </a:t>
            </a:r>
            <a:r>
              <a:rPr lang="cs-CZ" b="1" i="1" dirty="0" smtClean="0">
                <a:solidFill>
                  <a:schemeClr val="bg1"/>
                </a:solidFill>
              </a:rPr>
              <a:t>      Špatně - k vlastnímu prospěchu nebo vyvolání násilí</a:t>
            </a:r>
          </a:p>
          <a:p>
            <a:r>
              <a:rPr lang="cs-CZ" b="1" i="1" dirty="0" smtClean="0">
                <a:solidFill>
                  <a:schemeClr val="bg1"/>
                </a:solidFill>
              </a:rPr>
              <a:t>2. Paní Kadrnožkové</a:t>
            </a:r>
          </a:p>
          <a:p>
            <a:r>
              <a:rPr lang="cs-CZ" b="1" i="1" dirty="0" smtClean="0">
                <a:solidFill>
                  <a:schemeClr val="bg1"/>
                </a:solidFill>
              </a:rPr>
              <a:t>3. Rákosníček</a:t>
            </a:r>
          </a:p>
          <a:p>
            <a:r>
              <a:rPr lang="cs-CZ" b="1" i="1" dirty="0" smtClean="0">
                <a:solidFill>
                  <a:schemeClr val="bg1"/>
                </a:solidFill>
              </a:rPr>
              <a:t>4. Celá pohádka je sestavena z jednoslabičných slov</a:t>
            </a:r>
          </a:p>
          <a:p>
            <a:r>
              <a:rPr lang="cs-CZ" b="1" i="1" dirty="0" smtClean="0">
                <a:solidFill>
                  <a:schemeClr val="bg1"/>
                </a:solidFill>
              </a:rPr>
              <a:t>5. Gerda - kamarádka, která měla k němu vztah jako </a:t>
            </a:r>
            <a:r>
              <a:rPr lang="cs-CZ" b="1" i="1" dirty="0">
                <a:solidFill>
                  <a:schemeClr val="bg1"/>
                </a:solidFill>
              </a:rPr>
              <a:t>sestra </a:t>
            </a:r>
            <a:endParaRPr lang="cs-CZ" b="1" i="1" dirty="0" smtClean="0">
              <a:solidFill>
                <a:schemeClr val="bg1"/>
              </a:solidFill>
            </a:endParaRPr>
          </a:p>
          <a:p>
            <a:pPr marL="0" indent="0">
              <a:buNone/>
            </a:pPr>
            <a:r>
              <a:rPr lang="cs-CZ" b="1" i="1" dirty="0">
                <a:solidFill>
                  <a:schemeClr val="bg1"/>
                </a:solidFill>
              </a:rPr>
              <a:t> </a:t>
            </a:r>
            <a:r>
              <a:rPr lang="cs-CZ" b="1" i="1" dirty="0" smtClean="0">
                <a:solidFill>
                  <a:schemeClr val="bg1"/>
                </a:solidFill>
              </a:rPr>
              <a:t>   6. Byla lakomá</a:t>
            </a:r>
          </a:p>
          <a:p>
            <a:r>
              <a:rPr lang="cs-CZ" b="1" i="1" dirty="0">
                <a:solidFill>
                  <a:schemeClr val="bg1"/>
                </a:solidFill>
              </a:rPr>
              <a:t>7</a:t>
            </a:r>
            <a:r>
              <a:rPr lang="cs-CZ" b="1" i="1" dirty="0" smtClean="0">
                <a:solidFill>
                  <a:schemeClr val="bg1"/>
                </a:solidFill>
              </a:rPr>
              <a:t>. Lidé stárli, nemocní se trápili a nemohli zemřít</a:t>
            </a:r>
          </a:p>
          <a:p>
            <a:r>
              <a:rPr lang="cs-CZ" b="1" i="1" dirty="0" smtClean="0">
                <a:solidFill>
                  <a:schemeClr val="bg1"/>
                </a:solidFill>
              </a:rPr>
              <a:t>8. Princové jsou na draka</a:t>
            </a:r>
          </a:p>
          <a:p>
            <a:pPr marL="0" indent="0">
              <a:buNone/>
            </a:pPr>
            <a:r>
              <a:rPr lang="cs-CZ" b="1" i="1" dirty="0">
                <a:solidFill>
                  <a:schemeClr val="bg1"/>
                </a:solidFill>
              </a:rPr>
              <a:t> </a:t>
            </a:r>
            <a:r>
              <a:rPr lang="cs-CZ" b="1" i="1" dirty="0" smtClean="0">
                <a:solidFill>
                  <a:schemeClr val="bg1"/>
                </a:solidFill>
              </a:rPr>
              <a:t>     „Všechny smutky zahání“</a:t>
            </a:r>
          </a:p>
          <a:p>
            <a:endParaRPr lang="cs-CZ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467544" y="-99392"/>
            <a:ext cx="8229600" cy="1219200"/>
          </a:xfrm>
        </p:spPr>
        <p:txBody>
          <a:bodyPr>
            <a:normAutofit/>
          </a:bodyPr>
          <a:lstStyle/>
          <a:p>
            <a:pPr algn="ctr"/>
            <a:r>
              <a:rPr lang="cs-CZ" sz="6000" b="1" i="1" dirty="0" smtClean="0">
                <a:solidFill>
                  <a:srgbClr val="FF0000"/>
                </a:solidFill>
              </a:rPr>
              <a:t>Řešení:</a:t>
            </a:r>
            <a:endParaRPr lang="cs-CZ" sz="6000" b="1" i="1" dirty="0">
              <a:solidFill>
                <a:srgbClr val="FF0000"/>
              </a:solidFill>
            </a:endParaRPr>
          </a:p>
        </p:txBody>
      </p:sp>
      <p:pic>
        <p:nvPicPr>
          <p:cNvPr id="1026" name="Picture 2" descr="C:\Users\homolova\AppData\Local\Microsoft\Windows\Temporary Internet Files\Content.IE5\9S3725G8\MM900236351[1].gif"/>
          <p:cNvPicPr>
            <a:picLocks noChangeAspect="1" noChangeArrowheads="1" noCrop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64088" y="2258643"/>
            <a:ext cx="1944216" cy="99371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96325315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10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1000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9" dur="1000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0" dur="10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" dur="10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2" fill="hold">
                      <p:stCondLst>
                        <p:cond delay="indefinite"/>
                      </p:stCondLst>
                      <p:childTnLst>
                        <p:par>
                          <p:cTn id="43" fill="hold">
                            <p:stCondLst>
                              <p:cond delay="0"/>
                            </p:stCondLst>
                            <p:childTnLst>
                              <p:par>
                                <p:cTn id="44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6" dur="10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7" dur="1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1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9" fill="hold">
                      <p:stCondLst>
                        <p:cond delay="indefinite"/>
                      </p:stCondLst>
                      <p:childTnLst>
                        <p:par>
                          <p:cTn id="50" fill="hold">
                            <p:stCondLst>
                              <p:cond delay="0"/>
                            </p:stCondLst>
                            <p:childTnLst>
                              <p:par>
                                <p:cTn id="51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3" dur="1000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4" dur="1000" fill="hold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5" dur="1000" fill="hold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6" fill="hold">
                      <p:stCondLst>
                        <p:cond delay="indefinite"/>
                      </p:stCondLst>
                      <p:childTnLst>
                        <p:par>
                          <p:cTn id="57" fill="hold">
                            <p:stCondLst>
                              <p:cond delay="0"/>
                            </p:stCondLst>
                            <p:childTnLst>
                              <p:par>
                                <p:cTn id="58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0" dur="1000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1" dur="1000" fill="hold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2" dur="1000" fill="hold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7" dur="1000"/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8" dur="1000" fill="hold"/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9" dur="1000" fill="hold"/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0" fill="hold">
                      <p:stCondLst>
                        <p:cond delay="indefinite"/>
                      </p:stCondLst>
                      <p:childTnLst>
                        <p:par>
                          <p:cTn id="71" fill="hold">
                            <p:stCondLst>
                              <p:cond delay="0"/>
                            </p:stCondLst>
                            <p:childTnLst>
                              <p:par>
                                <p:cTn id="7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4" dur="1000"/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5" dur="1000" fill="hold"/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6" dur="1000" fill="hold"/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7" fill="hold">
                      <p:stCondLst>
                        <p:cond delay="indefinite"/>
                      </p:stCondLst>
                      <p:childTnLst>
                        <p:par>
                          <p:cTn id="78" fill="hold">
                            <p:stCondLst>
                              <p:cond delay="0"/>
                            </p:stCondLst>
                            <p:childTnLst>
                              <p:par>
                                <p:cTn id="7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1" dur="1000"/>
                                        <p:tgtEl>
                                          <p:spTgt spid="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2" dur="1000" fill="hold"/>
                                        <p:tgtEl>
                                          <p:spTgt spid="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3" dur="1000" fill="hold"/>
                                        <p:tgtEl>
                                          <p:spTgt spid="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4" fill="hold">
                      <p:stCondLst>
                        <p:cond delay="indefinite"/>
                      </p:stCondLst>
                      <p:childTnLst>
                        <p:par>
                          <p:cTn id="85" fill="hold">
                            <p:stCondLst>
                              <p:cond delay="0"/>
                            </p:stCondLst>
                            <p:childTnLst>
                              <p:par>
                                <p:cTn id="86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8" dur="1000"/>
                                        <p:tgtEl>
                                          <p:spTgt spid="2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9" dur="1000" fill="hold"/>
                                        <p:tgtEl>
                                          <p:spTgt spid="2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0" dur="1000" fill="hold"/>
                                        <p:tgtEl>
                                          <p:spTgt spid="2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1" fill="hold">
                      <p:stCondLst>
                        <p:cond delay="indefinite"/>
                      </p:stCondLst>
                      <p:childTnLst>
                        <p:par>
                          <p:cTn id="92" fill="hold">
                            <p:stCondLst>
                              <p:cond delay="0"/>
                            </p:stCondLst>
                            <p:childTnLst>
                              <p:par>
                                <p:cTn id="93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5" dur="1000"/>
                                        <p:tgtEl>
                                          <p:spTgt spid="2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96" dur="1000" fill="hold"/>
                                        <p:tgtEl>
                                          <p:spTgt spid="2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7" dur="1000" fill="hold"/>
                                        <p:tgtEl>
                                          <p:spTgt spid="2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8" fill="hold">
                      <p:stCondLst>
                        <p:cond delay="indefinite"/>
                      </p:stCondLst>
                      <p:childTnLst>
                        <p:par>
                          <p:cTn id="99" fill="hold">
                            <p:stCondLst>
                              <p:cond delay="0"/>
                            </p:stCondLst>
                            <p:childTnLst>
                              <p:par>
                                <p:cTn id="100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2" dur="1000"/>
                                        <p:tgtEl>
                                          <p:spTgt spid="2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03" dur="1000" fill="hold"/>
                                        <p:tgtEl>
                                          <p:spTgt spid="2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4" dur="1000" fill="hold"/>
                                        <p:tgtEl>
                                          <p:spTgt spid="2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Font typeface="Wingdings" pitchFamily="2" charset="2"/>
              <a:buChar char="q"/>
            </a:pPr>
            <a:r>
              <a:rPr lang="cs-CZ" sz="3200" i="1" dirty="0" smtClean="0"/>
              <a:t>www.office.microsoft.com</a:t>
            </a:r>
          </a:p>
          <a:p>
            <a:pPr>
              <a:buFont typeface="Wingdings" pitchFamily="2" charset="2"/>
              <a:buChar char="q"/>
            </a:pPr>
            <a:endParaRPr lang="cs-CZ" sz="3200" i="1" dirty="0"/>
          </a:p>
          <a:p>
            <a:pPr marL="342900" indent="-342900">
              <a:buFont typeface="Wingdings" pitchFamily="2" charset="2"/>
              <a:buChar char="q"/>
            </a:pPr>
            <a:r>
              <a:rPr lang="cs-CZ" sz="3200" i="1" dirty="0"/>
              <a:t>Obrázky z galerie Klipart</a:t>
            </a:r>
          </a:p>
          <a:p>
            <a:pPr>
              <a:buFont typeface="Wingdings" pitchFamily="2" charset="2"/>
              <a:buChar char="q"/>
            </a:pPr>
            <a:endParaRPr lang="cs-CZ" sz="3200" b="1" dirty="0" smtClean="0"/>
          </a:p>
          <a:p>
            <a:pPr>
              <a:buFont typeface="Wingdings" pitchFamily="2" charset="2"/>
              <a:buChar char="q"/>
            </a:pPr>
            <a:endParaRPr lang="cs-CZ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sz="5400" b="1" i="1" dirty="0" smtClean="0">
                <a:solidFill>
                  <a:srgbClr val="FFC000"/>
                </a:solidFill>
              </a:rPr>
              <a:t>Zdroje</a:t>
            </a:r>
            <a:r>
              <a:rPr lang="cs-CZ" dirty="0" smtClean="0">
                <a:solidFill>
                  <a:srgbClr val="FFC000"/>
                </a:solidFill>
              </a:rPr>
              <a:t>:</a:t>
            </a:r>
            <a:endParaRPr lang="cs-CZ" dirty="0">
              <a:solidFill>
                <a:srgbClr val="FFC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00593876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Papír">
  <a:themeElements>
    <a:clrScheme name="Papír">
      <a:dk1>
        <a:sysClr val="windowText" lastClr="000000"/>
      </a:dk1>
      <a:lt1>
        <a:sysClr val="window" lastClr="FFFFFF"/>
      </a:lt1>
      <a:dk2>
        <a:srgbClr val="444D26"/>
      </a:dk2>
      <a:lt2>
        <a:srgbClr val="FEFAC9"/>
      </a:lt2>
      <a:accent1>
        <a:srgbClr val="A5B592"/>
      </a:accent1>
      <a:accent2>
        <a:srgbClr val="F3A447"/>
      </a:accent2>
      <a:accent3>
        <a:srgbClr val="E7BC29"/>
      </a:accent3>
      <a:accent4>
        <a:srgbClr val="D092A7"/>
      </a:accent4>
      <a:accent5>
        <a:srgbClr val="9C85C0"/>
      </a:accent5>
      <a:accent6>
        <a:srgbClr val="809EC2"/>
      </a:accent6>
      <a:hlink>
        <a:srgbClr val="8E58B6"/>
      </a:hlink>
      <a:folHlink>
        <a:srgbClr val="7F6F6F"/>
      </a:folHlink>
    </a:clrScheme>
    <a:fontScheme name="Papír">
      <a:majorFont>
        <a:latin typeface="Constantia"/>
        <a:ea typeface=""/>
        <a:cs typeface=""/>
        <a:font script="Jpan" typeface="HG明朝E"/>
        <a:font script="Hang" typeface="궁서"/>
        <a:font script="Hans" typeface="华文新魏"/>
        <a:font script="Hant" typeface="標楷體"/>
        <a:font script="Arab" typeface="Times New Roman"/>
        <a:font script="Hebr" typeface="Times New Roman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onstantia"/>
        <a:ea typeface=""/>
        <a:cs typeface=""/>
        <a:font script="Jpan" typeface="HG明朝E"/>
        <a:font script="Hang" typeface="궁서"/>
        <a:font script="Hans" typeface="华文新魏"/>
        <a:font script="Hant" typeface="標楷體"/>
        <a:font script="Arab" typeface="Times New Roman"/>
        <a:font script="Hebr" typeface="Times New Roman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Papír">
      <a: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63000"/>
                <a:tint val="82000"/>
              </a:schemeClr>
              <a:schemeClr val="phClr">
                <a:tint val="10000"/>
                <a:satMod val="400000"/>
              </a:schemeClr>
            </a:duotone>
          </a:blip>
          <a:tile tx="0" ty="0" sx="40000" sy="40000" flip="none" algn="tl"/>
        </a:blipFill>
        <a:blipFill>
          <a:blip xmlns:r="http://schemas.openxmlformats.org/officeDocument/2006/relationships" r:embed="rId1">
            <a:duotone>
              <a:schemeClr val="phClr">
                <a:shade val="40000"/>
              </a:schemeClr>
              <a:schemeClr val="phClr">
                <a:tint val="42000"/>
              </a:schemeClr>
            </a:duotone>
          </a:blip>
          <a:tile tx="0" ty="0" sx="40000" sy="40000" flip="none" algn="tl"/>
        </a:blipFill>
      </a:fillStyleLst>
      <a:lnStyleLst>
        <a:ln w="127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  <a:ln w="635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95000" rotWithShape="0">
              <a:srgbClr val="000000">
                <a:alpha val="50000"/>
              </a:srgbClr>
            </a:outerShdw>
            <a:softEdge rad="12700"/>
          </a:effectLst>
        </a:effectStyle>
        <a:effectStyle>
          <a:effectLst>
            <a:outerShdw blurRad="95000" rotWithShape="0">
              <a:srgbClr val="000000">
                <a:alpha val="50000"/>
              </a:srgbClr>
            </a:outerShdw>
            <a:softEdge rad="12700"/>
          </a:effectLst>
        </a:effectStyle>
        <a:effectStyle>
          <a:effectLst>
            <a:outerShdw blurRad="95000" algn="tl" rotWithShape="0">
              <a:srgbClr val="000000">
                <a:alpha val="50000"/>
              </a:srgbClr>
            </a:outerShdw>
          </a:effectLst>
          <a:scene3d>
            <a:camera prst="orthographicFront"/>
            <a:lightRig rig="soft" dir="t">
              <a:rot lat="0" lon="0" rev="18000000"/>
            </a:lightRig>
          </a:scene3d>
          <a:sp3d prstMaterial="dkEdge">
            <a:bevelT w="73660" h="44450" prst="riblet"/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55000"/>
                <a:alpha val="20000"/>
              </a:schemeClr>
              <a:schemeClr val="phClr">
                <a:tint val="40000"/>
                <a:shade val="90000"/>
                <a:satMod val="60000"/>
                <a:alpha val="20000"/>
              </a:schemeClr>
            </a:duotone>
          </a:blip>
          <a:tile tx="0" ty="0" sx="58000" sy="38000" flip="none" algn="tl"/>
        </a:blipFill>
        <a:blipFill>
          <a:blip xmlns:r="http://schemas.openxmlformats.org/officeDocument/2006/relationships" r:embed="rId2">
            <a:duotone>
              <a:schemeClr val="phClr">
                <a:shade val="12000"/>
                <a:satMod val="240000"/>
              </a:schemeClr>
              <a:schemeClr val="phClr">
                <a:tint val="65000"/>
              </a:schemeClr>
            </a:duotone>
          </a:blip>
          <a:stretch>
            <a:fillRect/>
          </a:stretch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Paper</Template>
  <TotalTime>282</TotalTime>
  <Words>439</Words>
  <Application>Microsoft Office PowerPoint</Application>
  <PresentationFormat>Předvádění na obrazovce (4:3)</PresentationFormat>
  <Paragraphs>111</Paragraphs>
  <Slides>10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10</vt:i4>
      </vt:variant>
    </vt:vector>
  </HeadingPairs>
  <TitlesOfParts>
    <vt:vector size="11" baseType="lpstr">
      <vt:lpstr>Papír</vt:lpstr>
      <vt:lpstr>Prezentace aplikace PowerPoint</vt:lpstr>
      <vt:lpstr>Pohádka 3</vt:lpstr>
      <vt:lpstr>Shrnutí:</vt:lpstr>
      <vt:lpstr>Vyber správnou odpověď:</vt:lpstr>
      <vt:lpstr>Autorská nebo lidová pohádka?</vt:lpstr>
      <vt:lpstr>Řešení: </vt:lpstr>
      <vt:lpstr>Přiřaď autora k pohádce:</vt:lpstr>
      <vt:lpstr>Pohádková soutěž: </vt:lpstr>
      <vt:lpstr>Řešení:</vt:lpstr>
      <vt:lpstr>Zdroje: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Pohádka 3</dc:title>
  <dc:creator>Jiřina Homolová</dc:creator>
  <cp:lastModifiedBy>Jiřina Homolová</cp:lastModifiedBy>
  <cp:revision>35</cp:revision>
  <dcterms:created xsi:type="dcterms:W3CDTF">2012-11-21T07:53:22Z</dcterms:created>
  <dcterms:modified xsi:type="dcterms:W3CDTF">2013-01-07T08:27:38Z</dcterms:modified>
</cp:coreProperties>
</file>