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Default Extension="mp4" ContentType="video/m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6" r:id="rId3"/>
    <p:sldId id="267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9" r:id="rId13"/>
    <p:sldId id="265" r:id="rId14"/>
    <p:sldId id="268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94" y="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4FCA99CC-0BEB-4935-8406-54B42D11743B}" type="datetimeFigureOut">
              <a:rPr lang="cs-CZ" smtClean="0"/>
              <a:t>7.1.2013</a:t>
            </a:fld>
            <a:endParaRPr lang="cs-CZ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72BFF964-A454-4AF6-9733-EA9A8BFD7894}" type="slidenum">
              <a:rPr lang="cs-CZ" smtClean="0"/>
              <a:t>‹#›</a:t>
            </a:fld>
            <a:endParaRPr lang="cs-CZ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A99CC-0BEB-4935-8406-54B42D11743B}" type="datetimeFigureOut">
              <a:rPr lang="cs-CZ" smtClean="0"/>
              <a:t>7.1.2013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FF964-A454-4AF6-9733-EA9A8BFD789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A99CC-0BEB-4935-8406-54B42D11743B}" type="datetimeFigureOut">
              <a:rPr lang="cs-CZ" smtClean="0"/>
              <a:t>7.1.2013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FF964-A454-4AF6-9733-EA9A8BFD789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A99CC-0BEB-4935-8406-54B42D11743B}" type="datetimeFigureOut">
              <a:rPr lang="cs-CZ" smtClean="0"/>
              <a:t>7.1.2013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FF964-A454-4AF6-9733-EA9A8BFD7894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A99CC-0BEB-4935-8406-54B42D11743B}" type="datetimeFigureOut">
              <a:rPr lang="cs-CZ" smtClean="0"/>
              <a:t>7.1.2013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FF964-A454-4AF6-9733-EA9A8BFD789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A99CC-0BEB-4935-8406-54B42D11743B}" type="datetimeFigureOut">
              <a:rPr lang="cs-CZ" smtClean="0"/>
              <a:t>7.1.2013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FF964-A454-4AF6-9733-EA9A8BFD789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A99CC-0BEB-4935-8406-54B42D11743B}" type="datetimeFigureOut">
              <a:rPr lang="cs-CZ" smtClean="0"/>
              <a:t>7.1.2013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FF964-A454-4AF6-9733-EA9A8BFD789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A99CC-0BEB-4935-8406-54B42D11743B}" type="datetimeFigureOut">
              <a:rPr lang="cs-CZ" smtClean="0"/>
              <a:t>7.1.2013</a:t>
            </a:fld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FF964-A454-4AF6-9733-EA9A8BFD7894}" type="slidenum">
              <a:rPr lang="cs-CZ" smtClean="0"/>
              <a:t>‹#›</a:t>
            </a:fld>
            <a:endParaRPr lang="cs-CZ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A99CC-0BEB-4935-8406-54B42D11743B}" type="datetimeFigureOut">
              <a:rPr lang="cs-CZ" smtClean="0"/>
              <a:t>7.1.2013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FF964-A454-4AF6-9733-EA9A8BFD789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A99CC-0BEB-4935-8406-54B42D11743B}" type="datetimeFigureOut">
              <a:rPr lang="cs-CZ" smtClean="0"/>
              <a:t>7.1.2013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FF964-A454-4AF6-9733-EA9A8BFD789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A99CC-0BEB-4935-8406-54B42D11743B}" type="datetimeFigureOut">
              <a:rPr lang="cs-CZ" smtClean="0"/>
              <a:t>7.1.2013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FF964-A454-4AF6-9733-EA9A8BFD789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4FCA99CC-0BEB-4935-8406-54B42D11743B}" type="datetimeFigureOut">
              <a:rPr lang="cs-CZ" smtClean="0"/>
              <a:t>7.1.2013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72BFF964-A454-4AF6-9733-EA9A8BFD7894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Technologie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Teorie obrábění</a:t>
            </a:r>
          </a:p>
        </p:txBody>
      </p:sp>
      <p:pic>
        <p:nvPicPr>
          <p:cNvPr id="4" name="Picture 2" descr="http://7zs.wz.cz/opvk%20velke%20log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47813" y="620713"/>
            <a:ext cx="5867400" cy="14573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808791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31800" y="333375"/>
            <a:ext cx="8280400" cy="1143000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sz="48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Výukový materiál</a:t>
            </a:r>
            <a:endParaRPr lang="cs-CZ" sz="4800" b="1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431800" y="1628775"/>
            <a:ext cx="8280400" cy="48736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rtlCol="0">
            <a:normAutofit/>
          </a:bodyPr>
          <a:lstStyle/>
          <a:p>
            <a:pPr marL="0" indent="0" eaLnBrk="1" fontAlgn="auto" hangingPunct="1">
              <a:lnSpc>
                <a:spcPct val="15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Číslo projektu: </a:t>
            </a:r>
            <a:r>
              <a:rPr lang="cs-CZ" sz="22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CZ.1.07/1.5.00/34.0608</a:t>
            </a:r>
          </a:p>
          <a:p>
            <a:pPr marL="0" indent="0" eaLnBrk="1" fontAlgn="auto" hangingPunct="1">
              <a:lnSpc>
                <a:spcPct val="15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Šablona: </a:t>
            </a:r>
            <a:r>
              <a:rPr lang="cs-CZ" sz="22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III/2 Inovace a zkvalitnění výuky prostřednictvím ICT</a:t>
            </a:r>
          </a:p>
          <a:p>
            <a:pPr marL="0" indent="0" eaLnBrk="1" fontAlgn="auto" hangingPunct="1">
              <a:lnSpc>
                <a:spcPct val="15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Číslo materiálu:</a:t>
            </a:r>
            <a:r>
              <a:rPr lang="cs-CZ" sz="22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03_01_32_INOVACE_19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		</a:t>
            </a:r>
          </a:p>
          <a:p>
            <a:pPr marL="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endParaRPr lang="cs-CZ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148" name="Picture 2" descr="http://7zs.wz.cz/opvk%20velke%20log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43213" y="5299075"/>
            <a:ext cx="3168650" cy="78581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69836367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ovéPole 2"/>
          <p:cNvSpPr txBox="1">
            <a:spLocks noChangeArrowheads="1"/>
          </p:cNvSpPr>
          <p:nvPr/>
        </p:nvSpPr>
        <p:spPr bwMode="auto">
          <a:xfrm>
            <a:off x="684213" y="369888"/>
            <a:ext cx="8210550" cy="1138773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cs-CZ" sz="1600" dirty="0"/>
          </a:p>
          <a:p>
            <a:r>
              <a:rPr lang="cs-CZ" sz="2800" b="1" dirty="0" smtClean="0"/>
              <a:t>Teorie obrábění</a:t>
            </a:r>
          </a:p>
          <a:p>
            <a:pPr algn="ctr"/>
            <a:endParaRPr lang="cs-CZ" sz="2400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500034" y="1428736"/>
            <a:ext cx="8280400" cy="1981200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rtlCol="0">
            <a:noAutofit/>
          </a:bodyPr>
          <a:lstStyle/>
          <a:p>
            <a:pPr marL="0" indent="0" eaLnBrk="1" fontAlgn="auto" hangingPunct="1">
              <a:lnSpc>
                <a:spcPct val="140000"/>
              </a:lnSpc>
              <a:spcBef>
                <a:spcPct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Předmět: Technologie</a:t>
            </a:r>
            <a:r>
              <a:rPr lang="cs-CZ" sz="22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	</a:t>
            </a:r>
          </a:p>
          <a:p>
            <a:pPr marL="0" indent="0" eaLnBrk="1" fontAlgn="auto" hangingPunct="1">
              <a:lnSpc>
                <a:spcPct val="140000"/>
              </a:lnSpc>
              <a:spcBef>
                <a:spcPct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Ročník:</a:t>
            </a:r>
            <a:r>
              <a:rPr lang="cs-CZ" sz="22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 1.</a:t>
            </a:r>
          </a:p>
          <a:p>
            <a:pPr marL="0" indent="0" eaLnBrk="1" fontAlgn="auto" hangingPunct="1">
              <a:lnSpc>
                <a:spcPct val="140000"/>
              </a:lnSpc>
              <a:spcBef>
                <a:spcPct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Jméno autora: Ing. Leopold </a:t>
            </a:r>
            <a:r>
              <a:rPr lang="cs-CZ" sz="2200" b="1" dirty="0" err="1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Voharek</a:t>
            </a:r>
            <a:endParaRPr lang="cs-CZ" sz="2200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pPr marL="0" indent="0" eaLnBrk="1" fontAlgn="auto" hangingPunct="1">
              <a:lnSpc>
                <a:spcPct val="140000"/>
              </a:lnSpc>
              <a:spcBef>
                <a:spcPct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Škola:</a:t>
            </a:r>
            <a:r>
              <a:rPr lang="cs-CZ" sz="22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SPŠ Hranice</a:t>
            </a:r>
          </a:p>
          <a:p>
            <a:pPr marL="0" indent="0" eaLnBrk="1" fontAlgn="auto" hangingPunct="1">
              <a:lnSpc>
                <a:spcPct val="9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endParaRPr lang="cs-CZ" sz="2200" b="1" dirty="0" smtClean="0">
              <a:latin typeface="Arial" pitchFamily="34" charset="0"/>
              <a:cs typeface="Arial" pitchFamily="34" charset="0"/>
            </a:endParaRPr>
          </a:p>
          <a:p>
            <a:pPr marL="0" indent="0" eaLnBrk="1" fontAlgn="auto" hangingPunct="1">
              <a:lnSpc>
                <a:spcPct val="9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endParaRPr lang="cs-CZ" sz="2200" b="1" dirty="0" smtClean="0">
              <a:latin typeface="Arial" pitchFamily="34" charset="0"/>
              <a:cs typeface="Arial" pitchFamily="34" charset="0"/>
            </a:endParaRPr>
          </a:p>
          <a:p>
            <a:pPr marL="0" indent="0" eaLnBrk="1" fontAlgn="auto" hangingPunct="1">
              <a:lnSpc>
                <a:spcPct val="9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endParaRPr lang="en-GB" sz="2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0" indent="0" eaLnBrk="1" fontAlgn="auto" hangingPunct="1">
              <a:lnSpc>
                <a:spcPct val="9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endParaRPr lang="cs-CZ" sz="2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395288" y="6143625"/>
            <a:ext cx="8280400" cy="57626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1400" i="1" dirty="0">
                <a:solidFill>
                  <a:schemeClr val="tx1"/>
                </a:solidFill>
                <a:latin typeface="Arial" charset="0"/>
                <a:cs typeface="Arial" charset="0"/>
              </a:rPr>
              <a:t>Autorem materiálu a všech jeho částí, není-li uvedeno jinak, je </a:t>
            </a:r>
            <a:r>
              <a:rPr lang="cs-CZ" sz="1400" i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Ing. Leopold </a:t>
            </a:r>
            <a:r>
              <a:rPr lang="cs-CZ" sz="1400" i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Voharek</a:t>
            </a:r>
            <a:endParaRPr lang="cs-CZ" sz="1400" i="1" dirty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algn="ctr">
              <a:defRPr/>
            </a:pPr>
            <a:r>
              <a:rPr lang="cs-CZ" sz="1400" i="1" dirty="0">
                <a:solidFill>
                  <a:schemeClr val="tx1"/>
                </a:solidFill>
                <a:latin typeface="Arial" charset="0"/>
                <a:cs typeface="Arial" charset="0"/>
              </a:rPr>
              <a:t>Financováno z ESF a státního rozpočtu ČR. </a:t>
            </a:r>
            <a:endParaRPr lang="cs-CZ" sz="2800" dirty="0">
              <a:solidFill>
                <a:schemeClr val="tx1"/>
              </a:solidFill>
              <a:latin typeface="Arial" charset="0"/>
              <a:cs typeface="Arial" charset="0"/>
            </a:endParaRPr>
          </a:p>
        </p:txBody>
      </p:sp>
      <p:sp>
        <p:nvSpPr>
          <p:cNvPr id="7173" name="TextovéPole 4"/>
          <p:cNvSpPr txBox="1">
            <a:spLocks noChangeArrowheads="1"/>
          </p:cNvSpPr>
          <p:nvPr/>
        </p:nvSpPr>
        <p:spPr bwMode="auto">
          <a:xfrm>
            <a:off x="395288" y="3308350"/>
            <a:ext cx="8350250" cy="27392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 sz="22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2200" b="1" dirty="0">
                <a:solidFill>
                  <a:srgbClr val="000000"/>
                </a:solidFill>
                <a:cs typeface="Arial" charset="0"/>
              </a:rPr>
              <a:t>Anotace </a:t>
            </a:r>
            <a:r>
              <a:rPr lang="cs-CZ" sz="2200" b="1" dirty="0" smtClean="0">
                <a:solidFill>
                  <a:srgbClr val="000000"/>
                </a:solidFill>
                <a:cs typeface="Arial" charset="0"/>
              </a:rPr>
              <a:t>: </a:t>
            </a:r>
            <a:r>
              <a:rPr lang="cs-CZ" sz="2200" dirty="0" smtClean="0">
                <a:solidFill>
                  <a:srgbClr val="000000"/>
                </a:solidFill>
                <a:cs typeface="Arial" charset="0"/>
              </a:rPr>
              <a:t>úvod do teorie obrábění, vytyčení základních pojmů, tvorba třísky</a:t>
            </a:r>
            <a:endParaRPr lang="cs-CZ" sz="2200" dirty="0">
              <a:solidFill>
                <a:srgbClr val="000000"/>
              </a:solidFill>
              <a:cs typeface="Arial" charset="0"/>
            </a:endParaRPr>
          </a:p>
          <a:p>
            <a:pPr algn="just"/>
            <a:endParaRPr lang="cs-CZ" sz="2200" dirty="0">
              <a:solidFill>
                <a:srgbClr val="000000"/>
              </a:solidFill>
              <a:cs typeface="Arial" charset="0"/>
            </a:endParaRPr>
          </a:p>
          <a:p>
            <a:pPr algn="just"/>
            <a:endParaRPr lang="cs-CZ" sz="2200" dirty="0">
              <a:solidFill>
                <a:srgbClr val="000000"/>
              </a:solidFill>
              <a:cs typeface="Arial" charset="0"/>
            </a:endParaRPr>
          </a:p>
          <a:p>
            <a:r>
              <a:rPr lang="cs-CZ" sz="2200" b="1" dirty="0">
                <a:solidFill>
                  <a:srgbClr val="000000"/>
                </a:solidFill>
                <a:cs typeface="Arial" charset="0"/>
              </a:rPr>
              <a:t>Klíčová slova</a:t>
            </a:r>
            <a:r>
              <a:rPr lang="cs-CZ" sz="2200" b="1" dirty="0" smtClean="0">
                <a:solidFill>
                  <a:srgbClr val="000000"/>
                </a:solidFill>
                <a:cs typeface="Arial" charset="0"/>
              </a:rPr>
              <a:t>: </a:t>
            </a:r>
            <a:r>
              <a:rPr lang="cs-CZ" sz="2200" dirty="0" smtClean="0">
                <a:solidFill>
                  <a:srgbClr val="000000"/>
                </a:solidFill>
                <a:cs typeface="Arial" charset="0"/>
              </a:rPr>
              <a:t>obrábění, obrobek, polotovar, nástroj, tříska, řezné podmínky</a:t>
            </a:r>
            <a:endParaRPr lang="cs-CZ" sz="2200" dirty="0">
              <a:solidFill>
                <a:srgbClr val="000000"/>
              </a:solidFill>
              <a:cs typeface="Arial" charset="0"/>
            </a:endParaRPr>
          </a:p>
          <a:p>
            <a:endParaRPr lang="cs-CZ" dirty="0">
              <a:cs typeface="Arial" charset="0"/>
            </a:endParaRPr>
          </a:p>
        </p:txBody>
      </p:sp>
      <p:pic>
        <p:nvPicPr>
          <p:cNvPr id="7174" name="Obrázek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50163" y="333375"/>
            <a:ext cx="1077912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12204009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476672"/>
            <a:ext cx="7920880" cy="792088"/>
          </a:xfrm>
        </p:spPr>
        <p:txBody>
          <a:bodyPr>
            <a:noAutofit/>
          </a:bodyPr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Teorie obrábění - základní pojmy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1510900"/>
            <a:ext cx="5242321" cy="4767018"/>
          </a:xfrm>
        </p:spPr>
      </p:pic>
    </p:spTree>
    <p:extLst>
      <p:ext uri="{BB962C8B-B14F-4D97-AF65-F5344CB8AC3E}">
        <p14:creationId xmlns:p14="http://schemas.microsoft.com/office/powerpoint/2010/main" val="3395176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764704"/>
            <a:ext cx="7992888" cy="504056"/>
          </a:xfrm>
        </p:spPr>
        <p:txBody>
          <a:bodyPr>
            <a:normAutofit fontScale="90000"/>
          </a:bodyPr>
          <a:lstStyle/>
          <a:p>
            <a:r>
              <a:rPr lang="cs-CZ" b="1" dirty="0">
                <a:latin typeface="Arial" pitchFamily="34" charset="0"/>
                <a:cs typeface="Arial" pitchFamily="34" charset="0"/>
              </a:rPr>
              <a:t>Teorie obrábění - základní pojmy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cs-CZ" sz="4000" u="sng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Obrábění</a:t>
            </a:r>
            <a:r>
              <a:rPr lang="cs-CZ" dirty="0" smtClean="0"/>
              <a:t> </a:t>
            </a:r>
          </a:p>
          <a:p>
            <a:pPr marL="0" indent="0" algn="ctr">
              <a:buNone/>
            </a:pPr>
            <a:r>
              <a:rPr lang="cs-CZ" dirty="0" smtClean="0"/>
              <a:t>je technologický proces, při kterém je za pomocí odebírání třísky upravován tvar a povrch materiálu.</a:t>
            </a:r>
          </a:p>
          <a:p>
            <a:pPr marL="0" indent="0" algn="ctr">
              <a:buNone/>
            </a:pPr>
            <a:r>
              <a:rPr lang="cs-CZ" sz="4000" u="sng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Technologie </a:t>
            </a:r>
            <a:r>
              <a:rPr lang="cs-CZ" sz="4000" u="sng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obrábění</a:t>
            </a:r>
            <a:r>
              <a:rPr lang="cs-CZ" dirty="0" smtClean="0"/>
              <a:t> </a:t>
            </a:r>
          </a:p>
          <a:p>
            <a:pPr marL="0" indent="0" algn="ctr">
              <a:buNone/>
            </a:pPr>
            <a:r>
              <a:rPr lang="cs-CZ" dirty="0" smtClean="0"/>
              <a:t>pojednává o </a:t>
            </a:r>
            <a:r>
              <a:rPr lang="cs-CZ" dirty="0" err="1" smtClean="0"/>
              <a:t>procesechpři</a:t>
            </a:r>
            <a:r>
              <a:rPr lang="cs-CZ" dirty="0" smtClean="0"/>
              <a:t> kterých odebíráním </a:t>
            </a:r>
            <a:r>
              <a:rPr lang="cs-CZ" dirty="0" err="1" smtClean="0"/>
              <a:t>tříse</a:t>
            </a:r>
            <a:r>
              <a:rPr lang="cs-CZ" dirty="0" smtClean="0"/>
              <a:t> </a:t>
            </a:r>
            <a:r>
              <a:rPr lang="cs-CZ" dirty="0" err="1" smtClean="0"/>
              <a:t>kvzniká</a:t>
            </a:r>
            <a:r>
              <a:rPr lang="cs-CZ" dirty="0" smtClean="0"/>
              <a:t> z daného polotovaru obrobek žádaného tvaru, rozměru a daného povrchu materiálu.</a:t>
            </a:r>
          </a:p>
        </p:txBody>
      </p:sp>
    </p:spTree>
    <p:extLst>
      <p:ext uri="{BB962C8B-B14F-4D97-AF65-F5344CB8AC3E}">
        <p14:creationId xmlns:p14="http://schemas.microsoft.com/office/powerpoint/2010/main" val="4158368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764704"/>
            <a:ext cx="7024744" cy="673144"/>
          </a:xfrm>
        </p:spPr>
        <p:txBody>
          <a:bodyPr>
            <a:normAutofit/>
          </a:bodyPr>
          <a:lstStyle/>
          <a:p>
            <a:r>
              <a:rPr lang="cs-CZ" sz="3600" dirty="0" smtClean="0">
                <a:latin typeface="Arial" pitchFamily="34" charset="0"/>
                <a:cs typeface="Arial" pitchFamily="34" charset="0"/>
              </a:rPr>
              <a:t>Teorie obrábění - tvorba třísky</a:t>
            </a:r>
            <a:endParaRPr lang="cs-CZ" sz="36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628800"/>
            <a:ext cx="7094201" cy="4203675"/>
          </a:xfrm>
        </p:spPr>
      </p:pic>
    </p:spTree>
    <p:extLst>
      <p:ext uri="{BB962C8B-B14F-4D97-AF65-F5344CB8AC3E}">
        <p14:creationId xmlns:p14="http://schemas.microsoft.com/office/powerpoint/2010/main" val="3459854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764704"/>
            <a:ext cx="7992888" cy="601136"/>
          </a:xfrm>
        </p:spPr>
        <p:txBody>
          <a:bodyPr>
            <a:normAutofit fontScale="90000"/>
          </a:bodyPr>
          <a:lstStyle/>
          <a:p>
            <a:r>
              <a:rPr lang="cs-CZ" b="1" dirty="0">
                <a:latin typeface="Arial" pitchFamily="34" charset="0"/>
                <a:cs typeface="Arial" pitchFamily="34" charset="0"/>
              </a:rPr>
              <a:t>Teorie obrábění - základní pojmy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1556792"/>
            <a:ext cx="7848872" cy="482453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3600" dirty="0" smtClean="0">
                <a:latin typeface="Arial" pitchFamily="34" charset="0"/>
                <a:cs typeface="Arial" pitchFamily="34" charset="0"/>
              </a:rPr>
              <a:t>Při obrábění vniká do materiálu nástroj zpravidla klínovitého tvaru a vzájemným pohybem dochází k odběru materiálu formou třísky.</a:t>
            </a:r>
            <a:endParaRPr lang="cs-CZ" sz="36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4553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30036" y="692696"/>
            <a:ext cx="7024744" cy="586649"/>
          </a:xfrm>
        </p:spPr>
        <p:txBody>
          <a:bodyPr>
            <a:noAutofit/>
          </a:bodyPr>
          <a:lstStyle/>
          <a:p>
            <a:r>
              <a:rPr lang="cs-CZ" sz="3600" b="1" dirty="0">
                <a:latin typeface="Arial" pitchFamily="34" charset="0"/>
                <a:cs typeface="Arial" pitchFamily="34" charset="0"/>
              </a:rPr>
              <a:t>Teorie 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obrábění - tvorba </a:t>
            </a:r>
            <a:r>
              <a:rPr lang="cs-CZ" sz="3600" b="1" dirty="0">
                <a:latin typeface="Arial" pitchFamily="34" charset="0"/>
                <a:cs typeface="Arial" pitchFamily="34" charset="0"/>
              </a:rPr>
              <a:t>třísky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1196752"/>
            <a:ext cx="7920880" cy="5184576"/>
          </a:xfrm>
        </p:spPr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Pěchování materiálu</a:t>
            </a:r>
          </a:p>
          <a:p>
            <a:endParaRPr lang="cs-CZ" dirty="0">
              <a:latin typeface="Arial" pitchFamily="34" charset="0"/>
              <a:cs typeface="Arial" pitchFamily="34" charset="0"/>
            </a:endParaRP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Začátek porušování soudržnosti</a:t>
            </a:r>
          </a:p>
          <a:p>
            <a:endParaRPr lang="cs-CZ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6818" y="1268760"/>
            <a:ext cx="2857500" cy="163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2735" y="3861048"/>
            <a:ext cx="2857500" cy="1400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28003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692696"/>
            <a:ext cx="7992888" cy="745152"/>
          </a:xfrm>
        </p:spPr>
        <p:txBody>
          <a:bodyPr>
            <a:noAutofit/>
          </a:bodyPr>
          <a:lstStyle/>
          <a:p>
            <a:r>
              <a:rPr lang="cs-CZ" sz="3600" b="1" dirty="0">
                <a:latin typeface="Arial" pitchFamily="34" charset="0"/>
                <a:cs typeface="Arial" pitchFamily="34" charset="0"/>
              </a:rPr>
              <a:t>Teorie 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obrábění - tvorba </a:t>
            </a:r>
            <a:r>
              <a:rPr lang="cs-CZ" sz="3600" b="1" dirty="0">
                <a:latin typeface="Arial" pitchFamily="34" charset="0"/>
                <a:cs typeface="Arial" pitchFamily="34" charset="0"/>
              </a:rPr>
              <a:t>třísky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484784"/>
            <a:ext cx="7992888" cy="4824536"/>
          </a:xfrm>
        </p:spPr>
        <p:txBody>
          <a:bodyPr/>
          <a:lstStyle/>
          <a:p>
            <a:r>
              <a:rPr lang="cs-CZ" dirty="0" smtClean="0"/>
              <a:t>Odstřižení ( </a:t>
            </a:r>
            <a:r>
              <a:rPr lang="cs-CZ" dirty="0" err="1" smtClean="0"/>
              <a:t>usmyknutí</a:t>
            </a:r>
            <a:r>
              <a:rPr lang="cs-CZ" dirty="0" smtClean="0"/>
              <a:t>) částice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Skluz </a:t>
            </a:r>
            <a:r>
              <a:rPr lang="cs-CZ" dirty="0" err="1" smtClean="0"/>
              <a:t>usmyknuté</a:t>
            </a:r>
            <a:r>
              <a:rPr lang="cs-CZ" dirty="0" smtClean="0"/>
              <a:t> částice</a:t>
            </a: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988840"/>
            <a:ext cx="2857500" cy="129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1719" y="4365104"/>
            <a:ext cx="2857500" cy="1323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05524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1027664"/>
            <a:ext cx="7992888" cy="673144"/>
          </a:xfrm>
        </p:spPr>
        <p:txBody>
          <a:bodyPr>
            <a:noAutofit/>
          </a:bodyPr>
          <a:lstStyle/>
          <a:p>
            <a:r>
              <a:rPr lang="cs-CZ" sz="3600" b="1" dirty="0">
                <a:latin typeface="Arial" pitchFamily="34" charset="0"/>
                <a:cs typeface="Arial" pitchFamily="34" charset="0"/>
              </a:rPr>
              <a:t>Teorie 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obrábění - tvorba </a:t>
            </a:r>
            <a:r>
              <a:rPr lang="cs-CZ" sz="3600" b="1" dirty="0">
                <a:latin typeface="Arial" pitchFamily="34" charset="0"/>
                <a:cs typeface="Arial" pitchFamily="34" charset="0"/>
              </a:rPr>
              <a:t>třísky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1772816"/>
            <a:ext cx="7209249" cy="4059813"/>
          </a:xfrm>
        </p:spPr>
        <p:txBody>
          <a:bodyPr/>
          <a:lstStyle/>
          <a:p>
            <a:r>
              <a:rPr lang="cs-CZ" dirty="0" smtClean="0"/>
              <a:t>Odvádění třísky po čele nástroje</a:t>
            </a:r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636912"/>
            <a:ext cx="2857500" cy="1381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63079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836712"/>
            <a:ext cx="7920880" cy="648072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dirty="0">
                <a:latin typeface="Arial" pitchFamily="34" charset="0"/>
                <a:cs typeface="Arial" pitchFamily="34" charset="0"/>
              </a:rPr>
              <a:t>Teorie obrábění - tvorba třísky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12776"/>
            <a:ext cx="8064896" cy="4968552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cs-CZ" u="sng" dirty="0" smtClean="0">
                <a:latin typeface="Arial" pitchFamily="34" charset="0"/>
                <a:cs typeface="Arial" pitchFamily="34" charset="0"/>
              </a:rPr>
              <a:t>Tříska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r>
              <a:rPr lang="cs-CZ" sz="2800" dirty="0">
                <a:latin typeface="Arial" pitchFamily="34" charset="0"/>
                <a:cs typeface="Arial" pitchFamily="34" charset="0"/>
              </a:rPr>
              <a:t>Stříhaná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-  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vzniká při řezném pohybu tlakem břitu nástroje na obráběný materiál.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Jakmile 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v určité vrstvě materiálu dosáhne smykové napětí meze pevnosti, dojde k odstřižení jeho drobné částice (elementu, článku). Tento proces se opakuje. </a:t>
            </a:r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Odlamovaná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(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vylamovaná)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může vznikat u  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křehkých materiálů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Zde nedochází k odstřihování jednotlivých elementů, ale k vytrhávání materiálu. Tato skutečnost má za následek velmi nekvalitní povrch obrobku.</a:t>
            </a:r>
          </a:p>
          <a:p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u="sng" dirty="0">
                <a:latin typeface="Arial" pitchFamily="34" charset="0"/>
                <a:cs typeface="Arial" pitchFamily="34" charset="0"/>
              </a:rPr>
              <a:t>Tvary třísek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drobivá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vzniklé 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elementy třísky zůstávají u křehkých materiálů, například u litiny, vzájemně oddělené. </a:t>
            </a:r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dělená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u materiálů 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houževnatých a tvárných dochází tlakem mezi jednotlivými elementy třísky k jejich spojování do delších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úsekůkteré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jsou  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tvořeny několika elementy, </a:t>
            </a:r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plynulá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Pokud 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odchází od tříska od břitu jako dlouhý celek, nazývá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se. 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Plynulá tříska vytváří velké shluky, namotává se na pohyblivé části stroje a ohrožuje obsluhu.</a:t>
            </a:r>
          </a:p>
          <a:p>
            <a:endParaRPr lang="cs-CZ" sz="1600" dirty="0"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90395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601136"/>
          </a:xfrm>
        </p:spPr>
        <p:txBody>
          <a:bodyPr>
            <a:normAutofit fontScale="90000"/>
          </a:bodyPr>
          <a:lstStyle/>
          <a:p>
            <a:r>
              <a:rPr lang="cs-CZ" b="1" dirty="0">
                <a:latin typeface="Arial" pitchFamily="34" charset="0"/>
                <a:cs typeface="Arial" pitchFamily="34" charset="0"/>
              </a:rPr>
              <a:t>Teorie obrábění - tvorba třísky</a:t>
            </a:r>
            <a:endParaRPr lang="cs-CZ" dirty="0"/>
          </a:p>
        </p:txBody>
      </p:sp>
      <p:pic>
        <p:nvPicPr>
          <p:cNvPr id="1026" name="Picture 2" descr="http://www.mmspektrum.com/content/image/gallery/2012-4_9_1333624269/seco_obr_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613488"/>
            <a:ext cx="3123830" cy="4680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899592" y="1916832"/>
            <a:ext cx="4104456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b="1" dirty="0" smtClean="0"/>
              <a:t>Plynulá (špona)</a:t>
            </a:r>
          </a:p>
          <a:p>
            <a:pPr marL="285750" indent="-285750">
              <a:buFont typeface="Arial" pitchFamily="34" charset="0"/>
              <a:buChar char="•"/>
            </a:pPr>
            <a:endParaRPr lang="cs-CZ" b="1" dirty="0"/>
          </a:p>
          <a:p>
            <a:pPr marL="285750" indent="-285750">
              <a:buFont typeface="Arial" pitchFamily="34" charset="0"/>
              <a:buChar char="•"/>
            </a:pPr>
            <a:endParaRPr lang="cs-CZ" b="1" dirty="0" smtClean="0"/>
          </a:p>
          <a:p>
            <a:pPr marL="285750" indent="-285750">
              <a:buFont typeface="Arial" pitchFamily="34" charset="0"/>
              <a:buChar char="•"/>
            </a:pPr>
            <a:endParaRPr lang="cs-CZ" b="1" dirty="0"/>
          </a:p>
          <a:p>
            <a:pPr marL="285750" indent="-285750">
              <a:buFont typeface="Arial" pitchFamily="34" charset="0"/>
              <a:buChar char="•"/>
            </a:pPr>
            <a:endParaRPr lang="cs-CZ" b="1" dirty="0" smtClean="0"/>
          </a:p>
          <a:p>
            <a:pPr marL="285750" indent="-285750">
              <a:buFont typeface="Arial" pitchFamily="34" charset="0"/>
              <a:buChar char="•"/>
            </a:pPr>
            <a:endParaRPr lang="cs-CZ" b="1" dirty="0"/>
          </a:p>
          <a:p>
            <a:pPr marL="285750" indent="-285750">
              <a:buFont typeface="Arial" pitchFamily="34" charset="0"/>
              <a:buChar char="•"/>
            </a:pPr>
            <a:endParaRPr lang="cs-CZ" b="1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b="1" dirty="0" smtClean="0"/>
              <a:t>Dělená</a:t>
            </a:r>
          </a:p>
          <a:p>
            <a:pPr marL="285750" indent="-285750">
              <a:buFont typeface="Arial" pitchFamily="34" charset="0"/>
              <a:buChar char="•"/>
            </a:pPr>
            <a:endParaRPr lang="cs-CZ" b="1" dirty="0"/>
          </a:p>
          <a:p>
            <a:pPr marL="285750" indent="-285750">
              <a:buFont typeface="Arial" pitchFamily="34" charset="0"/>
              <a:buChar char="•"/>
            </a:pPr>
            <a:endParaRPr lang="cs-CZ" b="1" dirty="0" smtClean="0"/>
          </a:p>
          <a:p>
            <a:pPr marL="285750" indent="-285750">
              <a:buFont typeface="Arial" pitchFamily="34" charset="0"/>
              <a:buChar char="•"/>
            </a:pPr>
            <a:endParaRPr lang="cs-CZ" b="1" dirty="0"/>
          </a:p>
          <a:p>
            <a:pPr marL="285750" indent="-285750">
              <a:buFont typeface="Arial" pitchFamily="34" charset="0"/>
              <a:buChar char="•"/>
            </a:pPr>
            <a:endParaRPr lang="cs-CZ" b="1" dirty="0" smtClean="0"/>
          </a:p>
          <a:p>
            <a:pPr marL="285750" indent="-285750">
              <a:buFont typeface="Arial" pitchFamily="34" charset="0"/>
              <a:buChar char="•"/>
            </a:pPr>
            <a:endParaRPr lang="cs-CZ" b="1" dirty="0"/>
          </a:p>
          <a:p>
            <a:pPr marL="285750" indent="-285750">
              <a:buFont typeface="Arial" pitchFamily="34" charset="0"/>
              <a:buChar char="•"/>
            </a:pPr>
            <a:r>
              <a:rPr lang="cs-CZ" b="1" dirty="0" smtClean="0"/>
              <a:t>Drobivá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98184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764704"/>
            <a:ext cx="7920880" cy="648072"/>
          </a:xfrm>
        </p:spPr>
        <p:txBody>
          <a:bodyPr>
            <a:normAutofit fontScale="90000"/>
          </a:bodyPr>
          <a:lstStyle/>
          <a:p>
            <a:r>
              <a:rPr lang="cs-CZ" b="1" dirty="0">
                <a:latin typeface="Arial" pitchFamily="34" charset="0"/>
                <a:cs typeface="Arial" pitchFamily="34" charset="0"/>
              </a:rPr>
              <a:t>Teorie obrábění - tvorba třísky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tvorba třísky.mp4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763688" y="1412776"/>
            <a:ext cx="5688632" cy="4654528"/>
          </a:xfrm>
        </p:spPr>
      </p:pic>
    </p:spTree>
    <p:extLst>
      <p:ext uri="{BB962C8B-B14F-4D97-AF65-F5344CB8AC3E}">
        <p14:creationId xmlns:p14="http://schemas.microsoft.com/office/powerpoint/2010/main" val="2690415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Použité zdroje</a:t>
            </a:r>
          </a:p>
        </p:txBody>
      </p:sp>
      <p:sp>
        <p:nvSpPr>
          <p:cNvPr id="9219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cs-CZ" dirty="0" smtClean="0">
              <a:latin typeface="Franklin Gothic Book" pitchFamily="34" charset="0"/>
            </a:endParaRPr>
          </a:p>
          <a:p>
            <a:pPr eaLnBrk="1" hangingPunct="1"/>
            <a:endParaRPr lang="cs-CZ" dirty="0" smtClean="0">
              <a:latin typeface="Franklin Gothic Book" pitchFamily="34" charset="0"/>
            </a:endParaRPr>
          </a:p>
          <a:p>
            <a:pPr marL="69850" indent="0" eaLnBrk="1" hangingPunct="1">
              <a:buNone/>
            </a:pPr>
            <a:endParaRPr lang="cs-CZ" dirty="0" smtClean="0">
              <a:latin typeface="Franklin Gothic Book" pitchFamily="34" charset="0"/>
            </a:endParaRPr>
          </a:p>
          <a:p>
            <a:pPr eaLnBrk="1" hangingPunct="1"/>
            <a:endParaRPr lang="cs-CZ" dirty="0" smtClean="0">
              <a:latin typeface="Franklin Gothic Book" pitchFamily="34" charset="0"/>
            </a:endParaRPr>
          </a:p>
          <a:p>
            <a:pPr eaLnBrk="1" hangingPunct="1"/>
            <a:endParaRPr lang="cs-CZ" dirty="0" smtClean="0">
              <a:latin typeface="Franklin Gothic Book" pitchFamily="34" charset="0"/>
            </a:endParaRPr>
          </a:p>
          <a:p>
            <a:pPr eaLnBrk="1" hangingPunct="1"/>
            <a:endParaRPr lang="cs-CZ" dirty="0" smtClean="0">
              <a:latin typeface="Franklin Gothic Book" pitchFamily="34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415925" y="6180138"/>
            <a:ext cx="8281988" cy="57626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Autorem materiálu a všech jeho částí, není-li uvedeno jinak, </a:t>
            </a:r>
            <a:r>
              <a:rPr lang="cs-CZ" sz="1400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je  Ing. Leopold </a:t>
            </a:r>
            <a:r>
              <a:rPr lang="cs-CZ" sz="1400" i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Voharek</a:t>
            </a:r>
            <a:endParaRPr lang="cs-CZ" sz="1400" i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Financováno z ESF a státního rozpočtu ČR. </a:t>
            </a:r>
            <a:endParaRPr lang="cs-CZ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221" name="Obdélník 4"/>
          <p:cNvSpPr>
            <a:spLocks noChangeArrowheads="1"/>
          </p:cNvSpPr>
          <p:nvPr/>
        </p:nvSpPr>
        <p:spPr bwMode="auto">
          <a:xfrm>
            <a:off x="1187624" y="2276475"/>
            <a:ext cx="6297439" cy="2677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http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://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techstroj.g6.cz/T/T11.pdf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>
                <a:latin typeface="Arial" pitchFamily="34" charset="0"/>
                <a:cs typeface="Arial" pitchFamily="34" charset="0"/>
              </a:rPr>
              <a:t>http://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www.mmspektrum.com/clanek/prirucka-pro-technology-jak-rozpoznat-spravne-utvareni-trisek.html</a:t>
            </a:r>
          </a:p>
          <a:p>
            <a:pPr marL="342900" indent="-342900">
              <a:buFont typeface="Arial" pitchFamily="34" charset="0"/>
              <a:buChar char="•"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Arial" pitchFamily="34" charset="0"/>
              <a:buChar char="•"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Arial" pitchFamily="34" charset="0"/>
              <a:buChar char="•"/>
            </a:pP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2944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90</TotalTime>
  <Words>303</Words>
  <Application>Microsoft Office PowerPoint</Application>
  <PresentationFormat>Předvádění na obrazovce (4:3)</PresentationFormat>
  <Paragraphs>79</Paragraphs>
  <Slides>14</Slides>
  <Notes>0</Notes>
  <HiddenSlides>0</HiddenSlides>
  <MMClips>1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Austin</vt:lpstr>
      <vt:lpstr>Technologie</vt:lpstr>
      <vt:lpstr>Výukový materiál</vt:lpstr>
      <vt:lpstr>Prezentace aplikace PowerPoint</vt:lpstr>
      <vt:lpstr>Teorie obrábění - základní pojmy</vt:lpstr>
      <vt:lpstr>Teorie obrábění - základní pojmy</vt:lpstr>
      <vt:lpstr>Teorie obrábění - tvorba třísky</vt:lpstr>
      <vt:lpstr>Teorie obrábění - základní pojmy</vt:lpstr>
      <vt:lpstr>Teorie obrábění - tvorba třísky</vt:lpstr>
      <vt:lpstr>Teorie obrábění - tvorba třísky</vt:lpstr>
      <vt:lpstr>Teorie obrábění - tvorba třísky</vt:lpstr>
      <vt:lpstr>Teorie obrábění - tvorba třísky</vt:lpstr>
      <vt:lpstr>Teorie obrábění - tvorba třísky</vt:lpstr>
      <vt:lpstr>Teorie obrábění - tvorba třísky</vt:lpstr>
      <vt:lpstr>Použité zdroje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Technologie</dc:title>
  <dc:creator>Leopold Voharek</dc:creator>
  <cp:lastModifiedBy>Učitel</cp:lastModifiedBy>
  <cp:revision>13</cp:revision>
  <dcterms:created xsi:type="dcterms:W3CDTF">2012-03-25T13:01:22Z</dcterms:created>
  <dcterms:modified xsi:type="dcterms:W3CDTF">2013-01-07T10:10:12Z</dcterms:modified>
</cp:coreProperties>
</file>