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72" r:id="rId4"/>
    <p:sldId id="259" r:id="rId5"/>
    <p:sldId id="260" r:id="rId6"/>
    <p:sldId id="261" r:id="rId7"/>
    <p:sldId id="262" r:id="rId8"/>
    <p:sldId id="270" r:id="rId9"/>
    <p:sldId id="263" r:id="rId10"/>
    <p:sldId id="265" r:id="rId11"/>
    <p:sldId id="266" r:id="rId12"/>
    <p:sldId id="268" r:id="rId13"/>
    <p:sldId id="267" r:id="rId14"/>
    <p:sldId id="269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5690A6A-4ADD-4B14-ABC5-A9C73B55627A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4616EB4-9C79-4A5D-813C-0D802548B0F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Technologie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Teorie obrábění I</a:t>
            </a:r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8123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03_01_32_INOVACE_20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564637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13877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2800" b="1" dirty="0" smtClean="0"/>
              <a:t>Teorie obrábění I</a:t>
            </a:r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428736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3077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úvod do teorie obrábění, vytyčení základních pojmů, odborná terminologie, řezné podmínky, geometrie nástroje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 nástroj, tříska, řezné podmínky, geometrie nástroje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489540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Teorie obrábění 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848872" cy="48245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u="sng" dirty="0">
                <a:latin typeface="Arial" pitchFamily="34" charset="0"/>
                <a:cs typeface="Arial" pitchFamily="34" charset="0"/>
              </a:rPr>
              <a:t>Řezný pohyb </a:t>
            </a:r>
            <a:endParaRPr lang="cs-CZ" sz="3600" b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vzájemný pohyb mezi obrobkem a nástrojem a skládá se obvykle ze dvou složek: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základní řezný pohyb</a:t>
            </a:r>
          </a:p>
          <a:p>
            <a:pPr indent="-342900"/>
            <a:r>
              <a:rPr lang="cs-CZ" dirty="0" smtClean="0">
                <a:latin typeface="Arial" pitchFamily="34" charset="0"/>
                <a:cs typeface="Arial" pitchFamily="34" charset="0"/>
              </a:rPr>
              <a:t>vedlejší řezný pohyb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17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7992888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• </a:t>
            </a:r>
            <a:r>
              <a:rPr lang="cs-CZ" b="1" dirty="0" smtClean="0"/>
              <a:t>hlavní řezný pohyb</a:t>
            </a:r>
            <a:r>
              <a:rPr lang="cs-CZ" dirty="0" smtClean="0"/>
              <a:t>, který se shoduje s základním pohybem obráběcího stroj (vřeteno u soustruhů, vrtaček, frézek, smýkadlo u obráběček), může být otáčivý, přímočarý nebo složený.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879" y="3212976"/>
            <a:ext cx="3810000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07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992888" cy="511256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Vedlejší řezný pohyb</a:t>
            </a:r>
            <a:r>
              <a:rPr lang="cs-CZ" dirty="0" smtClean="0"/>
              <a:t>, který se skládá ze dvou pohybů: </a:t>
            </a:r>
          </a:p>
          <a:p>
            <a:r>
              <a:rPr lang="cs-CZ" b="1" dirty="0" smtClean="0"/>
              <a:t>posuv </a:t>
            </a:r>
            <a:r>
              <a:rPr lang="cs-CZ" dirty="0" smtClean="0"/>
              <a:t>- spolu s hlavním řezným pohybem, umožňuje obrábění, je obvykle kolmý na směr hlavního řezného pohybu, vykonává jej nástroj nebo obrobek. </a:t>
            </a:r>
          </a:p>
          <a:p>
            <a:r>
              <a:rPr lang="cs-CZ" b="1" dirty="0" smtClean="0"/>
              <a:t>přísuv – </a:t>
            </a:r>
            <a:r>
              <a:rPr lang="cs-CZ" dirty="0" smtClean="0"/>
              <a:t>umožnuje nastavení hloubku řezu.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4200" y="4301510"/>
            <a:ext cx="3638550" cy="15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18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268760"/>
                <a:ext cx="7920880" cy="4968552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sz="4600" b="1" dirty="0" smtClean="0">
                    <a:latin typeface="Arial" pitchFamily="34" charset="0"/>
                    <a:cs typeface="Arial" pitchFamily="34" charset="0"/>
                  </a:rPr>
                  <a:t>Řezná rychlost</a:t>
                </a:r>
              </a:p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Obecně </a:t>
                </a:r>
                <a:r>
                  <a:rPr lang="cs-CZ" dirty="0">
                    <a:latin typeface="Arial" pitchFamily="34" charset="0"/>
                    <a:cs typeface="Arial" pitchFamily="34" charset="0"/>
                  </a:rPr>
                  <a:t>pro řeznou rychlost v tomto smyslu označování 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platí </a:t>
                </a:r>
                <a:endParaRPr lang="cs-CZ" b="0" i="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3400" b="1" i="1">
                        <a:latin typeface="Cambria Math"/>
                      </a:rPr>
                      <m:t>𝒗</m:t>
                    </m:r>
                    <m:r>
                      <a:rPr lang="cs-CZ" sz="3400" b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400" b="1" i="1">
                            <a:latin typeface="Cambria Math"/>
                          </a:rPr>
                          <m:t>𝒔</m:t>
                        </m:r>
                      </m:num>
                      <m:den>
                        <m:r>
                          <a:rPr lang="cs-CZ" sz="3400" b="1" i="1"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r>
                  <a:rPr lang="en-US" sz="34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en-US" sz="3100" dirty="0" smtClean="0">
                    <a:latin typeface="Arial" pitchFamily="34" charset="0"/>
                    <a:cs typeface="Arial" pitchFamily="34" charset="0"/>
                  </a:rPr>
                  <a:t>[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1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100" i="1">
                            <a:latin typeface="Cambria Math"/>
                          </a:rPr>
                          <m:t>𝑚</m:t>
                        </m:r>
                        <m:r>
                          <a:rPr lang="cs-CZ" sz="3100" i="1">
                            <a:latin typeface="Cambria Math"/>
                          </a:rPr>
                          <m:t>.</m:t>
                        </m:r>
                        <m:r>
                          <a:rPr lang="en-US" sz="3100" b="0" i="1" smtClean="0">
                            <a:latin typeface="Cambria Math"/>
                          </a:rPr>
                          <m:t>𝑠</m:t>
                        </m:r>
                      </m:e>
                      <m:sup>
                        <m:r>
                          <a:rPr lang="cs-CZ" sz="3100" i="1">
                            <a:latin typeface="Cambria Math"/>
                          </a:rPr>
                          <m:t>−1</m:t>
                        </m:r>
                      </m:sup>
                    </m:sSup>
                  </m:oMath>
                </a14:m>
                <a:r>
                  <a:rPr lang="en-US" sz="3100" dirty="0" smtClean="0">
                    <a:latin typeface="Arial" pitchFamily="34" charset="0"/>
                    <a:cs typeface="Arial" pitchFamily="34" charset="0"/>
                  </a:rPr>
                  <a:t>]</a:t>
                </a:r>
                <a:endParaRPr lang="cs-CZ" sz="31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kde </a:t>
                </a:r>
                <a:r>
                  <a:rPr lang="cs-CZ" i="1" dirty="0">
                    <a:latin typeface="Arial" pitchFamily="34" charset="0"/>
                    <a:cs typeface="Arial" pitchFamily="34" charset="0"/>
                  </a:rPr>
                  <a:t>s</a:t>
                </a:r>
                <a:r>
                  <a:rPr lang="cs-CZ" dirty="0">
                    <a:latin typeface="Arial" pitchFamily="34" charset="0"/>
                    <a:cs typeface="Arial" pitchFamily="34" charset="0"/>
                  </a:rPr>
                  <a:t> je relativní dráha nástroje vůči obrobku a </a:t>
                </a:r>
                <a:r>
                  <a:rPr lang="cs-CZ" i="1" dirty="0">
                    <a:latin typeface="Arial" pitchFamily="34" charset="0"/>
                    <a:cs typeface="Arial" pitchFamily="34" charset="0"/>
                  </a:rPr>
                  <a:t>t</a:t>
                </a:r>
                <a:r>
                  <a:rPr lang="cs-CZ" dirty="0">
                    <a:latin typeface="Arial" pitchFamily="34" charset="0"/>
                    <a:cs typeface="Arial" pitchFamily="34" charset="0"/>
                  </a:rPr>
                  <a:t> je čas potřebný k překonání této dráhy. </a:t>
                </a:r>
              </a:p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Při </a:t>
                </a:r>
                <a:r>
                  <a:rPr lang="cs-CZ" dirty="0">
                    <a:latin typeface="Arial" pitchFamily="34" charset="0"/>
                    <a:cs typeface="Arial" pitchFamily="34" charset="0"/>
                  </a:rPr>
                  <a:t>otáčivém hlavním pohybu se řezná rychlost vypočítá ze 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vztahů</a:t>
                </a:r>
              </a:p>
              <a:p>
                <a:pPr marL="0" indent="0" algn="ctr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dirty="0">
                    <a:latin typeface="Arial" pitchFamily="34" charset="0"/>
                    <a:cs typeface="Arial" pitchFamily="34" charset="0"/>
                  </a:rPr>
                </a:br>
                <a14:m>
                  <m:oMath xmlns:m="http://schemas.openxmlformats.org/officeDocument/2006/math">
                    <m:r>
                      <a:rPr lang="cs-CZ" sz="3400" b="1" i="1">
                        <a:latin typeface="Cambria Math"/>
                      </a:rPr>
                      <m:t>𝒗</m:t>
                    </m:r>
                    <m:r>
                      <a:rPr lang="cs-CZ" sz="3400" b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400" b="1" i="1">
                            <a:latin typeface="Cambria Math"/>
                          </a:rPr>
                          <m:t>𝛑</m:t>
                        </m:r>
                        <m:r>
                          <a:rPr lang="cs-CZ" sz="3400" b="1">
                            <a:latin typeface="Cambria Math"/>
                          </a:rPr>
                          <m:t>×</m:t>
                        </m:r>
                        <m:r>
                          <a:rPr lang="cs-CZ" sz="3400" b="1" i="1">
                            <a:latin typeface="Cambria Math"/>
                          </a:rPr>
                          <m:t>𝐃</m:t>
                        </m:r>
                        <m:r>
                          <a:rPr lang="cs-CZ" sz="3400" b="1">
                            <a:latin typeface="Cambria Math"/>
                          </a:rPr>
                          <m:t>×</m:t>
                        </m:r>
                        <m:r>
                          <a:rPr lang="cs-CZ" sz="3400" b="1" i="1">
                            <a:latin typeface="Cambria Math"/>
                          </a:rPr>
                          <m:t>𝒏</m:t>
                        </m:r>
                      </m:num>
                      <m:den>
                        <m:r>
                          <a:rPr lang="cs-CZ" sz="3400" b="1" i="1">
                            <a:latin typeface="Cambria Math"/>
                          </a:rPr>
                          <m:t>𝟏𝟎𝟎𝟎</m:t>
                        </m:r>
                      </m:den>
                    </m:f>
                  </m:oMath>
                </a14:m>
                <a:r>
                  <a:rPr lang="cs-CZ" sz="3400" b="1" dirty="0" smtClean="0"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en-US" dirty="0" smtClean="0">
                    <a:latin typeface="Arial" pitchFamily="34" charset="0"/>
                    <a:cs typeface="Arial" pitchFamily="34" charset="0"/>
                  </a:rPr>
                  <a:t>[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  <m:r>
                          <a:rPr lang="cs-CZ" i="1">
                            <a:latin typeface="Cambria Math"/>
                          </a:rPr>
                          <m:t>.</m:t>
                        </m:r>
                        <m:r>
                          <a:rPr lang="cs-CZ" i="1">
                            <a:latin typeface="Cambria Math"/>
                          </a:rPr>
                          <m:t>𝑚𝑖𝑛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−1</m:t>
                        </m:r>
                      </m:sup>
                    </m:sSup>
                    <m:r>
                      <a:rPr lang="en-US" b="0" i="1" smtClean="0">
                        <a:latin typeface="Cambria Math"/>
                      </a:rPr>
                      <m:t>]</m:t>
                    </m:r>
                  </m:oMath>
                </a14:m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řezná rychlost při obrábění kovů s výjimkou broušení udává v</a:t>
                </a:r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 m.min</a:t>
                </a:r>
                <a:r>
                  <a:rPr lang="cs-CZ" i="1" baseline="30000" dirty="0" smtClean="0">
                    <a:latin typeface="Arial" pitchFamily="34" charset="0"/>
                    <a:cs typeface="Arial" pitchFamily="34" charset="0"/>
                  </a:rPr>
                  <a:t>-1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, při broušení a obrábění dřeva či jiných dobře obrobitelných materiálů v </a:t>
                </a:r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m.s</a:t>
                </a:r>
                <a:r>
                  <a:rPr lang="cs-CZ" i="1" baseline="30000" dirty="0" smtClean="0">
                    <a:latin typeface="Arial" pitchFamily="34" charset="0"/>
                    <a:cs typeface="Arial" pitchFamily="34" charset="0"/>
                  </a:rPr>
                  <a:t>-1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268760"/>
                <a:ext cx="7920880" cy="4968552"/>
              </a:xfrm>
              <a:blipFill rotWithShape="1">
                <a:blip r:embed="rId2"/>
                <a:stretch>
                  <a:fillRect l="-3000" t="-5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266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744" cy="67314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664227"/>
              </p:ext>
            </p:extLst>
          </p:nvPr>
        </p:nvGraphicFramePr>
        <p:xfrm>
          <a:off x="1043608" y="1340768"/>
          <a:ext cx="6768751" cy="51656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1679"/>
                <a:gridCol w="1404268"/>
                <a:gridCol w="1404268"/>
                <a:gridCol w="1404268"/>
                <a:gridCol w="1404268"/>
              </a:tblGrid>
              <a:tr h="376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obrábění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materiál nástroje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materiál obrobku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hrubování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na čisto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3781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soustružení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RO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ocel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 25 m.min</a:t>
                      </a:r>
                      <a:r>
                        <a:rPr lang="cs-CZ" sz="1200" b="1" baseline="30000">
                          <a:effectLst/>
                          <a:latin typeface="Arial" pitchFamily="34" charset="0"/>
                          <a:cs typeface="Arial" pitchFamily="34" charset="0"/>
                        </a:rPr>
                        <a:t>-1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15 m.min</a:t>
                      </a:r>
                      <a:r>
                        <a:rPr lang="cs-CZ" sz="1200" b="1" baseline="30000">
                          <a:effectLst/>
                          <a:latin typeface="Arial" pitchFamily="34" charset="0"/>
                          <a:cs typeface="Arial" pitchFamily="34" charset="0"/>
                        </a:rPr>
                        <a:t>-1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litina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 20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15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bronz a mosaz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 40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30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hliník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150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150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SK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ocel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 55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170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litina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 60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80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bronz a mosaz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150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220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hliník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až  1000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až 1000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keramika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ocel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250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500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litina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150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280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3768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neželezné kovy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350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500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frézování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RO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ocel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25 m.min</a:t>
                      </a:r>
                      <a:r>
                        <a:rPr lang="cs-CZ" sz="1200" b="1" baseline="30000">
                          <a:effectLst/>
                          <a:latin typeface="Arial" pitchFamily="34" charset="0"/>
                          <a:cs typeface="Arial" pitchFamily="34" charset="0"/>
                        </a:rPr>
                        <a:t>-1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40 m.min</a:t>
                      </a:r>
                      <a:r>
                        <a:rPr lang="cs-CZ" sz="1200" b="1" baseline="30000">
                          <a:effectLst/>
                          <a:latin typeface="Arial" pitchFamily="34" charset="0"/>
                          <a:cs typeface="Arial" pitchFamily="34" charset="0"/>
                        </a:rPr>
                        <a:t>-1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litina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25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40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bronz a mosaz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 30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 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hliník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250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375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SK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ocel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130 m.min</a:t>
                      </a:r>
                      <a:r>
                        <a:rPr lang="cs-CZ" sz="1200" b="1" baseline="30000">
                          <a:effectLst/>
                          <a:latin typeface="Arial" pitchFamily="34" charset="0"/>
                          <a:cs typeface="Arial" pitchFamily="34" charset="0"/>
                        </a:rPr>
                        <a:t>-1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180 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litina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130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180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bronz a mosaz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 150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 200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hliník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324485" algn="r"/>
                        </a:tabLs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 1200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   2000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broušení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ocel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30 m.s</a:t>
                      </a:r>
                      <a:r>
                        <a:rPr lang="cs-CZ" sz="1200" b="1" baseline="30000">
                          <a:effectLst/>
                          <a:latin typeface="Arial" pitchFamily="34" charset="0"/>
                          <a:cs typeface="Arial" pitchFamily="34" charset="0"/>
                        </a:rPr>
                        <a:t>-1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litina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                           25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>
                          <a:effectLst/>
                          <a:latin typeface="Arial" pitchFamily="34" charset="0"/>
                          <a:cs typeface="Arial" pitchFamily="34" charset="0"/>
                        </a:rPr>
                        <a:t>neželezné kovy</a:t>
                      </a:r>
                      <a:endParaRPr lang="cs-CZ" sz="1200" b="1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                           30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45085" marR="45085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195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06489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Řezným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odporem </a:t>
            </a:r>
            <a:r>
              <a:rPr lang="cs-CZ" dirty="0">
                <a:latin typeface="Arial" pitchFamily="34" charset="0"/>
                <a:cs typeface="Arial" pitchFamily="34" charset="0"/>
              </a:rPr>
              <a:t>se rozumí odpor materiálu proti vnikání nástroje a odebírání třísek. Je způsoben mnoha faktory: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- soudržností materiálu obrobku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- vnitřním třením při tvoření třísky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- deformací třísky a obrobené plochy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- třením třísky na čele nástroje a obrobené plochy na hřbetu nástroje.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Řeznou silou</a:t>
            </a:r>
            <a:r>
              <a:rPr lang="cs-CZ" dirty="0">
                <a:latin typeface="Arial" pitchFamily="34" charset="0"/>
                <a:cs typeface="Arial" pitchFamily="34" charset="0"/>
              </a:rPr>
              <a:t> se rozumí síla, kterou je nutno vynaložit k překonání řezného odporu. Je zřejmé, že řezná síla a řezný odpor jsou spolu ve vztahu akce a reakce. Materiál reaguje na působení nástroje.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91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060848"/>
            <a:ext cx="2458801" cy="3494087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3707904" y="1484784"/>
            <a:ext cx="4357104" cy="43216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Řezná </a:t>
            </a:r>
            <a:r>
              <a:rPr lang="cs-CZ" dirty="0">
                <a:latin typeface="Arial" pitchFamily="34" charset="0"/>
                <a:cs typeface="Arial" pitchFamily="34" charset="0"/>
              </a:rPr>
              <a:t>síla i řezný odpor mají obecný směr.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Tangenciální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složka řezné síly </a:t>
            </a:r>
            <a:r>
              <a:rPr lang="cs-CZ" b="1" i="1" dirty="0" err="1">
                <a:latin typeface="Arial" pitchFamily="34" charset="0"/>
                <a:cs typeface="Arial" pitchFamily="34" charset="0"/>
              </a:rPr>
              <a:t>F</a:t>
            </a:r>
            <a:r>
              <a:rPr lang="cs-CZ" b="1" i="1" baseline="-25000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překonává odpor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R</a:t>
            </a:r>
            <a:r>
              <a:rPr lang="cs-CZ" i="1" baseline="-25000" dirty="0" err="1">
                <a:latin typeface="Arial" pitchFamily="34" charset="0"/>
                <a:cs typeface="Arial" pitchFamily="34" charset="0"/>
              </a:rPr>
              <a:t>z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 proti hlavnímu pohybu. Je největší ze všech složek.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Axiální složka řezné síly </a:t>
            </a:r>
            <a:r>
              <a:rPr lang="cs-CZ" b="1" i="1" dirty="0" err="1">
                <a:latin typeface="Arial" pitchFamily="34" charset="0"/>
                <a:cs typeface="Arial" pitchFamily="34" charset="0"/>
              </a:rPr>
              <a:t>F</a:t>
            </a:r>
            <a:r>
              <a:rPr lang="cs-CZ" b="1" i="1" baseline="-25000" dirty="0" err="1">
                <a:latin typeface="Arial" pitchFamily="34" charset="0"/>
                <a:cs typeface="Arial" pitchFamily="34" charset="0"/>
              </a:rPr>
              <a:t>x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překonává odpor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R</a:t>
            </a:r>
            <a:r>
              <a:rPr lang="cs-CZ" i="1" baseline="-25000" dirty="0" err="1">
                <a:latin typeface="Arial" pitchFamily="34" charset="0"/>
                <a:cs typeface="Arial" pitchFamily="34" charset="0"/>
              </a:rPr>
              <a:t>x</a:t>
            </a:r>
            <a:r>
              <a:rPr lang="cs-CZ" baseline="-25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 proti posuvu.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Radiální složka řezné síly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F</a:t>
            </a:r>
            <a:r>
              <a:rPr lang="cs-CZ" b="1" i="1" baseline="-25000" dirty="0">
                <a:latin typeface="Arial" pitchFamily="34" charset="0"/>
                <a:cs typeface="Arial" pitchFamily="34" charset="0"/>
              </a:rPr>
              <a:t>y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překonává odpor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R</a:t>
            </a:r>
            <a:r>
              <a:rPr lang="cs-CZ" i="1" baseline="-25000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dirty="0">
                <a:latin typeface="Arial" pitchFamily="34" charset="0"/>
                <a:cs typeface="Arial" pitchFamily="34" charset="0"/>
              </a:rPr>
              <a:t> proti vnikání nástroje do hloubky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622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848872" cy="5328592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1800" b="1" u="sng" dirty="0">
                <a:latin typeface="Arial" pitchFamily="34" charset="0"/>
                <a:cs typeface="Arial" pitchFamily="34" charset="0"/>
              </a:rPr>
              <a:t>Nástrojové roviny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1800" b="1" dirty="0">
                <a:latin typeface="Arial" pitchFamily="34" charset="0"/>
                <a:cs typeface="Arial" pitchFamily="34" charset="0"/>
              </a:rPr>
              <a:t>Základní rovina Z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je rovina, která je u nožů rovnoběžná s ustavovaní plochou nože a prochází bodem, ve kterém se určuje geometrie ostří, u rotačních nástrojů (vrták fréza) je to rovina rovnoběžná nebo totožná s rovinou, která je proložena osou nástroje a prochází bodem, ve kterém se určuje geometrie ostří. 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r>
              <a:rPr lang="cs-CZ" sz="1800" b="1" dirty="0">
                <a:latin typeface="Arial" pitchFamily="34" charset="0"/>
                <a:cs typeface="Arial" pitchFamily="34" charset="0"/>
              </a:rPr>
              <a:t>Rovina řezu N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je rovina kolmá rovině základní a </a:t>
            </a:r>
          </a:p>
          <a:p>
            <a:r>
              <a:rPr lang="cs-CZ" sz="1800" dirty="0">
                <a:latin typeface="Arial" pitchFamily="34" charset="0"/>
                <a:cs typeface="Arial" pitchFamily="34" charset="0"/>
              </a:rPr>
              <a:t>Obsahuje přímku ostří nebo tečnu ostří v bodě, ve kterém se určuje geometrie ostří. </a:t>
            </a:r>
          </a:p>
          <a:p>
            <a:r>
              <a:rPr lang="cs-CZ" sz="1800" b="1" dirty="0">
                <a:latin typeface="Arial" pitchFamily="34" charset="0"/>
                <a:cs typeface="Arial" pitchFamily="34" charset="0"/>
              </a:rPr>
              <a:t>Rovina měření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je rovina kolmá k oběma předcházejícím rovinám a prochází bodem, ve kterém se geometrie ostří určuje.</a:t>
            </a:r>
            <a:endParaRPr lang="cs-CZ" sz="1800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780928"/>
            <a:ext cx="2466975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954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340767"/>
            <a:ext cx="5472608" cy="5121799"/>
          </a:xfrm>
        </p:spPr>
      </p:pic>
    </p:spTree>
    <p:extLst>
      <p:ext uri="{BB962C8B-B14F-4D97-AF65-F5344CB8AC3E}">
        <p14:creationId xmlns:p14="http://schemas.microsoft.com/office/powerpoint/2010/main" val="120303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67314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7992888" cy="532859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Geometrie břitu 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Úhel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hřbetu </a:t>
            </a:r>
            <a:r>
              <a:rPr lang="el-GR" sz="2200" dirty="0">
                <a:latin typeface="Arial" pitchFamily="34" charset="0"/>
                <a:cs typeface="Arial" pitchFamily="34" charset="0"/>
              </a:rPr>
              <a:t>α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úhel, který svírá tečná rovina plochy hřbetu s rovinou plochy řezu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Velikost úhlu hřbetu má vliv na pevnost břitu a tření nože o obrobek. Podle konkrétních podmínek obrábění se volí od 2° do 25°. </a:t>
            </a:r>
          </a:p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Úhel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břitu </a:t>
            </a:r>
            <a:r>
              <a:rPr lang="el-GR" sz="2200" dirty="0">
                <a:latin typeface="Arial" pitchFamily="34" charset="0"/>
                <a:cs typeface="Arial" pitchFamily="34" charset="0"/>
              </a:rPr>
              <a:t>β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úhel, který svírá tečná rovina plochy čela s tečnou rovinou plochy hřbetu. Velikost úhlu břitu má vliv na pevnost břitu, velikost řezného odporu a odvod tepla z místa obrábění do tělesa nože. Podle konkrétních podmínek obrábění se volí od 40° do 100°.</a:t>
            </a:r>
          </a:p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Uhel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čela </a:t>
            </a:r>
            <a:r>
              <a:rPr lang="el-GR" sz="2200" dirty="0">
                <a:latin typeface="Arial" pitchFamily="34" charset="0"/>
                <a:cs typeface="Arial" pitchFamily="34" charset="0"/>
              </a:rPr>
              <a:t>γ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úhel, který svírá tečná rovina plochy čela se základní rovinou. Podle konkrétních podmínek obrábění se volí od + 40° do - 25°. Záporné úhly čela se užívají u břitů zhotovených z materiálů, které mají malou pevnost v ohybu (slinuté karbidy, keramické materiály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</a:t>
            </a: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200" u="sng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397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92696"/>
            <a:ext cx="7024744" cy="5291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>
                <a:latin typeface="Arial" pitchFamily="34" charset="0"/>
                <a:cs typeface="Arial" pitchFamily="34" charset="0"/>
              </a:rPr>
              <a:t>Teorie obrábění 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064896" cy="53285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Úhel řezu </a:t>
            </a:r>
            <a:r>
              <a:rPr lang="el-GR" sz="2000" dirty="0">
                <a:latin typeface="Arial" pitchFamily="34" charset="0"/>
                <a:cs typeface="Arial" pitchFamily="34" charset="0"/>
              </a:rPr>
              <a:t>δ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 úhel, který svírá tečná rovina plochy čela s rovinou řezu. Je doplňkovým úhlem k úhlu čela do 90°. </a:t>
            </a:r>
          </a:p>
          <a:p>
            <a:pPr marL="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Úhel nastavení ostří </a:t>
            </a:r>
            <a:r>
              <a:rPr lang="el-GR" sz="2000" dirty="0" smtClean="0">
                <a:latin typeface="Arial" pitchFamily="34" charset="0"/>
                <a:cs typeface="Arial" pitchFamily="34" charset="0"/>
              </a:rPr>
              <a:t>χ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úhel, který svírá tečná rovina řezu N se směrem dráhy ostří. Úhel nastavení hlavního ostří může být podle tvaru nástroje od 0° do 90°. U přímých uběracích soustružnických nožů pro obrábění oceli se zpravidla volí 45°, pro obrábění litiny 60°.</a:t>
            </a:r>
          </a:p>
          <a:p>
            <a:pPr marL="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Uhel špičky nástroje </a:t>
            </a:r>
            <a:r>
              <a:rPr lang="el-GR" sz="2000" dirty="0" smtClean="0">
                <a:latin typeface="Arial" pitchFamily="34" charset="0"/>
                <a:cs typeface="Arial" pitchFamily="34" charset="0"/>
              </a:rPr>
              <a:t>ε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úhel, který svírá rovina řezu N hlavního ostří s rovinou řezu N vedlejšího ostří. Je tedy doplňkovým úhlem k úhlům </a:t>
            </a:r>
            <a:r>
              <a:rPr lang="cs-CZ" sz="2000" i="1" dirty="0" smtClean="0">
                <a:latin typeface="Arial" pitchFamily="34" charset="0"/>
                <a:cs typeface="Arial" pitchFamily="34" charset="0"/>
                <a:sym typeface="Symbol"/>
              </a:rPr>
              <a:t>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i="1" dirty="0" smtClean="0">
                <a:latin typeface="Arial" pitchFamily="34" charset="0"/>
                <a:cs typeface="Arial" pitchFamily="34" charset="0"/>
                <a:sym typeface="Symbol"/>
              </a:rPr>
              <a:t>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‘ do 180°</a:t>
            </a:r>
          </a:p>
          <a:p>
            <a:pPr marL="0" indent="0">
              <a:buNone/>
            </a:pPr>
            <a:endParaRPr lang="cs-CZ" sz="2000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pt-BR" sz="2000" u="sng" dirty="0" smtClean="0">
                <a:latin typeface="Arial" pitchFamily="34" charset="0"/>
                <a:cs typeface="Arial" pitchFamily="34" charset="0"/>
              </a:rPr>
              <a:t>Úhly v rovině řezu N </a:t>
            </a:r>
            <a:endParaRPr lang="pt-BR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Úhel sklon ostří </a:t>
            </a:r>
            <a:r>
              <a:rPr lang="el-GR" sz="2000" dirty="0" smtClean="0">
                <a:latin typeface="Arial" pitchFamily="34" charset="0"/>
                <a:cs typeface="Arial" pitchFamily="34" charset="0"/>
              </a:rPr>
              <a:t>λ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úhel, který svírá tečná přímka ostří se základní rovinou. Podle konkrétních podmínek obrábění se volí od + 20° do - 45°. Záporné hodnoty se volí v případech zvýšeného namáhání špičky nože, protože nůž je pak pevnější. Obdobná definice a další popis platí pro úhel nastavení vedlejšího ostří.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80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://www.tumlikovo.cz/rubriky/geometrie-nastroju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www.sst3.estranky.cz/clanky/geometrie-ostri-nastroju.html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68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96</TotalTime>
  <Words>868</Words>
  <Application>Microsoft Office PowerPoint</Application>
  <PresentationFormat>Předvádění na obrazovce (4:3)</PresentationFormat>
  <Paragraphs>204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Technologie</vt:lpstr>
      <vt:lpstr>Výukový materiál</vt:lpstr>
      <vt:lpstr>Prezentace aplikace PowerPoint</vt:lpstr>
      <vt:lpstr>Teorie obrábění I</vt:lpstr>
      <vt:lpstr>Teorie obrábění I</vt:lpstr>
      <vt:lpstr>Teorie obrábění I</vt:lpstr>
      <vt:lpstr>Teorie obrábění I</vt:lpstr>
      <vt:lpstr>Teorie obrábění I</vt:lpstr>
      <vt:lpstr>Teorie obrábění I</vt:lpstr>
      <vt:lpstr>Teorie obrábění I</vt:lpstr>
      <vt:lpstr>Teorie obrábění I</vt:lpstr>
      <vt:lpstr>Teorie obrábění I</vt:lpstr>
      <vt:lpstr>Teorie obrábění I</vt:lpstr>
      <vt:lpstr>Teorie obrábění I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Technologie obrábění základní pojmy</dc:title>
  <dc:creator>Leopold Voharek</dc:creator>
  <cp:lastModifiedBy>Učitel</cp:lastModifiedBy>
  <cp:revision>14</cp:revision>
  <dcterms:created xsi:type="dcterms:W3CDTF">2012-03-25T14:18:52Z</dcterms:created>
  <dcterms:modified xsi:type="dcterms:W3CDTF">2013-01-07T10:14:05Z</dcterms:modified>
</cp:coreProperties>
</file>