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7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9" r:id="rId16"/>
    <p:sldId id="281" r:id="rId17"/>
    <p:sldId id="280" r:id="rId18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72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podstata NC řízení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02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Podstata NC řízení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:automatizace a pojmy řízení a regulace, vysvětlení pojmu řízení NC strojů, základní rozdělení řídících procesů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automatizace, řízení, regulace, souvislé řízení, stavitelné řízení, souřadnice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064896" cy="3096344"/>
          </a:xfrm>
        </p:spPr>
        <p:txBody>
          <a:bodyPr/>
          <a:lstStyle/>
          <a:p>
            <a:pPr marL="69850" indent="0" algn="ctr">
              <a:buNone/>
            </a:pP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Automatizace</a:t>
            </a:r>
          </a:p>
          <a:p>
            <a:pPr marL="6985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je proces vývoje techniky, kde se využívá automaticky pracujících zařízení k osvobození člověka jak od fyzické, ale zejména od duševní řídící práce.</a:t>
            </a:r>
          </a:p>
          <a:p>
            <a:pPr marL="69850" indent="0"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38988" cy="1015663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611561" y="1340769"/>
            <a:ext cx="7992888" cy="4968552"/>
          </a:xfrm>
        </p:spPr>
        <p:txBody>
          <a:bodyPr/>
          <a:lstStyle/>
          <a:p>
            <a:pPr marL="69850" indent="0" algn="ctr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Řízení </a:t>
            </a:r>
            <a:endParaRPr lang="cs-CZ" b="1" u="sng" dirty="0" smtClean="0">
              <a:latin typeface="Arial" pitchFamily="34" charset="0"/>
              <a:cs typeface="Arial" pitchFamily="34" charset="0"/>
            </a:endParaRP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proces, ve kterém je ř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ízené za</a:t>
            </a:r>
            <a:r>
              <a:rPr lang="cs-CZ" dirty="0">
                <a:latin typeface="Arial" pitchFamily="34" charset="0"/>
                <a:cs typeface="Arial" pitchFamily="34" charset="0"/>
              </a:rPr>
              <a:t>ř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ízení ovliv</a:t>
            </a:r>
            <a:r>
              <a:rPr lang="cs-CZ" dirty="0">
                <a:latin typeface="Arial" pitchFamily="34" charset="0"/>
                <a:cs typeface="Arial" pitchFamily="34" charset="0"/>
              </a:rPr>
              <a:t>ň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ováno </a:t>
            </a:r>
            <a:r>
              <a:rPr lang="cs-CZ" dirty="0">
                <a:latin typeface="Arial" pitchFamily="34" charset="0"/>
                <a:cs typeface="Arial" pitchFamily="34" charset="0"/>
              </a:rPr>
              <a:t>ř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ídicími signály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Řízení je charakterizované </a:t>
            </a:r>
            <a:r>
              <a:rPr lang="cs-CZ" dirty="0">
                <a:latin typeface="Arial" pitchFamily="34" charset="0"/>
                <a:cs typeface="Arial" pitchFamily="34" charset="0"/>
              </a:rPr>
              <a:t>jednosměrností řídících signálů, nekorigovaných stavem řízeného procesu.</a:t>
            </a:r>
          </a:p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Řídící signály řídící jednotky působí na stroj nebo zařízení, aniž by byly průběžně korigovány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podle stavu </a:t>
            </a:r>
            <a:r>
              <a:rPr lang="cs-CZ" dirty="0">
                <a:latin typeface="Arial" pitchFamily="34" charset="0"/>
                <a:cs typeface="Arial" pitchFamily="34" charset="0"/>
              </a:rPr>
              <a:t>řízeného procesu. Při řízení posuvu je stůl stroje posouván pomocí pohonu.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Nastavovacím signálem </a:t>
            </a:r>
            <a:r>
              <a:rPr lang="cs-CZ" dirty="0">
                <a:latin typeface="Arial" pitchFamily="34" charset="0"/>
                <a:cs typeface="Arial" pitchFamily="34" charset="0"/>
              </a:rPr>
              <a:t>je napětí UM na motoru posuvu. Motor tvoří spolu s pohyblivým stolem stroje řízený systém.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032406" cy="5089199"/>
          </a:xfrm>
        </p:spPr>
        <p:txBody>
          <a:bodyPr/>
          <a:lstStyle/>
          <a:p>
            <a:pPr marL="6985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Binární řízení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>
                <a:latin typeface="Arial" pitchFamily="34" charset="0"/>
                <a:cs typeface="Arial" pitchFamily="34" charset="0"/>
              </a:rPr>
              <a:t>uskutečňuje pomocí binárních tj. dvouhodnotových signálů.</a:t>
            </a: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Binární signály jsou časovým sledem dvou různých hodnot nebo stavů, např. ZAPNUTO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VYPNUTO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VODIVÝ a NEVODIVÝ (např. tranzistor), NABITÝ a VYBITÝ (např.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kondenzátor paměti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nebo symbolicky 1 a 0. Většina řídicích systémů pracuje se spínanými signály a jsou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tedy binárními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řídicími systémy.</a:t>
            </a: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K nejdůležitějším prvkům binárních řídicích systémů patří relé, ovládací ventily (hydraulické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pneumatické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), diody a spínací elektronické obvody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>
              <a:buNone/>
            </a:pPr>
            <a:r>
              <a:rPr lang="cs-CZ" sz="2000" dirty="0"/>
              <a:t>Číslicové řídicí signály jsou většinou přenášeny i ukládány v </a:t>
            </a:r>
            <a:r>
              <a:rPr lang="cs-CZ" sz="2000" b="1" dirty="0"/>
              <a:t>binárním kódu</a:t>
            </a:r>
            <a:r>
              <a:rPr lang="cs-CZ" sz="2000" dirty="0"/>
              <a:t>.</a:t>
            </a:r>
          </a:p>
          <a:p>
            <a:pPr marL="6985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charset="0"/>
              <a:cs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</a:t>
            </a:r>
            <a:endParaRPr lang="cs-CZ" dirty="0" smtClean="0"/>
          </a:p>
        </p:txBody>
      </p:sp>
      <p:sp>
        <p:nvSpPr>
          <p:cNvPr id="11267" name="Zástupný symbol pro obsah 11"/>
          <p:cNvSpPr>
            <a:spLocks noGrp="1"/>
          </p:cNvSpPr>
          <p:nvPr>
            <p:ph idx="1"/>
          </p:nvPr>
        </p:nvSpPr>
        <p:spPr>
          <a:xfrm>
            <a:off x="539552" y="1268760"/>
            <a:ext cx="7858180" cy="485778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charset="0"/>
                <a:cs typeface="Arial" charset="0"/>
              </a:rPr>
              <a:t>Zpracování technologické dokumentace:</a:t>
            </a:r>
          </a:p>
          <a:p>
            <a:pPr marL="412750" indent="-342900">
              <a:buClrTx/>
              <a:buSzPct val="86000"/>
              <a:buFont typeface="+mj-lt"/>
              <a:buAutoNum type="arabicPeriod" startAt="2"/>
            </a:pPr>
            <a:r>
              <a:rPr lang="cs-CZ" dirty="0" smtClean="0">
                <a:latin typeface="Arial" charset="0"/>
                <a:cs typeface="Arial" charset="0"/>
              </a:rPr>
              <a:t>Zpracování </a:t>
            </a:r>
            <a:r>
              <a:rPr lang="cs-CZ" b="1" dirty="0" smtClean="0">
                <a:latin typeface="Arial" charset="0"/>
                <a:cs typeface="Arial" charset="0"/>
              </a:rPr>
              <a:t>Technologického postupu </a:t>
            </a:r>
            <a:r>
              <a:rPr lang="cs-CZ" dirty="0" smtClean="0">
                <a:latin typeface="Arial" charset="0"/>
                <a:cs typeface="Arial" charset="0"/>
              </a:rPr>
              <a:t>výroby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Technolog určí postup technologických operací při výrobě součástí a určí i montážní parametry a operace při sestavování ( montáži) výrobku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Součástí technologického postupu je – určení strojů a nástrojů, pomocí kterých se bude finální výrobek vyrábět – určení přípravků a nástrojů k výrobě</a:t>
            </a:r>
          </a:p>
          <a:p>
            <a:pPr>
              <a:buClrTx/>
              <a:buFont typeface="Arial" pitchFamily="34" charset="0"/>
              <a:buChar char="-"/>
            </a:pPr>
            <a:r>
              <a:rPr lang="cs-CZ" dirty="0" smtClean="0">
                <a:latin typeface="Arial" charset="0"/>
                <a:cs typeface="Arial" charset="0"/>
              </a:rPr>
              <a:t>Nezbytným podkladem pro zpracování TP je i požadavek na bezpečnost práce a ochranné pomůcky při výrobě </a:t>
            </a:r>
          </a:p>
          <a:p>
            <a:pPr marL="412750" indent="-342900"/>
            <a:endParaRPr lang="cs-CZ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2159" y="620688"/>
            <a:ext cx="7239000" cy="55497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60968" cy="5161206"/>
          </a:xfrm>
        </p:spPr>
        <p:txBody>
          <a:bodyPr/>
          <a:lstStyle/>
          <a:p>
            <a:pPr marL="6985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Při č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íslicovém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řízení</a:t>
            </a: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řídicí signály nastavovány pomocí čísel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Příklady: Zapínání a vypínání spotřebičů (motory, světla, ventilátory), přepínání směru otáčení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motoru (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změnou polarity napájecího napětí), řízení pohybu obráběcího stroje pomocí krokového motoru.</a:t>
            </a: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Dráha je analogová (spojitá) veličina, může být řízena číslicovým signálem.</a:t>
            </a:r>
          </a:p>
          <a:p>
            <a:pPr marL="6985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nejdůležitějším prvkům číslicových (digitálních) řídicích systémů patří dekodéry, mikroprocesory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mikrokontroléry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číslicové paměti, digitální systémy s čidly a digitální datové sítě.</a:t>
            </a:r>
          </a:p>
          <a:p>
            <a:pPr marL="6985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63" y="642938"/>
            <a:ext cx="6996112" cy="1285875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Výrobní proces </a:t>
            </a:r>
            <a:br>
              <a:rPr lang="cs-CZ" sz="3600" b="1" dirty="0" smtClean="0">
                <a:latin typeface="Arial" pitchFamily="34" charset="0"/>
                <a:cs typeface="Arial" pitchFamily="34" charset="0"/>
              </a:rPr>
            </a:br>
            <a:endParaRPr lang="cs-CZ" sz="3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případě, že se jedná o přípravu náročné výroby je možno vytvořit model nebo prototyp výrobku určený k provedení zkoušek  funkčnosti finálního výrobku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830251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683568" y="1340768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 smtClean="0"/>
              <a:t>Regulace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dirty="0"/>
              <a:t>je proces, který udržuje nějakou fyzikální veličinu na požadované hodnotě, resp.</a:t>
            </a:r>
          </a:p>
          <a:p>
            <a:pPr algn="ctr"/>
            <a:r>
              <a:rPr lang="cs-CZ" sz="2400" dirty="0"/>
              <a:t>v požadovaných mezích, tj. stabilizuje tuto veličinu. </a:t>
            </a:r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Regulátory </a:t>
            </a:r>
            <a:r>
              <a:rPr lang="cs-CZ" sz="2400" dirty="0"/>
              <a:t>se v některých aplikacích nazývají</a:t>
            </a:r>
          </a:p>
          <a:p>
            <a:r>
              <a:rPr lang="cs-CZ" sz="2400" dirty="0"/>
              <a:t>stabilizátory.</a:t>
            </a:r>
          </a:p>
          <a:p>
            <a:r>
              <a:rPr lang="cs-CZ" sz="2400" dirty="0"/>
              <a:t>Rozlišuje se regulace nastavení na pevnou hodnotu a regulace nastavení na proměnnou hodnotu</a:t>
            </a:r>
          </a:p>
          <a:p>
            <a:r>
              <a:rPr lang="cs-CZ" sz="2400" dirty="0"/>
              <a:t>(vlečná regulace).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792088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776864" cy="5112568"/>
          </a:xfrm>
        </p:spPr>
        <p:txBody>
          <a:bodyPr/>
          <a:lstStyle/>
          <a:p>
            <a:pPr marL="69850" indent="0" algn="ctr"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Složení řídících systémů obráběcích strojů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ŘS je složen z jednotlivých modulů, lišících se svou funkcí</a:t>
            </a:r>
          </a:p>
          <a:p>
            <a:pPr marL="6985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Základem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celého systému je :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CPU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central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procesor unit- základní řídící jednotka</a:t>
            </a:r>
          </a:p>
          <a:p>
            <a:pPr marL="6985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Pracuje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základě sběru informací z jednotlivých druhů pamětí: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progam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pro hlavní programy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MM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macro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pamě´t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maker – podprogramů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TM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tool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nástrojů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CM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constant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strojních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konstatnt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NPM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null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point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nulových bodů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PRM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 parametr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parametrů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PTM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point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bodů</a:t>
            </a:r>
          </a:p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TCM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technologic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memory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paměť technologických dat</a:t>
            </a: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 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714380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776864" cy="5112568"/>
          </a:xfrm>
        </p:spPr>
        <p:txBody>
          <a:bodyPr/>
          <a:lstStyle/>
          <a:p>
            <a:pPr marL="69850" indent="0">
              <a:buNone/>
            </a:pPr>
            <a:r>
              <a:rPr lang="cs-CZ" b="1" dirty="0"/>
              <a:t>Základní dva typy NC strojů:</a:t>
            </a:r>
            <a:endParaRPr lang="cs-CZ" dirty="0"/>
          </a:p>
          <a:p>
            <a:pPr lvl="0"/>
            <a:r>
              <a:rPr lang="cs-CZ" b="1" dirty="0"/>
              <a:t>s polohovacím</a:t>
            </a:r>
            <a:r>
              <a:rPr lang="cs-CZ" dirty="0"/>
              <a:t> </a:t>
            </a:r>
            <a:r>
              <a:rPr lang="cs-CZ" b="1" dirty="0"/>
              <a:t>systémem řízení</a:t>
            </a:r>
            <a:r>
              <a:rPr lang="cs-CZ" dirty="0"/>
              <a:t> - mají nesynchronizované motory, konečná poloha je docílena vždy samostatným pohybem jednotlivého motoru</a:t>
            </a:r>
          </a:p>
          <a:p>
            <a:pPr lvl="0"/>
            <a:r>
              <a:rPr lang="cs-CZ" b="1" dirty="0"/>
              <a:t>souvislým</a:t>
            </a:r>
            <a:r>
              <a:rPr lang="cs-CZ" dirty="0"/>
              <a:t> </a:t>
            </a:r>
            <a:r>
              <a:rPr lang="cs-CZ" b="1" dirty="0"/>
              <a:t>systémem řízení</a:t>
            </a:r>
            <a:r>
              <a:rPr lang="cs-CZ" dirty="0"/>
              <a:t> - umožňují souvislý pohyb v libovolných směrech, konečná poloha zadaného bodu je docílena vektorovým součtem rychlostí v jednotlivých směrech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92888" cy="525658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Polohovací systémy řízení: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Stavění souřadnic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Pravouhlé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řízení 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voharekl\Desktop\Sablony\pomoc\staveni souradn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760"/>
            <a:ext cx="371475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harekl\Desktop\Sablony\pomoc\pravouhle rize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5" y="4281179"/>
            <a:ext cx="34290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136904" cy="532859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Souvislé řízení: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2D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voharekl\Desktop\Sablony\pomoc\dv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144" y="2420888"/>
            <a:ext cx="634485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1027113"/>
            <a:ext cx="7024687" cy="615937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83568" y="1700808"/>
            <a:ext cx="7920880" cy="4752528"/>
          </a:xfrm>
        </p:spPr>
        <p:txBody>
          <a:bodyPr/>
          <a:lstStyle/>
          <a:p>
            <a:pPr marL="69850" indent="0">
              <a:buNone/>
            </a:pPr>
            <a:r>
              <a:rPr lang="cs-CZ" sz="2800" b="1" dirty="0" smtClean="0"/>
              <a:t>2 ½ D </a:t>
            </a:r>
            <a:endParaRPr lang="cs-CZ" sz="2800" b="1" dirty="0"/>
          </a:p>
        </p:txBody>
      </p:sp>
      <p:pic>
        <p:nvPicPr>
          <p:cNvPr id="3075" name="Picture 3" descr="C:\Users\voharekl\Desktop\Sablony\pomoc\dvapu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64904"/>
            <a:ext cx="6780888" cy="321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648072"/>
          </a:xfrm>
        </p:spPr>
        <p:txBody>
          <a:bodyPr/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Podstata NC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920880" cy="4968552"/>
          </a:xfrm>
        </p:spPr>
        <p:txBody>
          <a:bodyPr/>
          <a:lstStyle/>
          <a:p>
            <a:pPr marL="69850" indent="0">
              <a:buNone/>
            </a:pPr>
            <a:r>
              <a:rPr lang="cs-CZ" sz="2800" b="1" dirty="0"/>
              <a:t>3D </a:t>
            </a:r>
          </a:p>
        </p:txBody>
      </p:sp>
      <p:pic>
        <p:nvPicPr>
          <p:cNvPr id="4098" name="Picture 2" descr="C:\Users\voharekl\Desktop\Sablony\pomoc\tri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47900"/>
            <a:ext cx="6211804" cy="348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7622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Ř</a:t>
            </a:r>
            <a:r>
              <a:rPr lang="cs-CZ" sz="2400" b="1" dirty="0"/>
              <a:t>ízení, regulace, </a:t>
            </a:r>
            <a:r>
              <a:rPr lang="cs-CZ" sz="2400" b="1" dirty="0" smtClean="0"/>
              <a:t>automatizace, </a:t>
            </a:r>
            <a:r>
              <a:rPr lang="cs-CZ" sz="2400" dirty="0" smtClean="0"/>
              <a:t>Ing</a:t>
            </a:r>
            <a:r>
              <a:rPr lang="cs-CZ" sz="2400" dirty="0"/>
              <a:t>. </a:t>
            </a:r>
            <a:r>
              <a:rPr lang="cs-CZ" sz="2400" dirty="0" smtClean="0"/>
              <a:t>Vlček, </a:t>
            </a:r>
            <a:r>
              <a:rPr lang="cs-CZ" sz="2400" i="1" dirty="0" smtClean="0"/>
              <a:t>Moderní elektronika, 2008</a:t>
            </a:r>
            <a:endParaRPr lang="cs-CZ" sz="2400" i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://www.kvs.tul.cz/download/cnc_cadcam/pnc_1.pdf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5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396</TotalTime>
  <Words>615</Words>
  <Application>Microsoft Office PowerPoint</Application>
  <PresentationFormat>Předvádění na obrazovce (4:3)</PresentationFormat>
  <Paragraphs>106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Výukový materiál</vt:lpstr>
      <vt:lpstr>Prezentace aplikace PowerPoint</vt:lpstr>
      <vt:lpstr>Podstata NC řízení</vt:lpstr>
      <vt:lpstr> Podstata NC řízení</vt:lpstr>
      <vt:lpstr>Podstata NC řízení</vt:lpstr>
      <vt:lpstr>Výrobní proces</vt:lpstr>
      <vt:lpstr>Podstata NC řízení</vt:lpstr>
      <vt:lpstr>Výrobní proces  </vt:lpstr>
      <vt:lpstr>Podstata NC řízení</vt:lpstr>
      <vt:lpstr>Podstata NC řízení</vt:lpstr>
      <vt:lpstr>Podstata NC řízení</vt:lpstr>
      <vt:lpstr>Podstata NC řízení</vt:lpstr>
      <vt:lpstr>Podstata NC řízení</vt:lpstr>
      <vt:lpstr>Podstata NC řízení</vt:lpstr>
      <vt:lpstr>Podstata NC řízení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Martin a Lída</cp:lastModifiedBy>
  <cp:revision>62</cp:revision>
  <cp:lastPrinted>2012-07-16T05:40:38Z</cp:lastPrinted>
  <dcterms:created xsi:type="dcterms:W3CDTF">2011-04-17T19:50:20Z</dcterms:created>
  <dcterms:modified xsi:type="dcterms:W3CDTF">2013-01-07T12:37:59Z</dcterms:modified>
</cp:coreProperties>
</file>