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78" r:id="rId5"/>
    <p:sldId id="267" r:id="rId6"/>
    <p:sldId id="269" r:id="rId7"/>
    <p:sldId id="270" r:id="rId8"/>
    <p:sldId id="271" r:id="rId9"/>
    <p:sldId id="272" r:id="rId10"/>
    <p:sldId id="273" r:id="rId11"/>
    <p:sldId id="275" r:id="rId12"/>
    <p:sldId id="280" r:id="rId13"/>
  </p:sldIdLst>
  <p:sldSz cx="9144000" cy="6858000" type="screen4x3"/>
  <p:notesSz cx="6797675" cy="9928225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55" d="100"/>
          <a:sy n="55" d="100"/>
        </p:scale>
        <p:origin x="-1572" y="-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2C8F9879-18DF-4C83-8D76-A00CE8A54F56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C6A68D95-959C-4363-9233-65A1BE045F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B41E39-DE46-4438-B205-352632DE893E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7A7B9-FF0F-4459-B995-6636D11A82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3C598D-8A53-46FA-86CD-0689B6BF43C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E05FAE-BD8B-44AC-A586-EE1BFF7F89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1BF2D-4192-4EEF-901A-077D6EB90CB9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95333-C096-40A5-9A49-D21E9E6027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14D64F-AD69-4D0C-AE89-37A5BECF7B5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E90A3-C95F-45BB-9E71-3A8FE9E779F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204B53-9363-42B4-8829-205CF21A36A1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C6A004-AD25-420B-800B-F63F108C05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2D354-9D6D-4490-B477-B695D00039DA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A967A-3FB2-4222-84D8-F8D664781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B9A6F-4326-4D8E-9D10-7362283286E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9B600C-115D-4BE7-ABDC-11A08F3017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159" y="0"/>
              <a:ext cx="9143396" cy="6858000"/>
              <a:chOff x="159" y="0"/>
              <a:chExt cx="9143396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159" y="0"/>
                <a:ext cx="2514434" cy="6858000"/>
                <a:chOff x="159" y="0"/>
                <a:chExt cx="2514434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406" y="0"/>
                <a:ext cx="2514434" cy="6858000"/>
                <a:chOff x="-504" y="0"/>
                <a:chExt cx="2514434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121" y="0"/>
                <a:ext cx="2514434" cy="6858000"/>
                <a:chOff x="445" y="0"/>
                <a:chExt cx="2514434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2D1DF-E623-4CD9-9E36-33F0EB7C1147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7575B5-C8C7-4423-82D2-5D072917E0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9596C5-F4CF-4F2E-953A-F37C1BED0CD8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E1441D-3062-4B39-99D3-ACD0F9FF8A1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B41FBB-141E-45F3-AD19-3151BA3B0CCF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047698-1AE7-4C6B-80C6-8C50FDA3C8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0DF3A1CD-A8DD-45B0-8E87-20CFB713FE74}" type="datetimeFigureOut">
              <a:rPr lang="cs-CZ"/>
              <a:pPr>
                <a:defRPr/>
              </a:pPr>
              <a:t>7.1.2013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80E65782-5C1F-400C-8C70-DFDE5EAF80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2" r:id="rId1"/>
    <p:sldLayoutId id="2147483884" r:id="rId2"/>
    <p:sldLayoutId id="2147483885" r:id="rId3"/>
    <p:sldLayoutId id="2147483886" r:id="rId4"/>
    <p:sldLayoutId id="2147483887" r:id="rId5"/>
    <p:sldLayoutId id="2147483888" r:id="rId6"/>
    <p:sldLayoutId id="2147483889" r:id="rId7"/>
    <p:sldLayoutId id="2147483893" r:id="rId8"/>
    <p:sldLayoutId id="2147483894" r:id="rId9"/>
    <p:sldLayoutId id="2147483890" r:id="rId10"/>
    <p:sldLayoutId id="2147483891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3857625"/>
            <a:ext cx="3309938" cy="1824038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Technologie </a:t>
            </a:r>
          </a:p>
          <a:p>
            <a:pPr eaLnBrk="1" hangingPunct="1">
              <a:defRPr/>
            </a:pPr>
            <a:r>
              <a:rPr lang="cs-CZ" sz="2400" dirty="0" smtClean="0">
                <a:solidFill>
                  <a:srgbClr val="443329"/>
                </a:solidFill>
                <a:latin typeface="Arial" charset="0"/>
                <a:cs typeface="Arial" charset="0"/>
              </a:rPr>
              <a:t>– souřadné systémy CNC strojů</a:t>
            </a: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Výukový materiál</a:t>
            </a:r>
            <a:endParaRPr lang="cs-CZ" sz="4800" b="1" dirty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Číslo materiálu: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03_02_32_INOVACE_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04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43213" y="5299075"/>
            <a:ext cx="3168650" cy="78581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2"/>
          <p:cNvSpPr txBox="1">
            <a:spLocks noChangeArrowheads="1"/>
          </p:cNvSpPr>
          <p:nvPr/>
        </p:nvSpPr>
        <p:spPr bwMode="auto">
          <a:xfrm>
            <a:off x="684213" y="369888"/>
            <a:ext cx="8210550" cy="1323975"/>
          </a:xfrm>
          <a:prstGeom prst="rect">
            <a:avLst/>
          </a:prstGeom>
          <a:solidFill>
            <a:srgbClr val="FFC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endParaRPr lang="cs-CZ" sz="1600" dirty="0"/>
          </a:p>
          <a:p>
            <a:pPr algn="ctr"/>
            <a:r>
              <a:rPr lang="cs-CZ" sz="4000" dirty="0" smtClean="0"/>
              <a:t>Souřadné systémy NC strojů</a:t>
            </a:r>
            <a:endParaRPr lang="cs-CZ" sz="4000" dirty="0"/>
          </a:p>
          <a:p>
            <a:pPr algn="ctr"/>
            <a:endParaRPr lang="cs-CZ" sz="2400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Předmět: Technologie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Jméno autora: Ing. Leopold </a:t>
            </a:r>
            <a:r>
              <a:rPr lang="cs-CZ" sz="2200" b="1" dirty="0" err="1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2200" dirty="0" smtClean="0">
              <a:solidFill>
                <a:srgbClr val="000000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b="1" dirty="0" smtClean="0"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2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charset="0"/>
                <a:cs typeface="Arial" charset="0"/>
              </a:rPr>
              <a:t>Voharek</a:t>
            </a:r>
            <a:r>
              <a:rPr lang="cs-CZ" sz="1400" i="1" dirty="0" smtClean="0">
                <a:solidFill>
                  <a:schemeClr val="tx1"/>
                </a:solidFill>
                <a:latin typeface="Arial" charset="0"/>
                <a:cs typeface="Arial" charset="0"/>
              </a:rPr>
              <a:t>…….. </a:t>
            </a:r>
            <a:endParaRPr lang="cs-CZ" sz="1400" i="1" dirty="0">
              <a:solidFill>
                <a:schemeClr val="tx1"/>
              </a:solidFill>
              <a:latin typeface="Arial" charset="0"/>
              <a:cs typeface="Arial" charset="0"/>
            </a:endParaRP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3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24006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Anotace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:přehled osové orientace využívané v řízení CNC strojů</a:t>
            </a:r>
          </a:p>
          <a:p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r>
              <a:rPr lang="cs-CZ" sz="2200" b="1" dirty="0">
                <a:solidFill>
                  <a:srgbClr val="000000"/>
                </a:solidFill>
                <a:cs typeface="Arial" charset="0"/>
              </a:rPr>
              <a:t>Klíčová </a:t>
            </a:r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slova: řízení, polární souřadnice, kartézský systém</a:t>
            </a:r>
          </a:p>
          <a:p>
            <a:r>
              <a:rPr lang="cs-CZ" sz="2200" b="1" dirty="0" smtClean="0">
                <a:solidFill>
                  <a:srgbClr val="000000"/>
                </a:solidFill>
                <a:cs typeface="Arial" charset="0"/>
              </a:rPr>
              <a:t>Osová orientace</a:t>
            </a:r>
            <a:endParaRPr lang="cs-CZ" sz="2200" dirty="0">
              <a:solidFill>
                <a:srgbClr val="000000"/>
              </a:solidFill>
              <a:cs typeface="Arial" charset="0"/>
            </a:endParaRPr>
          </a:p>
          <a:p>
            <a:endParaRPr lang="cs-CZ" dirty="0">
              <a:cs typeface="Arial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50163" y="333375"/>
            <a:ext cx="1077912" cy="1079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1538" y="642918"/>
            <a:ext cx="7024687" cy="68737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strojů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340768"/>
            <a:ext cx="8064896" cy="4968552"/>
          </a:xfrm>
        </p:spPr>
        <p:txBody>
          <a:bodyPr/>
          <a:lstStyle/>
          <a:p>
            <a:pPr marL="69850" indent="0" algn="ctr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Souřadné systémy NC strojů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9850" indent="0" algn="ctr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 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Charakteristická hlediska jsou: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poloha os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definice pohybu</a:t>
            </a:r>
          </a:p>
          <a:p>
            <a:r>
              <a:rPr lang="cs-CZ" dirty="0">
                <a:latin typeface="Arial" pitchFamily="34" charset="0"/>
                <a:cs typeface="Arial" pitchFamily="34" charset="0"/>
              </a:rPr>
              <a:t>vztažné body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voharekl\Desktop\Sablony\pomoc\os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629056"/>
            <a:ext cx="5883027" cy="27241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38988" cy="1015663"/>
          </a:xfrm>
        </p:spPr>
        <p:txBody>
          <a:bodyPr anchor="ctr">
            <a:spAutoFit/>
          </a:bodyPr>
          <a:lstStyle/>
          <a:p>
            <a:pPr algn="ctr">
              <a:defRPr/>
            </a:pPr>
            <a:r>
              <a:rPr lang="cs-CZ" sz="2400" b="1" cap="all" dirty="0" smtClean="0">
                <a:latin typeface="Arial" pitchFamily="34" charset="0"/>
                <a:cs typeface="Arial" pitchFamily="34" charset="0"/>
              </a:rPr>
              <a:t/>
            </a:r>
            <a:br>
              <a:rPr lang="cs-CZ" sz="2400" b="1" cap="all" dirty="0" smtClean="0">
                <a:latin typeface="Arial" pitchFamily="34" charset="0"/>
                <a:cs typeface="Arial" pitchFamily="34" charset="0"/>
              </a:rPr>
            </a:b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strojů</a:t>
            </a:r>
            <a:endParaRPr lang="cs-CZ" dirty="0"/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>
          <a:xfrm>
            <a:off x="611561" y="1340769"/>
            <a:ext cx="7992888" cy="4968552"/>
          </a:xfrm>
        </p:spPr>
        <p:txBody>
          <a:bodyPr/>
          <a:lstStyle/>
          <a:p>
            <a:pPr marL="69850" indent="0" algn="ctr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Základní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souřadná soustava je pravoúhlá pravotočivá (systém „pravé ruky“).</a:t>
            </a:r>
          </a:p>
          <a:p>
            <a:pPr marL="69850" indent="0" algn="ctr">
              <a:buNone/>
            </a:pPr>
            <a:r>
              <a:rPr lang="cs-CZ" sz="2200" dirty="0">
                <a:latin typeface="Arial" pitchFamily="34" charset="0"/>
                <a:cs typeface="Arial" pitchFamily="34" charset="0"/>
              </a:rPr>
              <a:t>Podle pravidla pravé ruky směřuje kladná osa X ve směru palce, ukazovák ukazuje kladný směr osy Y a ohnutý prostředník kladný směr osy Z. Natočení kolem souřadných os X, Y, Z označujeme adresami A, B, C, přičemž kladný smysl natočení se řídí podle pravidla „pravotočivého šroubu“.</a:t>
            </a:r>
          </a:p>
          <a:p>
            <a:pPr marL="6985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2988" y="571500"/>
            <a:ext cx="7024687" cy="785813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strojů</a:t>
            </a:r>
            <a:endParaRPr lang="cs-CZ" sz="3600" b="1" cap="all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560" y="1268760"/>
            <a:ext cx="8032406" cy="5089199"/>
          </a:xfrm>
        </p:spPr>
        <p:txBody>
          <a:bodyPr/>
          <a:lstStyle/>
          <a:p>
            <a:pPr marL="69850" indent="0">
              <a:buNone/>
            </a:pPr>
            <a:endParaRPr lang="cs-CZ" sz="2200" dirty="0">
              <a:latin typeface="Arial" pitchFamily="34" charset="0"/>
              <a:cs typeface="Arial" pitchFamily="34" charset="0"/>
            </a:endParaRPr>
          </a:p>
          <a:p>
            <a:endParaRPr lang="cs-CZ" b="1" dirty="0" smtClean="0">
              <a:latin typeface="Arial" charset="0"/>
              <a:cs typeface="Arial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7920880" cy="51706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u="sng" dirty="0"/>
              <a:t> </a:t>
            </a:r>
            <a:r>
              <a:rPr lang="cs-CZ" sz="2200" b="1" u="sng" dirty="0"/>
              <a:t>Pravoúhlý souřadný systém na stroji se umisťuje podle určitých pravidel: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200" dirty="0"/>
              <a:t>vždy musí být definována osa X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200" dirty="0"/>
              <a:t>osa X leží v upínací rovině obrobku nebo je s ní rovnoběžná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200" dirty="0"/>
              <a:t>osa Z je totožná nebo rovnoběžná s osou pracovního vřetena</a:t>
            </a:r>
          </a:p>
          <a:p>
            <a:pPr marL="342900" lvl="0" indent="-342900">
              <a:buFont typeface="Arial" pitchFamily="34" charset="0"/>
              <a:buChar char="•"/>
            </a:pPr>
            <a:r>
              <a:rPr lang="cs-CZ" sz="2200" dirty="0"/>
              <a:t>kladný smysl lineárních os je od obrobku k nástroji, tedy ve směru zvětšujícího se obrobku</a:t>
            </a:r>
          </a:p>
          <a:p>
            <a:r>
              <a:rPr lang="cs-CZ" sz="2200" dirty="0"/>
              <a:t>Pokud jsou na stroji další osy rovnoběžné s osami X, Y, Z, označujeme je U, V, W opět podle pravotočivé soustavy.</a:t>
            </a:r>
          </a:p>
          <a:p>
            <a:r>
              <a:rPr lang="cs-CZ" sz="2200" dirty="0"/>
              <a:t>Uvedené souřadné osy označují pohyb nástroje vůči nehybnému obrobku. Pokud se pohybuje obrobek vůči nástroji, označují se takové osy X´, Y´, </a:t>
            </a:r>
            <a:r>
              <a:rPr lang="cs-CZ" sz="2200" dirty="0" err="1"/>
              <a:t>Z´,přičemž</a:t>
            </a:r>
            <a:r>
              <a:rPr lang="cs-CZ" sz="2200" dirty="0"/>
              <a:t> platí že +X´=-X atd.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>
          <a:xfrm>
            <a:off x="1071538" y="571480"/>
            <a:ext cx="7024687" cy="758825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strojů</a:t>
            </a:r>
            <a:endParaRPr lang="cs-CZ" dirty="0" smtClean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268760"/>
            <a:ext cx="7992888" cy="5112568"/>
          </a:xfrm>
        </p:spPr>
        <p:txBody>
          <a:bodyPr/>
          <a:lstStyle/>
          <a:p>
            <a:pPr marL="69850" indent="0">
              <a:buNone/>
            </a:pPr>
            <a:r>
              <a:rPr lang="cs-CZ" b="1" u="sng" dirty="0" smtClean="0"/>
              <a:t>Souřadný systém soustruhu</a:t>
            </a:r>
            <a:endParaRPr lang="cs-CZ" b="1" u="sng" dirty="0"/>
          </a:p>
        </p:txBody>
      </p:sp>
      <p:pic>
        <p:nvPicPr>
          <p:cNvPr id="3074" name="Picture 2" descr="soustruh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675831"/>
            <a:ext cx="5753100" cy="2686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2159" y="620688"/>
            <a:ext cx="7239000" cy="554974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strojů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611560" y="1196752"/>
            <a:ext cx="7960968" cy="5161206"/>
          </a:xfrm>
        </p:spPr>
        <p:txBody>
          <a:bodyPr/>
          <a:lstStyle/>
          <a:p>
            <a:pPr marL="69850" indent="0">
              <a:buNone/>
            </a:pPr>
            <a:r>
              <a:rPr lang="cs-CZ" b="1" u="sng" dirty="0"/>
              <a:t>Souřadný </a:t>
            </a:r>
            <a:r>
              <a:rPr lang="cs-CZ" b="1" u="sng" dirty="0" smtClean="0"/>
              <a:t>systém</a:t>
            </a:r>
            <a:r>
              <a:rPr lang="cs-CZ" dirty="0"/>
              <a:t> </a:t>
            </a:r>
            <a:r>
              <a:rPr lang="cs-CZ" b="1" u="sng" dirty="0" smtClean="0"/>
              <a:t> frézky</a:t>
            </a:r>
          </a:p>
          <a:p>
            <a:pPr marL="69850" indent="0">
              <a:buNone/>
            </a:pPr>
            <a:r>
              <a:rPr lang="cs-CZ" dirty="0"/>
              <a:t>  </a:t>
            </a:r>
            <a:endParaRPr lang="cs-CZ" b="1" u="sng" dirty="0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     </a:t>
            </a: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097" name="Picture 1" descr="frezk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0275" y="2238375"/>
            <a:ext cx="4743450" cy="3562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332656"/>
            <a:ext cx="6996112" cy="769838"/>
          </a:xfrm>
        </p:spPr>
        <p:txBody>
          <a:bodyPr/>
          <a:lstStyle/>
          <a:p>
            <a:pPr algn="ctr">
              <a:defRPr/>
            </a:pPr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stroje</a:t>
            </a:r>
          </a:p>
        </p:txBody>
      </p:sp>
      <p:sp>
        <p:nvSpPr>
          <p:cNvPr id="13315" name="Zástupný symbol pro obsah 2"/>
          <p:cNvSpPr>
            <a:spLocks noGrp="1"/>
          </p:cNvSpPr>
          <p:nvPr>
            <p:ph idx="1"/>
          </p:nvPr>
        </p:nvSpPr>
        <p:spPr>
          <a:xfrm>
            <a:off x="539552" y="1052736"/>
            <a:ext cx="7920880" cy="4896544"/>
          </a:xfrm>
        </p:spPr>
        <p:txBody>
          <a:bodyPr/>
          <a:lstStyle/>
          <a:p>
            <a:pPr marL="69850" indent="0">
              <a:buNone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Základní body CNC stroje</a:t>
            </a:r>
            <a:endParaRPr lang="cs-CZ" sz="2200" dirty="0">
              <a:latin typeface="Arial" pitchFamily="34" charset="0"/>
              <a:cs typeface="Arial" pitchFamily="34" charset="0"/>
            </a:endParaRPr>
          </a:p>
          <a:p>
            <a:pPr marL="69850" indent="0">
              <a:buNone/>
            </a:pPr>
            <a:r>
              <a:rPr lang="cs-CZ" sz="2200" b="1" dirty="0">
                <a:latin typeface="Arial" pitchFamily="34" charset="0"/>
                <a:cs typeface="Arial" pitchFamily="34" charset="0"/>
              </a:rPr>
              <a:t> </a:t>
            </a:r>
            <a:r>
              <a:rPr lang="pl-PL" sz="2200" b="1" dirty="0" smtClean="0">
                <a:latin typeface="Arial" pitchFamily="34" charset="0"/>
                <a:cs typeface="Arial" pitchFamily="34" charset="0"/>
              </a:rPr>
              <a:t>Nulový </a:t>
            </a:r>
            <a:r>
              <a:rPr lang="pl-PL" sz="2200" b="1" dirty="0">
                <a:latin typeface="Arial" pitchFamily="34" charset="0"/>
                <a:cs typeface="Arial" pitchFamily="34" charset="0"/>
              </a:rPr>
              <a:t>bod (M) </a:t>
            </a:r>
            <a:r>
              <a:rPr lang="pl-PL" sz="2000" dirty="0">
                <a:latin typeface="Arial" pitchFamily="34" charset="0"/>
                <a:cs typeface="Arial" pitchFamily="34" charset="0"/>
              </a:rPr>
              <a:t>je stanoven výrobcem stroje a je to pocátek soustavy </a:t>
            </a:r>
            <a:r>
              <a:rPr lang="pl-PL" sz="2000" dirty="0" smtClean="0">
                <a:latin typeface="Arial" pitchFamily="34" charset="0"/>
                <a:cs typeface="Arial" pitchFamily="34" charset="0"/>
              </a:rPr>
              <a:t>souradnic.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Tento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bod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nemůže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být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měněn,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protože se k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němu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vztahují míry všech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odměřovacích systému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U soustruhu leží na ose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vřetena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na celní ploše upínacího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vřetena.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frézek je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zpravidla nulový bod na rohu levé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přední straně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stolu (pracovního prostoru).</a:t>
            </a:r>
          </a:p>
          <a:p>
            <a:pPr marL="6985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Referenční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bod stroje (R)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se používá v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případě,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že stroj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nemůže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po zapnutí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suportem najet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do nulového bodu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(častý případ).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V tomto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prípade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najíždí do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jiného referenčního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bodu. Vzdálenost od nulového bodu ve všech osách je známá a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zobrazí </a:t>
            </a:r>
            <a:r>
              <a:rPr lang="pl-PL" sz="2000" dirty="0" smtClean="0">
                <a:latin typeface="Arial" pitchFamily="34" charset="0"/>
                <a:cs typeface="Arial" pitchFamily="34" charset="0"/>
              </a:rPr>
              <a:t>se </a:t>
            </a:r>
            <a:r>
              <a:rPr lang="pl-PL" sz="2000" dirty="0">
                <a:latin typeface="Arial" pitchFamily="34" charset="0"/>
                <a:cs typeface="Arial" pitchFamily="34" charset="0"/>
              </a:rPr>
              <a:t>na obrazovce po zadání príkazu pro najetí do referencního bodu a </a:t>
            </a:r>
            <a:r>
              <a:rPr lang="pl-PL" sz="2000" dirty="0" smtClean="0">
                <a:latin typeface="Arial" pitchFamily="34" charset="0"/>
                <a:cs typeface="Arial" pitchFamily="34" charset="0"/>
              </a:rPr>
              <a:t>vykonání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příkazu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</a:t>
            </a:r>
          </a:p>
          <a:p>
            <a:pPr marL="69850" indent="0">
              <a:buNone/>
            </a:pPr>
            <a:r>
              <a:rPr lang="cs-CZ" sz="2200" b="1" dirty="0" smtClean="0">
                <a:latin typeface="Arial" pitchFamily="34" charset="0"/>
                <a:cs typeface="Arial" pitchFamily="34" charset="0"/>
              </a:rPr>
              <a:t>Referenční </a:t>
            </a:r>
            <a:r>
              <a:rPr lang="cs-CZ" sz="2200" b="1" dirty="0">
                <a:latin typeface="Arial" pitchFamily="34" charset="0"/>
                <a:cs typeface="Arial" pitchFamily="34" charset="0"/>
              </a:rPr>
              <a:t>bod držáku nástroje (T)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je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pevně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stanoven a uložen v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paměti CNC systému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. Nachází se zpravidla na celní ploše </a:t>
            </a:r>
            <a:r>
              <a:rPr lang="cs-CZ" sz="2000" dirty="0" err="1">
                <a:latin typeface="Arial" pitchFamily="34" charset="0"/>
                <a:cs typeface="Arial" pitchFamily="34" charset="0"/>
              </a:rPr>
              <a:t>upínace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a ose držáku.</a:t>
            </a:r>
            <a:endParaRPr lang="cs-CZ" sz="22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7024687" cy="830251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Souřadné systémy CNC strojů</a:t>
            </a:r>
            <a:endParaRPr lang="cs-CZ" sz="3600" dirty="0" smtClean="0"/>
          </a:p>
        </p:txBody>
      </p:sp>
      <p:sp>
        <p:nvSpPr>
          <p:cNvPr id="3" name="Obdélník 2"/>
          <p:cNvSpPr/>
          <p:nvPr/>
        </p:nvSpPr>
        <p:spPr>
          <a:xfrm>
            <a:off x="550260" y="1700808"/>
            <a:ext cx="7992888" cy="38472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Nulový bod obrobku W</a:t>
            </a:r>
          </a:p>
          <a:p>
            <a:pPr lvl="0"/>
            <a:r>
              <a:rPr lang="cs-CZ" sz="2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je při programování a obrábění základním bodem (počátkem) souřadnicového osového systému, můžeme jej volit naprosto volně a v průběhu programu můžeme tento bod měnit podle potřeby. Od tohoto bodu jsou počítány rozměry obrobku a přepočítány zadané souřadnice pro jednotlivé pohyby</a:t>
            </a:r>
          </a:p>
          <a:p>
            <a:r>
              <a:rPr lang="cs-CZ" sz="2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 </a:t>
            </a:r>
          </a:p>
          <a:p>
            <a:r>
              <a:rPr lang="cs-CZ" sz="2200" b="1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Výchozí bod programu </a:t>
            </a:r>
          </a:p>
          <a:p>
            <a:pPr lvl="0"/>
            <a:r>
              <a:rPr lang="cs-CZ" sz="2000" dirty="0">
                <a:solidFill>
                  <a:schemeClr val="tx2"/>
                </a:solidFill>
                <a:latin typeface="Arial" pitchFamily="34" charset="0"/>
                <a:cs typeface="Arial" pitchFamily="34" charset="0"/>
              </a:rPr>
              <a:t>je definován jako místo pro počátek NC programů, je předepisován programovým listem a jeho umístění je zakresleno na seřizovacím listě. U většiny jednoduchých programů je totožný s nulovým bodem obrobku.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04664"/>
            <a:ext cx="7024687" cy="714380"/>
          </a:xfrm>
        </p:spPr>
        <p:txBody>
          <a:bodyPr/>
          <a:lstStyle/>
          <a:p>
            <a:pPr algn="ctr"/>
            <a:r>
              <a:rPr lang="cs-CZ" sz="3600" b="1" dirty="0" smtClean="0">
                <a:latin typeface="Arial" pitchFamily="34" charset="0"/>
                <a:cs typeface="Arial" pitchFamily="34" charset="0"/>
              </a:rPr>
              <a:t>Podstata NC řízení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196752"/>
            <a:ext cx="7776864" cy="5112568"/>
          </a:xfrm>
        </p:spPr>
        <p:txBody>
          <a:bodyPr/>
          <a:lstStyle/>
          <a:p>
            <a:pPr marL="69850" indent="0">
              <a:buNone/>
            </a:pPr>
            <a:r>
              <a:rPr lang="cs-CZ" b="1" dirty="0"/>
              <a:t>Základní dva typy NC strojů:</a:t>
            </a:r>
            <a:endParaRPr lang="cs-CZ" dirty="0"/>
          </a:p>
          <a:p>
            <a:pPr lvl="0"/>
            <a:r>
              <a:rPr lang="cs-CZ" b="1" dirty="0"/>
              <a:t>s polohovacím</a:t>
            </a:r>
            <a:r>
              <a:rPr lang="cs-CZ" dirty="0"/>
              <a:t> </a:t>
            </a:r>
            <a:r>
              <a:rPr lang="cs-CZ" b="1" dirty="0"/>
              <a:t>systémem řízení</a:t>
            </a:r>
            <a:r>
              <a:rPr lang="cs-CZ" dirty="0"/>
              <a:t> - mají nesynchronizované motory, konečná poloha je docílena vždy samostatným pohybem jednotlivého motoru</a:t>
            </a:r>
          </a:p>
          <a:p>
            <a:pPr lvl="0"/>
            <a:r>
              <a:rPr lang="cs-CZ" b="1" dirty="0"/>
              <a:t>souvislým</a:t>
            </a:r>
            <a:r>
              <a:rPr lang="cs-CZ" dirty="0"/>
              <a:t> </a:t>
            </a:r>
            <a:r>
              <a:rPr lang="cs-CZ" b="1" dirty="0"/>
              <a:t>systémem řízení</a:t>
            </a:r>
            <a:r>
              <a:rPr lang="cs-CZ" dirty="0"/>
              <a:t> - umožňují souvislý pohyb v libovolných směrech, konečná poloha zadaného bodu je docílena vektorovým součtem rychlostí v jednotlivých směrech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9219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marL="69850" indent="0" eaLnBrk="1" hangingPunct="1">
              <a:buNone/>
            </a:pPr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 Ing. Leopold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Voharek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9221" name="Obdélník 4"/>
          <p:cNvSpPr>
            <a:spLocks noChangeArrowheads="1"/>
          </p:cNvSpPr>
          <p:nvPr/>
        </p:nvSpPr>
        <p:spPr bwMode="auto">
          <a:xfrm>
            <a:off x="1187624" y="2276475"/>
            <a:ext cx="6297439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http://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iss-cheb.cz/projekt/cncprirucka.pdf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http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://www2.sps-jia.cz/~hill/zakl_progr.pdf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0599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ustin">
    <a:dk1>
      <a:sysClr val="windowText" lastClr="000000"/>
    </a:dk1>
    <a:lt1>
      <a:sysClr val="window" lastClr="FFFFFF"/>
    </a:lt1>
    <a:dk2>
      <a:srgbClr val="3E3D2D"/>
    </a:dk2>
    <a:lt2>
      <a:srgbClr val="CAF278"/>
    </a:lt2>
    <a:accent1>
      <a:srgbClr val="94C600"/>
    </a:accent1>
    <a:accent2>
      <a:srgbClr val="71685A"/>
    </a:accent2>
    <a:accent3>
      <a:srgbClr val="FF6700"/>
    </a:accent3>
    <a:accent4>
      <a:srgbClr val="909465"/>
    </a:accent4>
    <a:accent5>
      <a:srgbClr val="956B43"/>
    </a:accent5>
    <a:accent6>
      <a:srgbClr val="FEA022"/>
    </a:accent6>
    <a:hlink>
      <a:srgbClr val="E68200"/>
    </a:hlink>
    <a:folHlink>
      <a:srgbClr val="FFA94A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427</TotalTime>
  <Words>257</Words>
  <Application>Microsoft Office PowerPoint</Application>
  <PresentationFormat>Předvádění na obrazovce (4:3)</PresentationFormat>
  <Paragraphs>69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Výukový materiál</vt:lpstr>
      <vt:lpstr>Prezentace aplikace PowerPoint</vt:lpstr>
      <vt:lpstr>Souřadné systémy CNC strojů</vt:lpstr>
      <vt:lpstr> Souřadné systémy CNC strojů</vt:lpstr>
      <vt:lpstr>Souřadné systémy CNC strojů</vt:lpstr>
      <vt:lpstr>Souřadné systémy CNC strojů</vt:lpstr>
      <vt:lpstr>Souřadné systémy CNC strojů</vt:lpstr>
      <vt:lpstr>Souřadné systémy CNC stroje</vt:lpstr>
      <vt:lpstr>Souřadné systémy CNC strojů</vt:lpstr>
      <vt:lpstr>Podstata NC řízení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Martin a Lída</cp:lastModifiedBy>
  <cp:revision>67</cp:revision>
  <cp:lastPrinted>2012-07-16T05:40:38Z</cp:lastPrinted>
  <dcterms:created xsi:type="dcterms:W3CDTF">2011-04-17T19:50:20Z</dcterms:created>
  <dcterms:modified xsi:type="dcterms:W3CDTF">2013-01-07T12:41:04Z</dcterms:modified>
</cp:coreProperties>
</file>