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3" r:id="rId5"/>
    <p:sldId id="274" r:id="rId6"/>
    <p:sldId id="281" r:id="rId7"/>
    <p:sldId id="278" r:id="rId8"/>
    <p:sldId id="267" r:id="rId9"/>
    <p:sldId id="269" r:id="rId10"/>
    <p:sldId id="270" r:id="rId11"/>
    <p:sldId id="271" r:id="rId12"/>
    <p:sldId id="272" r:id="rId13"/>
    <p:sldId id="280" r:id="rId14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55" d="100"/>
          <a:sy n="55" d="100"/>
        </p:scale>
        <p:origin x="-1572" y="-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pPr eaLnBrk="1" hangingPunct="1">
              <a:defRPr/>
            </a:pPr>
            <a:r>
              <a:rPr lang="cs-CZ" sz="2400" dirty="0">
                <a:solidFill>
                  <a:srgbClr val="443329"/>
                </a:solidFill>
                <a:latin typeface="Arial" charset="0"/>
                <a:cs typeface="Arial" charset="0"/>
              </a:rPr>
              <a:t>– </a:t>
            </a: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CNC programování</a:t>
            </a:r>
            <a:endParaRPr lang="cs-CZ" sz="2400" dirty="0">
              <a:solidFill>
                <a:srgbClr val="443329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05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517525" y="333375"/>
            <a:ext cx="8210550" cy="255454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eaLnBrk="1" hangingPunct="1">
              <a:defRPr/>
            </a:pPr>
            <a:r>
              <a:rPr lang="cs-CZ" sz="4000" dirty="0" smtClean="0">
                <a:solidFill>
                  <a:srgbClr val="443329"/>
                </a:solidFill>
                <a:cs typeface="Arial" charset="0"/>
              </a:rPr>
              <a:t>CNC programování</a:t>
            </a:r>
            <a:endParaRPr lang="cs-CZ" sz="4000" dirty="0">
              <a:solidFill>
                <a:srgbClr val="443329"/>
              </a:solidFill>
              <a:cs typeface="Arial" charset="0"/>
            </a:endParaRPr>
          </a:p>
          <a:p>
            <a:pPr eaLnBrk="1" hangingPunct="1">
              <a:defRPr/>
            </a:pPr>
            <a:r>
              <a:rPr lang="cs-CZ" sz="4000" dirty="0">
                <a:solidFill>
                  <a:srgbClr val="443329"/>
                </a:solidFill>
                <a:cs typeface="Arial" charset="0"/>
              </a:rPr>
              <a:t>– Obráběcí stroje pro automatizovanou výrobu rozdělení</a:t>
            </a:r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……..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0621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 konstrukční řešení základní problematiky programování pohybu CNC stroje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pPr algn="just"/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programování, G </a:t>
            </a:r>
            <a:r>
              <a:rPr lang="cs-CZ" sz="2200" b="1" dirty="0" err="1" smtClean="0">
                <a:solidFill>
                  <a:srgbClr val="000000"/>
                </a:solidFill>
                <a:cs typeface="Arial" charset="0"/>
              </a:rPr>
              <a:t>kody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, M </a:t>
            </a:r>
            <a:r>
              <a:rPr lang="cs-CZ" sz="2200" b="1" dirty="0" err="1" smtClean="0">
                <a:solidFill>
                  <a:srgbClr val="000000"/>
                </a:solidFill>
                <a:cs typeface="Arial" charset="0"/>
              </a:rPr>
              <a:t>kody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 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687" cy="830251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CNC programování</a:t>
            </a:r>
            <a:endParaRPr lang="cs-CZ" sz="3600" dirty="0" smtClean="0"/>
          </a:p>
        </p:txBody>
      </p:sp>
      <p:sp>
        <p:nvSpPr>
          <p:cNvPr id="2" name="Obdélník 1"/>
          <p:cNvSpPr/>
          <p:nvPr/>
        </p:nvSpPr>
        <p:spPr>
          <a:xfrm>
            <a:off x="479706" y="1471910"/>
            <a:ext cx="8136904" cy="50475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sz="2200" b="1" dirty="0" smtClean="0"/>
              <a:t>Adresová písmena:</a:t>
            </a:r>
          </a:p>
          <a:p>
            <a:r>
              <a:rPr lang="pl-PL" sz="2000" dirty="0" smtClean="0"/>
              <a:t>A </a:t>
            </a:r>
            <a:r>
              <a:rPr lang="pl-PL" sz="2000" dirty="0"/>
              <a:t>– </a:t>
            </a:r>
            <a:r>
              <a:rPr lang="pl-PL" sz="2000" dirty="0" smtClean="0"/>
              <a:t>otáčení </a:t>
            </a:r>
            <a:r>
              <a:rPr lang="pl-PL" sz="2000" dirty="0"/>
              <a:t>kolem osy X</a:t>
            </a:r>
          </a:p>
          <a:p>
            <a:r>
              <a:rPr lang="cs-CZ" sz="2000" dirty="0"/>
              <a:t>B – </a:t>
            </a:r>
            <a:r>
              <a:rPr lang="cs-CZ" sz="2000" dirty="0" smtClean="0"/>
              <a:t>otáčení </a:t>
            </a:r>
            <a:r>
              <a:rPr lang="cs-CZ" sz="2000" dirty="0"/>
              <a:t>kolem osy Y</a:t>
            </a:r>
          </a:p>
          <a:p>
            <a:r>
              <a:rPr lang="pl-PL" sz="2000" dirty="0"/>
              <a:t>C – </a:t>
            </a:r>
            <a:r>
              <a:rPr lang="pl-PL" sz="2000" dirty="0" smtClean="0"/>
              <a:t>otáčení </a:t>
            </a:r>
            <a:r>
              <a:rPr lang="pl-PL" sz="2000" dirty="0"/>
              <a:t>kolem osy Z</a:t>
            </a:r>
          </a:p>
          <a:p>
            <a:r>
              <a:rPr lang="cs-CZ" sz="2000" dirty="0"/>
              <a:t>D – </a:t>
            </a:r>
            <a:r>
              <a:rPr lang="cs-CZ" sz="2000" dirty="0" smtClean="0"/>
              <a:t>paměť </a:t>
            </a:r>
            <a:r>
              <a:rPr lang="cs-CZ" sz="2000" dirty="0"/>
              <a:t>korekce nástroje</a:t>
            </a:r>
          </a:p>
          <a:p>
            <a:r>
              <a:rPr lang="cs-CZ" sz="2000" dirty="0"/>
              <a:t>E – druhý posuv</a:t>
            </a:r>
          </a:p>
          <a:p>
            <a:r>
              <a:rPr lang="cs-CZ" sz="2000" dirty="0"/>
              <a:t>F – posuv</a:t>
            </a:r>
          </a:p>
          <a:p>
            <a:r>
              <a:rPr lang="cs-CZ" sz="2000" dirty="0"/>
              <a:t>G – </a:t>
            </a:r>
            <a:r>
              <a:rPr lang="cs-CZ" sz="2000" dirty="0" smtClean="0"/>
              <a:t>způsoby </a:t>
            </a:r>
            <a:r>
              <a:rPr lang="cs-CZ" sz="2000" dirty="0"/>
              <a:t>pohybu</a:t>
            </a:r>
          </a:p>
          <a:p>
            <a:r>
              <a:rPr lang="cs-CZ" sz="2000" dirty="0"/>
              <a:t>H – </a:t>
            </a:r>
            <a:r>
              <a:rPr lang="cs-CZ" sz="2000" dirty="0" smtClean="0"/>
              <a:t>libovolné </a:t>
            </a:r>
            <a:r>
              <a:rPr lang="cs-CZ" sz="2000" dirty="0"/>
              <a:t>použitelné</a:t>
            </a:r>
          </a:p>
          <a:p>
            <a:r>
              <a:rPr lang="cs-CZ" sz="2000" dirty="0"/>
              <a:t>I – parametr interpolace nebo stoupání závitu s osou </a:t>
            </a:r>
            <a:r>
              <a:rPr lang="cs-CZ" sz="2000" dirty="0" smtClean="0"/>
              <a:t>rovnoběžnou </a:t>
            </a:r>
            <a:r>
              <a:rPr lang="cs-CZ" sz="2000" dirty="0"/>
              <a:t>s osou X</a:t>
            </a:r>
          </a:p>
          <a:p>
            <a:r>
              <a:rPr lang="cs-CZ" sz="2000" dirty="0"/>
              <a:t>J – parametr interpolace nebo stoupání závitu s osou </a:t>
            </a:r>
            <a:r>
              <a:rPr lang="cs-CZ" sz="2000" dirty="0" smtClean="0"/>
              <a:t>rovnoběžnou </a:t>
            </a:r>
            <a:r>
              <a:rPr lang="cs-CZ" sz="2000" dirty="0"/>
              <a:t>s osou Y</a:t>
            </a:r>
          </a:p>
          <a:p>
            <a:r>
              <a:rPr lang="cs-CZ" sz="2000" dirty="0"/>
              <a:t>K – parametr interpolace nebo stoupání závitu s osou </a:t>
            </a:r>
            <a:r>
              <a:rPr lang="cs-CZ" sz="2000" dirty="0" smtClean="0"/>
              <a:t>rovnoběžnou </a:t>
            </a:r>
            <a:r>
              <a:rPr lang="cs-CZ" sz="2000" dirty="0"/>
              <a:t>s osou Z</a:t>
            </a:r>
          </a:p>
          <a:p>
            <a:r>
              <a:rPr lang="cs-CZ" sz="2000" dirty="0"/>
              <a:t>L – </a:t>
            </a:r>
            <a:r>
              <a:rPr lang="cs-CZ" sz="2000" dirty="0" smtClean="0"/>
              <a:t>libovolné použitelné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673695"/>
          </a:xfrm>
        </p:spPr>
        <p:txBody>
          <a:bodyPr/>
          <a:lstStyle/>
          <a:p>
            <a:pPr algn="ctr"/>
            <a:r>
              <a:rPr lang="cs-CZ" sz="3600" b="1" dirty="0">
                <a:latin typeface="Arial" pitchFamily="34" charset="0"/>
                <a:cs typeface="Arial" pitchFamily="34" charset="0"/>
              </a:rPr>
              <a:t>CNC programování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7992888" cy="5184576"/>
          </a:xfrm>
        </p:spPr>
        <p:txBody>
          <a:bodyPr/>
          <a:lstStyle/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M – doplňková funkce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 – číslo instrukce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O – volné použitelné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P – třetí pohyb rovnoběžný s osou X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Q – třetí pohyb rovnoběžný s osou Y</a:t>
            </a:r>
          </a:p>
          <a:p>
            <a:pPr marL="69850" indent="0">
              <a:buNone/>
            </a:pPr>
            <a:r>
              <a:rPr lang="pt-BR" sz="2000" dirty="0">
                <a:latin typeface="Arial" pitchFamily="34" charset="0"/>
                <a:cs typeface="Arial" pitchFamily="34" charset="0"/>
              </a:rPr>
              <a:t>R – tretí pohyb rovnobežný s osou Z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S – otáčky hlavního vřetena, konstantní řezná rychlost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 – nástroj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U – druhý pohyb rovnoběžný s osou X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V – druhý pohyb rovnoběžný s osou X</a:t>
            </a:r>
          </a:p>
          <a:p>
            <a:pPr marL="69850" indent="0">
              <a:buNone/>
            </a:pPr>
            <a:r>
              <a:rPr lang="pl-PL" sz="2000" dirty="0">
                <a:latin typeface="Arial" pitchFamily="34" charset="0"/>
                <a:cs typeface="Arial" pitchFamily="34" charset="0"/>
              </a:rPr>
              <a:t>W – druhý pohyb rovnobežný s osou Z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X – pohyb ve směru osy X</a:t>
            </a:r>
          </a:p>
          <a:p>
            <a:pPr marL="69850" indent="0">
              <a:buNone/>
            </a:pPr>
            <a:r>
              <a:rPr lang="es-ES" sz="2000" dirty="0">
                <a:latin typeface="Arial" pitchFamily="34" charset="0"/>
                <a:cs typeface="Arial" pitchFamily="34" charset="0"/>
              </a:rPr>
              <a:t>Y – pohyb ve smeru osy Y</a:t>
            </a:r>
          </a:p>
          <a:p>
            <a:pPr marL="69850" indent="0">
              <a:buNone/>
            </a:pPr>
            <a:r>
              <a:rPr lang="pl-PL" sz="2000" dirty="0">
                <a:latin typeface="Arial" pitchFamily="34" charset="0"/>
                <a:cs typeface="Arial" pitchFamily="34" charset="0"/>
              </a:rPr>
              <a:t>Z – pohyb ve smeru osy Z</a:t>
            </a:r>
          </a:p>
          <a:p>
            <a:pPr marL="69850" indent="0">
              <a:buNone/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024687" cy="673695"/>
          </a:xfrm>
        </p:spPr>
        <p:txBody>
          <a:bodyPr/>
          <a:lstStyle/>
          <a:p>
            <a:pPr algn="ctr"/>
            <a:r>
              <a:rPr lang="cs-CZ" b="1" dirty="0">
                <a:latin typeface="Arial" pitchFamily="34" charset="0"/>
                <a:cs typeface="Arial" pitchFamily="34" charset="0"/>
              </a:rPr>
              <a:t>CNC programování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340768"/>
            <a:ext cx="7704856" cy="4968552"/>
          </a:xfrm>
        </p:spPr>
        <p:txBody>
          <a:bodyPr/>
          <a:lstStyle/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Zvláštní znaky: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% - začátek programu, nepodmíněné zastavení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pri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znovu nastavení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( - začátek poznámky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) – konec poznámky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+ - plus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- - minus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/ - počáteční instrukce</a:t>
            </a:r>
          </a:p>
          <a:p>
            <a:pPr marL="69850" indent="0"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: - hlavní instrukce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817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642918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CNC programování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8064896" cy="4968552"/>
          </a:xfrm>
        </p:spPr>
        <p:txBody>
          <a:bodyPr/>
          <a:lstStyle/>
          <a:p>
            <a:pPr marL="69850" indent="0">
              <a:buNone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G-kód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(ISO-kód) je název programovacího jazyka, který řídí NC a CNC obráběcí stroje.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G-kód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(přípravné funkce) je rovněž název pro jakýkoliv řetězec znaků v NC programu, které začíná písmenem G. Obecně je to kód, který říká obráběcímu stroji, jakou akci má vykonat: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rychlé polohování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posuvný pohyb po přímce nebo oblouku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vrtání, řezání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výměna palety</a:t>
            </a:r>
          </a:p>
          <a:p>
            <a:r>
              <a:rPr lang="cs-CZ" sz="2200" dirty="0">
                <a:latin typeface="Arial" pitchFamily="34" charset="0"/>
                <a:cs typeface="Arial" pitchFamily="34" charset="0"/>
              </a:rPr>
              <a:t>nastavení nástroje (např. offset)</a:t>
            </a:r>
          </a:p>
          <a:p>
            <a:pPr marL="69850" indent="0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Různé obráběcí stroje, mohou pomocí stejného kódu vykonávat různé funkce: dokonce i stroje se stejným řídícím systémem.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7138988" cy="1015663"/>
          </a:xfrm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cap="all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CNC programování</a:t>
            </a:r>
            <a:endParaRPr lang="cs-CZ" dirty="0"/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79204438"/>
              </p:ext>
            </p:extLst>
          </p:nvPr>
        </p:nvGraphicFramePr>
        <p:xfrm>
          <a:off x="683565" y="1268768"/>
          <a:ext cx="7848874" cy="4976338"/>
        </p:xfrm>
        <a:graphic>
          <a:graphicData uri="http://schemas.openxmlformats.org/drawingml/2006/table">
            <a:tbl>
              <a:tblPr/>
              <a:tblGrid>
                <a:gridCol w="1080123"/>
                <a:gridCol w="6768751"/>
              </a:tblGrid>
              <a:tr h="355317">
                <a:tc gridSpan="2">
                  <a:txBody>
                    <a:bodyPr/>
                    <a:lstStyle/>
                    <a:p>
                      <a:r>
                        <a:rPr lang="cs-CZ" sz="2200" b="1" dirty="0">
                          <a:latin typeface="Arial" pitchFamily="34" charset="0"/>
                          <a:cs typeface="Arial" pitchFamily="34" charset="0"/>
                        </a:rPr>
                        <a:t>Seznam přípravných funkcí (G-kód)</a:t>
                      </a:r>
                    </a:p>
                  </a:txBody>
                  <a:tcPr marL="13914" marR="13914" marT="13914" marB="13914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G00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Rychlé polohování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G01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Lineární interpolace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030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G02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Kruhová interpolace ve směru hod. ručiček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0030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G03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Kruhová interpolace proti směru hod. ručiček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G04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Časová prodleva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G17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Volba pracovní roviny X-Y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G18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Volba pracovní roviny X-Z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G19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Volba pracovní roviny Y-Z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G21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Prázdný blok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G23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Podmíněný skok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G24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Programování poloměrů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317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G25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Skok do podprogramu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CNC programování</a:t>
            </a:r>
            <a:endParaRPr lang="cs-CZ" sz="3600" b="1" cap="all" dirty="0" smtClean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331551"/>
              </p:ext>
            </p:extLst>
          </p:nvPr>
        </p:nvGraphicFramePr>
        <p:xfrm>
          <a:off x="683568" y="1412776"/>
          <a:ext cx="7848874" cy="4834368"/>
        </p:xfrm>
        <a:graphic>
          <a:graphicData uri="http://schemas.openxmlformats.org/drawingml/2006/table">
            <a:tbl>
              <a:tblPr/>
              <a:tblGrid>
                <a:gridCol w="1080123"/>
                <a:gridCol w="6768751"/>
              </a:tblGrid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G26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Programový cyklus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G27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Programový skok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G28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Skok do jiného programu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G31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Najetí na sondu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G33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Řezání závitů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G50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Zrušení lokálního souřadného systému </a:t>
                      </a:r>
                      <a:r>
                        <a:rPr lang="cs-CZ" sz="1800" dirty="0" err="1">
                          <a:latin typeface="Arial" pitchFamily="34" charset="0"/>
                          <a:cs typeface="Arial" pitchFamily="34" charset="0"/>
                        </a:rPr>
                        <a:t>systému</a:t>
                      </a:r>
                      <a:endParaRPr lang="cs-CZ" sz="18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G51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Nastavení lokálního souřadného systému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G61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Hrubování kuželové plochy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G62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Hrubování </a:t>
                      </a:r>
                      <a:r>
                        <a:rPr lang="cs-CZ" sz="1800" dirty="0" err="1">
                          <a:latin typeface="Arial" pitchFamily="34" charset="0"/>
                          <a:cs typeface="Arial" pitchFamily="34" charset="0"/>
                        </a:rPr>
                        <a:t>rádiusu</a:t>
                      </a:r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 vydutého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G63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Hrubování </a:t>
                      </a:r>
                      <a:r>
                        <a:rPr lang="cs-CZ" sz="1800" dirty="0" err="1">
                          <a:latin typeface="Arial" pitchFamily="34" charset="0"/>
                          <a:cs typeface="Arial" pitchFamily="34" charset="0"/>
                        </a:rPr>
                        <a:t>rádiusu</a:t>
                      </a:r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 vypuklého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G64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Podélný hrubovací cyklus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G66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Zapichovací cyklus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G68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Čelní hrubovací cyklus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G72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Obdélníkový cyklus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G73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Cyklus vrtání s prodlevou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8695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G78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>
                          <a:latin typeface="Arial" pitchFamily="34" charset="0"/>
                          <a:cs typeface="Arial" pitchFamily="34" charset="0"/>
                        </a:rPr>
                        <a:t>Závitovací</a:t>
                      </a:r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 cyklus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CNC programování</a:t>
            </a:r>
            <a:endParaRPr lang="cs-CZ" dirty="0" smtClean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334504007"/>
              </p:ext>
            </p:extLst>
          </p:nvPr>
        </p:nvGraphicFramePr>
        <p:xfrm>
          <a:off x="539552" y="1412774"/>
          <a:ext cx="8064896" cy="4824537"/>
        </p:xfrm>
        <a:graphic>
          <a:graphicData uri="http://schemas.openxmlformats.org/drawingml/2006/table">
            <a:tbl>
              <a:tblPr/>
              <a:tblGrid>
                <a:gridCol w="1109850"/>
                <a:gridCol w="6955046"/>
              </a:tblGrid>
              <a:tr h="433488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G79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>
                          <a:latin typeface="Arial" pitchFamily="34" charset="0"/>
                          <a:cs typeface="Arial" pitchFamily="34" charset="0"/>
                        </a:rPr>
                        <a:t>Závitovací</a:t>
                      </a:r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 cyklus šikmým přísuvem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39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G81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Vrtací cyklus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39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G83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Vrtací cyklus s výplachem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39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G85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err="1">
                          <a:latin typeface="Arial" pitchFamily="34" charset="0"/>
                          <a:cs typeface="Arial" pitchFamily="34" charset="0"/>
                        </a:rPr>
                        <a:t>Vystružovací</a:t>
                      </a:r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 cyklus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39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G90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Absolutní programování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3488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G91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Inkrementální (přírůstkové) programování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802849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G92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Zadání momentální polohy nástroje v osách X a Z, definice počátku souřadného systému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39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G94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Posuv v jednotkách mm/min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39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G95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Posuv v jednotkách mm/</a:t>
                      </a:r>
                      <a:r>
                        <a:rPr lang="cs-CZ" sz="1800" dirty="0" err="1">
                          <a:latin typeface="Arial" pitchFamily="34" charset="0"/>
                          <a:cs typeface="Arial" pitchFamily="34" charset="0"/>
                        </a:rPr>
                        <a:t>ot</a:t>
                      </a:r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.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39">
                <a:tc>
                  <a:txBody>
                    <a:bodyPr/>
                    <a:lstStyle/>
                    <a:p>
                      <a:r>
                        <a:rPr lang="cs-CZ" sz="1800">
                          <a:latin typeface="Arial" pitchFamily="34" charset="0"/>
                          <a:cs typeface="Arial" pitchFamily="34" charset="0"/>
                        </a:rPr>
                        <a:t>G96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Konstantní řezná rychlost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94339"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G98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>
                          <a:latin typeface="Arial" pitchFamily="34" charset="0"/>
                          <a:cs typeface="Arial" pitchFamily="34" charset="0"/>
                        </a:rPr>
                        <a:t>Najetí do referenčního bodu</a:t>
                      </a:r>
                    </a:p>
                  </a:txBody>
                  <a:tcPr marL="13914" marR="13914" marT="13914" marB="139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239000" cy="928678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CNC programování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7960968" cy="4896544"/>
          </a:xfrm>
        </p:spPr>
        <p:txBody>
          <a:bodyPr/>
          <a:lstStyle/>
          <a:p>
            <a:pPr marL="6985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M-kódy</a:t>
            </a:r>
          </a:p>
          <a:p>
            <a:pPr marL="69850" indent="0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V NC programu jsou využívány i M-kódy, pomocné funkce, které se starají o ovládání mechanismů obráběcího stroje. 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Byla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ustanovena pravidla pro používání G-kódů a M-kódů, která vnesla řád do používání základní příkazů tak, aby výše uvedené platilo pro CNC stroje řízené standardními řídicími systémy. Přesto každý výrobce CNC řídicích systémů má řadu doplňkových kódů a funkcí. Tyto informace lze najít v manuálu pro obsluhu a programátora daného CNC obráběcího stroje. </a:t>
            </a:r>
          </a:p>
          <a:p>
            <a:pPr marL="69850" indent="0"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6996112" cy="720080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CNC programování</a:t>
            </a:r>
          </a:p>
        </p:txBody>
      </p:sp>
      <p:graphicFrame>
        <p:nvGraphicFramePr>
          <p:cNvPr id="3" name="Zástupný symbol pro obsah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0774017"/>
              </p:ext>
            </p:extLst>
          </p:nvPr>
        </p:nvGraphicFramePr>
        <p:xfrm>
          <a:off x="684213" y="1341438"/>
          <a:ext cx="7920038" cy="5090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27547"/>
                <a:gridCol w="6192491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latin typeface="Arial" pitchFamily="34" charset="0"/>
                          <a:cs typeface="Arial" pitchFamily="34" charset="0"/>
                        </a:rPr>
                        <a:t>Seznam pomocných  funkcí (M-kód)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M00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Programový stop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M03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Otáčky vřetene do </a:t>
                      </a:r>
                      <a:r>
                        <a:rPr lang="cs-CZ" sz="1800" b="0" i="0" u="none" strike="noStrike" kern="1200" baseline="0" dirty="0" err="1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prava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M04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Otáčky vřetene do leva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M05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Programový stop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M06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Výměna nástroje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M08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Zapnutí chlazení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M09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Vypnutí chlazení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M17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Návrat z podprogramu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M20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Upevnění pinoly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M21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Uvolnění pinoly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M30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Konec programu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latin typeface="Arial" pitchFamily="34" charset="0"/>
                          <a:cs typeface="Arial" pitchFamily="34" charset="0"/>
                        </a:rPr>
                        <a:t>M99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0" i="0" u="none" strike="noStrike" kern="1200" baseline="0" dirty="0" smtClean="0">
                          <a:solidFill>
                            <a:schemeClr val="dk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Definice posuvu</a:t>
                      </a:r>
                      <a:endParaRPr lang="cs-CZ" b="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187624" y="2276475"/>
            <a:ext cx="629743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://iss-cheb.cz/projekt/cncprirucka.pdf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59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471</TotalTime>
  <Words>739</Words>
  <Application>Microsoft Office PowerPoint</Application>
  <PresentationFormat>Předvádění na obrazovce (4:3)</PresentationFormat>
  <Paragraphs>189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Austin</vt:lpstr>
      <vt:lpstr>Prezentace aplikace PowerPoint</vt:lpstr>
      <vt:lpstr>Výukový materiál</vt:lpstr>
      <vt:lpstr>Prezentace aplikace PowerPoint</vt:lpstr>
      <vt:lpstr>CNC programování</vt:lpstr>
      <vt:lpstr>CNC programování</vt:lpstr>
      <vt:lpstr>CNC programování</vt:lpstr>
      <vt:lpstr>CNC programování</vt:lpstr>
      <vt:lpstr> CNC programování</vt:lpstr>
      <vt:lpstr>CNC programování</vt:lpstr>
      <vt:lpstr>CNC programování</vt:lpstr>
      <vt:lpstr>CNC programování</vt:lpstr>
      <vt:lpstr>CNC programování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Martin a Lída</cp:lastModifiedBy>
  <cp:revision>71</cp:revision>
  <cp:lastPrinted>2012-07-16T05:40:38Z</cp:lastPrinted>
  <dcterms:created xsi:type="dcterms:W3CDTF">2011-04-17T19:50:20Z</dcterms:created>
  <dcterms:modified xsi:type="dcterms:W3CDTF">2013-01-07T12:44:14Z</dcterms:modified>
</cp:coreProperties>
</file>