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6" r:id="rId3"/>
    <p:sldId id="267" r:id="rId4"/>
    <p:sldId id="258" r:id="rId5"/>
    <p:sldId id="257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089B5B4A-943F-4EEF-B136-DD89339ABA86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18D3A0F0-AA99-40DE-A9F7-361EF988F955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B5B4A-943F-4EEF-B136-DD89339ABA86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3A0F0-AA99-40DE-A9F7-361EF988F9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B5B4A-943F-4EEF-B136-DD89339ABA86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3A0F0-AA99-40DE-A9F7-361EF988F9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B5B4A-943F-4EEF-B136-DD89339ABA86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3A0F0-AA99-40DE-A9F7-361EF988F95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B5B4A-943F-4EEF-B136-DD89339ABA86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3A0F0-AA99-40DE-A9F7-361EF988F9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B5B4A-943F-4EEF-B136-DD89339ABA86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3A0F0-AA99-40DE-A9F7-361EF988F9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B5B4A-943F-4EEF-B136-DD89339ABA86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3A0F0-AA99-40DE-A9F7-361EF988F9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B5B4A-943F-4EEF-B136-DD89339ABA86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3A0F0-AA99-40DE-A9F7-361EF988F955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B5B4A-943F-4EEF-B136-DD89339ABA86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3A0F0-AA99-40DE-A9F7-361EF988F9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B5B4A-943F-4EEF-B136-DD89339ABA86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3A0F0-AA99-40DE-A9F7-361EF988F9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B5B4A-943F-4EEF-B136-DD89339ABA86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3A0F0-AA99-40DE-A9F7-361EF988F9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089B5B4A-943F-4EEF-B136-DD89339ABA86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18D3A0F0-AA99-40DE-A9F7-361EF988F95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Soustružení II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Řezné podmínky</a:t>
            </a:r>
          </a:p>
          <a:p>
            <a:r>
              <a:rPr lang="cs-CZ" dirty="0" smtClean="0"/>
              <a:t>Nástroje</a:t>
            </a:r>
            <a:endParaRPr lang="cs-CZ" dirty="0"/>
          </a:p>
        </p:txBody>
      </p:sp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47813" y="620713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137434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Výukový materiál</a:t>
            </a:r>
            <a:endParaRPr lang="cs-CZ" sz="4800" b="1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CZ.1.07/1.5.00/34.0608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III/2 Inovace a zkvalitnění výuky prostřednictvím ICT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Číslo materiálu: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03_02_32_INOVACE_08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</a:t>
            </a: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43213" y="5299075"/>
            <a:ext cx="3168650" cy="7858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90036706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ovéPole 2"/>
          <p:cNvSpPr txBox="1">
            <a:spLocks noChangeArrowheads="1"/>
          </p:cNvSpPr>
          <p:nvPr/>
        </p:nvSpPr>
        <p:spPr bwMode="auto">
          <a:xfrm>
            <a:off x="684213" y="369888"/>
            <a:ext cx="8210550" cy="1323975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endParaRPr lang="cs-CZ" sz="1600" dirty="0"/>
          </a:p>
          <a:p>
            <a:pPr algn="ctr"/>
            <a:r>
              <a:rPr lang="cs-CZ" sz="4000" dirty="0" smtClean="0"/>
              <a:t>Soustružení I</a:t>
            </a:r>
            <a:endParaRPr lang="cs-CZ" sz="4000" dirty="0"/>
          </a:p>
          <a:p>
            <a:pPr algn="ctr"/>
            <a:endParaRPr lang="cs-CZ" sz="24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288" y="1327150"/>
            <a:ext cx="8280400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Předmět: Technologie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 2.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Jméno autora: Ing. Leopold </a:t>
            </a:r>
            <a:r>
              <a:rPr lang="cs-CZ" sz="2200" b="1" dirty="0" err="1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Voharek</a:t>
            </a:r>
            <a:endParaRPr lang="cs-CZ" sz="2200" dirty="0" smtClean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288" y="6143625"/>
            <a:ext cx="8280400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</a:t>
            </a:r>
            <a:r>
              <a:rPr lang="cs-CZ" sz="1400" i="1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Ing. Leopold </a:t>
            </a:r>
            <a:r>
              <a:rPr lang="cs-CZ" sz="1400" i="1" dirty="0" err="1" smtClean="0">
                <a:solidFill>
                  <a:schemeClr val="tx1"/>
                </a:solidFill>
                <a:latin typeface="Arial" charset="0"/>
                <a:cs typeface="Arial" charset="0"/>
              </a:rPr>
              <a:t>Voharek</a:t>
            </a:r>
            <a:endParaRPr lang="cs-CZ" sz="1400" i="1" dirty="0">
              <a:solidFill>
                <a:schemeClr val="tx1"/>
              </a:solidFill>
              <a:latin typeface="Arial" charset="0"/>
              <a:cs typeface="Arial" charset="0"/>
            </a:endParaRP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3" name="TextovéPole 4"/>
          <p:cNvSpPr txBox="1">
            <a:spLocks noChangeArrowheads="1"/>
          </p:cNvSpPr>
          <p:nvPr/>
        </p:nvSpPr>
        <p:spPr bwMode="auto">
          <a:xfrm>
            <a:off x="395288" y="3308350"/>
            <a:ext cx="8350250" cy="30777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200" b="1" dirty="0">
                <a:solidFill>
                  <a:srgbClr val="000000"/>
                </a:solidFill>
                <a:cs typeface="Arial" charset="0"/>
              </a:rPr>
              <a:t>Anotace </a:t>
            </a:r>
            <a:r>
              <a:rPr lang="cs-CZ" sz="2200" b="1" dirty="0" smtClean="0">
                <a:solidFill>
                  <a:srgbClr val="000000"/>
                </a:solidFill>
                <a:cs typeface="Arial" charset="0"/>
              </a:rPr>
              <a:t>: úvod do problematiky soustružení, řezné podmínky, nástroje</a:t>
            </a:r>
            <a:endParaRPr lang="cs-CZ" sz="2200" b="1" dirty="0">
              <a:solidFill>
                <a:srgbClr val="000000"/>
              </a:solidFill>
              <a:cs typeface="Arial" charset="0"/>
            </a:endParaRPr>
          </a:p>
          <a:p>
            <a:pPr algn="just"/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pPr algn="just"/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r>
              <a:rPr lang="cs-CZ" sz="2200" b="1" dirty="0">
                <a:solidFill>
                  <a:srgbClr val="000000"/>
                </a:solidFill>
                <a:cs typeface="Arial" charset="0"/>
              </a:rPr>
              <a:t>Klíčová </a:t>
            </a:r>
            <a:r>
              <a:rPr lang="cs-CZ" sz="2200" b="1" dirty="0" smtClean="0">
                <a:solidFill>
                  <a:srgbClr val="000000"/>
                </a:solidFill>
                <a:cs typeface="Arial" charset="0"/>
              </a:rPr>
              <a:t>slova: řezná rychlost, obrobitelnost, otáčky,  soustružení, posuv, </a:t>
            </a:r>
          </a:p>
          <a:p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endParaRPr lang="cs-CZ" dirty="0">
              <a:cs typeface="Arial" charset="0"/>
            </a:endParaRPr>
          </a:p>
        </p:txBody>
      </p:sp>
      <p:pic>
        <p:nvPicPr>
          <p:cNvPr id="7174" name="Obrázek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50163" y="333375"/>
            <a:ext cx="1077912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42416588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764704"/>
            <a:ext cx="7024744" cy="529128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600" b="1" dirty="0" smtClean="0">
                <a:latin typeface="Arial" pitchFamily="34" charset="0"/>
                <a:cs typeface="Arial" pitchFamily="34" charset="0"/>
              </a:rPr>
              <a:t>Soustružení I</a:t>
            </a: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cs-CZ" sz="4500" u="sng" dirty="0" smtClean="0"/>
              <a:t>Řezné podmínky:</a:t>
            </a:r>
          </a:p>
          <a:p>
            <a:pPr marL="0" indent="0">
              <a:buNone/>
            </a:pPr>
            <a:r>
              <a:rPr lang="cs-CZ" sz="4000" b="1" dirty="0" smtClean="0"/>
              <a:t>Řezná rychlost </a:t>
            </a:r>
            <a:r>
              <a:rPr lang="cs-CZ" sz="4000" dirty="0" smtClean="0"/>
              <a:t>– </a:t>
            </a:r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r>
              <a:rPr lang="cs-CZ" sz="4000" b="1" dirty="0" smtClean="0"/>
              <a:t>Posuv</a:t>
            </a:r>
            <a:r>
              <a:rPr lang="cs-CZ" sz="4000" dirty="0" smtClean="0"/>
              <a:t> – dráha (s) , </a:t>
            </a:r>
            <a:r>
              <a:rPr lang="cs-CZ" sz="4000" dirty="0"/>
              <a:t>kterou nástroj urazí za 1 otáčku obrobku</a:t>
            </a:r>
            <a:r>
              <a:rPr lang="cs-CZ" sz="4000" dirty="0" smtClean="0"/>
              <a:t>. </a:t>
            </a:r>
          </a:p>
          <a:p>
            <a:pPr marL="0" indent="0">
              <a:buNone/>
            </a:pPr>
            <a:endParaRPr lang="cs-CZ" sz="4000" dirty="0" smtClean="0"/>
          </a:p>
          <a:p>
            <a:pPr marL="0" indent="0" hangingPunct="0">
              <a:buNone/>
            </a:pPr>
            <a:r>
              <a:rPr lang="cs-CZ" sz="4000" b="1" dirty="0"/>
              <a:t>H</a:t>
            </a:r>
            <a:r>
              <a:rPr lang="cs-CZ" sz="4000" b="1" dirty="0" smtClean="0"/>
              <a:t>loubka </a:t>
            </a:r>
            <a:r>
              <a:rPr lang="cs-CZ" sz="4000" b="1" dirty="0"/>
              <a:t>řezu </a:t>
            </a:r>
            <a:r>
              <a:rPr lang="cs-CZ" sz="4000" dirty="0" smtClean="0"/>
              <a:t>-</a:t>
            </a:r>
            <a:r>
              <a:rPr lang="cs-CZ" sz="4000" b="1" dirty="0" smtClean="0"/>
              <a:t> </a:t>
            </a:r>
            <a:r>
              <a:rPr lang="cs-CZ" sz="4000" dirty="0"/>
              <a:t>( h )  volíme podle přídavku na obrábění – přídavek se odebírá na co nejmenší počet </a:t>
            </a:r>
            <a:r>
              <a:rPr lang="cs-CZ" sz="4000" dirty="0" smtClean="0"/>
              <a:t>třísek</a:t>
            </a:r>
          </a:p>
          <a:p>
            <a:pPr marL="0" indent="0" hangingPunct="0">
              <a:buNone/>
            </a:pPr>
            <a:endParaRPr lang="cs-CZ" sz="2800" dirty="0"/>
          </a:p>
          <a:p>
            <a:pPr marL="0" indent="0" hangingPunct="0">
              <a:buNone/>
            </a:pPr>
            <a:r>
              <a:rPr lang="cs-CZ" sz="4000" dirty="0" smtClean="0"/>
              <a:t>hrubování</a:t>
            </a:r>
            <a:r>
              <a:rPr lang="cs-CZ" sz="4000" dirty="0"/>
              <a:t>: </a:t>
            </a:r>
            <a:r>
              <a:rPr lang="cs-CZ" sz="4000" dirty="0" smtClean="0"/>
              <a:t>      s </a:t>
            </a:r>
            <a:r>
              <a:rPr lang="cs-CZ" sz="4000" dirty="0"/>
              <a:t>= 0,4 mm                         </a:t>
            </a:r>
            <a:r>
              <a:rPr lang="cs-CZ" sz="4000" dirty="0" smtClean="0"/>
              <a:t> </a:t>
            </a:r>
            <a:r>
              <a:rPr lang="cs-CZ" sz="4000" dirty="0"/>
              <a:t>h = 3 – 30 </a:t>
            </a:r>
            <a:r>
              <a:rPr lang="cs-CZ" sz="4000" dirty="0" smtClean="0"/>
              <a:t>mm </a:t>
            </a:r>
          </a:p>
          <a:p>
            <a:pPr marL="0" indent="0" hangingPunct="0">
              <a:buNone/>
            </a:pPr>
            <a:r>
              <a:rPr lang="cs-CZ" sz="4000" dirty="0" smtClean="0"/>
              <a:t>na </a:t>
            </a:r>
            <a:r>
              <a:rPr lang="cs-CZ" sz="4000" dirty="0"/>
              <a:t>čisto </a:t>
            </a:r>
            <a:r>
              <a:rPr lang="cs-CZ" sz="4000" dirty="0" smtClean="0"/>
              <a:t>            s </a:t>
            </a:r>
            <a:r>
              <a:rPr lang="cs-CZ" sz="4000" dirty="0"/>
              <a:t>= 0,9 – 0,06 mm             </a:t>
            </a:r>
            <a:r>
              <a:rPr lang="cs-CZ" sz="4000" dirty="0" smtClean="0"/>
              <a:t> </a:t>
            </a:r>
            <a:r>
              <a:rPr lang="cs-CZ" sz="4000" dirty="0"/>
              <a:t>h = 2 – 0,5 </a:t>
            </a:r>
            <a:r>
              <a:rPr lang="cs-CZ" sz="4000" dirty="0" smtClean="0"/>
              <a:t>mm</a:t>
            </a:r>
          </a:p>
          <a:p>
            <a:pPr marL="0" indent="0" hangingPunct="0">
              <a:buNone/>
            </a:pPr>
            <a:r>
              <a:rPr lang="cs-CZ" sz="4000" dirty="0" smtClean="0"/>
              <a:t>jemné </a:t>
            </a:r>
            <a:r>
              <a:rPr lang="cs-CZ" sz="4000" dirty="0" err="1" smtClean="0"/>
              <a:t>soustr</a:t>
            </a:r>
            <a:r>
              <a:rPr lang="cs-CZ" sz="4000" dirty="0" smtClean="0"/>
              <a:t>.   s = 0,05 – 0,005 mm         h = 0,3 – 0,03 mm</a:t>
            </a:r>
          </a:p>
          <a:p>
            <a:pPr marL="0" indent="0" hangingPunct="0">
              <a:buNone/>
            </a:pPr>
            <a:r>
              <a:rPr lang="cs-CZ" sz="4000" dirty="0"/>
              <a:t> 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844824"/>
            <a:ext cx="2679355" cy="7760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21080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20688"/>
            <a:ext cx="7024744" cy="580069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>
                <a:latin typeface="Arial" pitchFamily="34" charset="0"/>
                <a:cs typeface="Arial" pitchFamily="34" charset="0"/>
              </a:rPr>
              <a:t>Soustružení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I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51778562"/>
              </p:ext>
            </p:extLst>
          </p:nvPr>
        </p:nvGraphicFramePr>
        <p:xfrm>
          <a:off x="611561" y="2080012"/>
          <a:ext cx="8075240" cy="3970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15048"/>
                <a:gridCol w="1615048"/>
                <a:gridCol w="1615048"/>
                <a:gridCol w="1615048"/>
                <a:gridCol w="1615048"/>
              </a:tblGrid>
              <a:tr h="330856">
                <a:tc>
                  <a:txBody>
                    <a:bodyPr/>
                    <a:lstStyle/>
                    <a:p>
                      <a:pPr algn="ctr"/>
                      <a:r>
                        <a:rPr lang="cs-CZ" sz="1300" dirty="0">
                          <a:effectLst/>
                        </a:rPr>
                        <a:t>druh obrábění</a:t>
                      </a:r>
                    </a:p>
                  </a:txBody>
                  <a:tcPr marL="33811" marR="33811" marT="34288" marB="34288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300">
                          <a:effectLst/>
                        </a:rPr>
                        <a:t>materiál nástroje</a:t>
                      </a:r>
                    </a:p>
                  </a:txBody>
                  <a:tcPr marL="33811" marR="33811" marT="34288" marB="34288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300">
                          <a:effectLst/>
                        </a:rPr>
                        <a:t>materiál obrobku</a:t>
                      </a:r>
                    </a:p>
                  </a:txBody>
                  <a:tcPr marL="33811" marR="33811" marT="34288" marB="34288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300">
                          <a:effectLst/>
                        </a:rPr>
                        <a:t>hrubování</a:t>
                      </a:r>
                    </a:p>
                  </a:txBody>
                  <a:tcPr marL="33811" marR="33811" marT="34288" marB="34288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300">
                          <a:effectLst/>
                        </a:rPr>
                        <a:t>na čisto</a:t>
                      </a:r>
                    </a:p>
                  </a:txBody>
                  <a:tcPr marL="33811" marR="33811" marT="34288" marB="34288"/>
                </a:tc>
              </a:tr>
              <a:tr h="330856">
                <a:tc>
                  <a:txBody>
                    <a:bodyPr/>
                    <a:lstStyle/>
                    <a:p>
                      <a:pPr algn="ctr"/>
                      <a:r>
                        <a:rPr lang="cs-CZ" sz="1300" dirty="0">
                          <a:effectLst/>
                        </a:rPr>
                        <a:t>soustružení</a:t>
                      </a:r>
                    </a:p>
                  </a:txBody>
                  <a:tcPr marL="33811" marR="33811" marT="34288" marB="34288"/>
                </a:tc>
                <a:tc>
                  <a:txBody>
                    <a:bodyPr/>
                    <a:lstStyle/>
                    <a:p>
                      <a:r>
                        <a:rPr lang="cs-CZ" sz="1300">
                          <a:effectLst/>
                        </a:rPr>
                        <a:t>RO</a:t>
                      </a:r>
                    </a:p>
                  </a:txBody>
                  <a:tcPr marL="33811" marR="33811" marT="34288" marB="34288"/>
                </a:tc>
                <a:tc>
                  <a:txBody>
                    <a:bodyPr/>
                    <a:lstStyle/>
                    <a:p>
                      <a:r>
                        <a:rPr lang="cs-CZ" sz="1300">
                          <a:effectLst/>
                        </a:rPr>
                        <a:t>ocel</a:t>
                      </a:r>
                    </a:p>
                  </a:txBody>
                  <a:tcPr marL="33811" marR="33811" marT="34288" marB="34288"/>
                </a:tc>
                <a:tc>
                  <a:txBody>
                    <a:bodyPr/>
                    <a:lstStyle/>
                    <a:p>
                      <a:pPr>
                        <a:tabLst>
                          <a:tab pos="324485" algn="r"/>
                        </a:tabLst>
                      </a:pPr>
                      <a:r>
                        <a:rPr lang="cs-CZ" sz="1300">
                          <a:effectLst/>
                        </a:rPr>
                        <a:t>         25 m.min</a:t>
                      </a:r>
                      <a:r>
                        <a:rPr lang="cs-CZ" sz="1300" baseline="30000">
                          <a:effectLst/>
                        </a:rPr>
                        <a:t>-1</a:t>
                      </a:r>
                      <a:endParaRPr lang="cs-CZ" sz="1300">
                        <a:effectLst/>
                      </a:endParaRPr>
                    </a:p>
                  </a:txBody>
                  <a:tcPr marL="33811" marR="33811" marT="34288" marB="34288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300">
                          <a:effectLst/>
                        </a:rPr>
                        <a:t> 15 m.min</a:t>
                      </a:r>
                      <a:r>
                        <a:rPr lang="cs-CZ" sz="1300" baseline="30000">
                          <a:effectLst/>
                        </a:rPr>
                        <a:t>-1</a:t>
                      </a:r>
                      <a:endParaRPr lang="cs-CZ" sz="1300">
                        <a:effectLst/>
                      </a:endParaRPr>
                    </a:p>
                  </a:txBody>
                  <a:tcPr marL="33811" marR="33811" marT="34288" marB="34288"/>
                </a:tc>
              </a:tr>
              <a:tr h="330856">
                <a:tc>
                  <a:txBody>
                    <a:bodyPr/>
                    <a:lstStyle/>
                    <a:p>
                      <a:pPr algn="ctr"/>
                      <a:r>
                        <a:rPr lang="cs-CZ" sz="1300" dirty="0">
                          <a:effectLst/>
                        </a:rPr>
                        <a:t> </a:t>
                      </a:r>
                    </a:p>
                  </a:txBody>
                  <a:tcPr marL="33811" marR="33811" marT="34288" marB="34288"/>
                </a:tc>
                <a:tc>
                  <a:txBody>
                    <a:bodyPr/>
                    <a:lstStyle/>
                    <a:p>
                      <a:r>
                        <a:rPr lang="cs-CZ" sz="1300" dirty="0">
                          <a:effectLst/>
                        </a:rPr>
                        <a:t> </a:t>
                      </a:r>
                    </a:p>
                  </a:txBody>
                  <a:tcPr marL="33811" marR="33811" marT="34288" marB="34288"/>
                </a:tc>
                <a:tc>
                  <a:txBody>
                    <a:bodyPr/>
                    <a:lstStyle/>
                    <a:p>
                      <a:r>
                        <a:rPr lang="cs-CZ" sz="1300">
                          <a:effectLst/>
                        </a:rPr>
                        <a:t>litina</a:t>
                      </a:r>
                    </a:p>
                  </a:txBody>
                  <a:tcPr marL="33811" marR="33811" marT="34288" marB="34288"/>
                </a:tc>
                <a:tc>
                  <a:txBody>
                    <a:bodyPr/>
                    <a:lstStyle/>
                    <a:p>
                      <a:pPr>
                        <a:tabLst>
                          <a:tab pos="324485" algn="r"/>
                        </a:tabLst>
                      </a:pPr>
                      <a:r>
                        <a:rPr lang="cs-CZ" sz="1300">
                          <a:effectLst/>
                        </a:rPr>
                        <a:t>         20</a:t>
                      </a:r>
                    </a:p>
                  </a:txBody>
                  <a:tcPr marL="33811" marR="33811" marT="34288" marB="34288"/>
                </a:tc>
                <a:tc>
                  <a:txBody>
                    <a:bodyPr/>
                    <a:lstStyle/>
                    <a:p>
                      <a:r>
                        <a:rPr lang="cs-CZ" sz="1300">
                          <a:effectLst/>
                        </a:rPr>
                        <a:t>        15</a:t>
                      </a:r>
                    </a:p>
                  </a:txBody>
                  <a:tcPr marL="33811" marR="33811" marT="34288" marB="34288"/>
                </a:tc>
              </a:tr>
              <a:tr h="330856">
                <a:tc>
                  <a:txBody>
                    <a:bodyPr/>
                    <a:lstStyle/>
                    <a:p>
                      <a:pPr algn="ctr"/>
                      <a:r>
                        <a:rPr lang="cs-CZ" sz="1300" dirty="0">
                          <a:effectLst/>
                        </a:rPr>
                        <a:t> </a:t>
                      </a:r>
                    </a:p>
                  </a:txBody>
                  <a:tcPr marL="33811" marR="33811" marT="34288" marB="34288"/>
                </a:tc>
                <a:tc>
                  <a:txBody>
                    <a:bodyPr/>
                    <a:lstStyle/>
                    <a:p>
                      <a:r>
                        <a:rPr lang="cs-CZ" sz="1300">
                          <a:effectLst/>
                        </a:rPr>
                        <a:t> </a:t>
                      </a:r>
                    </a:p>
                  </a:txBody>
                  <a:tcPr marL="33811" marR="33811" marT="34288" marB="34288"/>
                </a:tc>
                <a:tc>
                  <a:txBody>
                    <a:bodyPr/>
                    <a:lstStyle/>
                    <a:p>
                      <a:r>
                        <a:rPr lang="cs-CZ" sz="1300">
                          <a:effectLst/>
                        </a:rPr>
                        <a:t>bronz a mosaz</a:t>
                      </a:r>
                    </a:p>
                  </a:txBody>
                  <a:tcPr marL="33811" marR="33811" marT="34288" marB="34288"/>
                </a:tc>
                <a:tc>
                  <a:txBody>
                    <a:bodyPr/>
                    <a:lstStyle/>
                    <a:p>
                      <a:pPr>
                        <a:tabLst>
                          <a:tab pos="324485" algn="r"/>
                        </a:tabLst>
                      </a:pPr>
                      <a:r>
                        <a:rPr lang="cs-CZ" sz="1300">
                          <a:effectLst/>
                        </a:rPr>
                        <a:t>         40</a:t>
                      </a:r>
                    </a:p>
                  </a:txBody>
                  <a:tcPr marL="33811" marR="33811" marT="34288" marB="34288"/>
                </a:tc>
                <a:tc>
                  <a:txBody>
                    <a:bodyPr/>
                    <a:lstStyle/>
                    <a:p>
                      <a:r>
                        <a:rPr lang="cs-CZ" sz="1300">
                          <a:effectLst/>
                        </a:rPr>
                        <a:t>        30</a:t>
                      </a:r>
                    </a:p>
                  </a:txBody>
                  <a:tcPr marL="33811" marR="33811" marT="34288" marB="34288"/>
                </a:tc>
              </a:tr>
              <a:tr h="330856">
                <a:tc>
                  <a:txBody>
                    <a:bodyPr/>
                    <a:lstStyle/>
                    <a:p>
                      <a:pPr algn="ctr"/>
                      <a:r>
                        <a:rPr lang="cs-CZ" sz="1300" dirty="0">
                          <a:effectLst/>
                        </a:rPr>
                        <a:t> </a:t>
                      </a:r>
                    </a:p>
                  </a:txBody>
                  <a:tcPr marL="33811" marR="33811" marT="34288" marB="34288"/>
                </a:tc>
                <a:tc>
                  <a:txBody>
                    <a:bodyPr/>
                    <a:lstStyle/>
                    <a:p>
                      <a:r>
                        <a:rPr lang="cs-CZ" sz="1300">
                          <a:effectLst/>
                        </a:rPr>
                        <a:t> </a:t>
                      </a:r>
                    </a:p>
                  </a:txBody>
                  <a:tcPr marL="33811" marR="33811" marT="34288" marB="34288"/>
                </a:tc>
                <a:tc>
                  <a:txBody>
                    <a:bodyPr/>
                    <a:lstStyle/>
                    <a:p>
                      <a:r>
                        <a:rPr lang="cs-CZ" sz="1300">
                          <a:effectLst/>
                        </a:rPr>
                        <a:t>hliník</a:t>
                      </a:r>
                    </a:p>
                  </a:txBody>
                  <a:tcPr marL="33811" marR="33811" marT="34288" marB="34288"/>
                </a:tc>
                <a:tc>
                  <a:txBody>
                    <a:bodyPr/>
                    <a:lstStyle/>
                    <a:p>
                      <a:pPr>
                        <a:tabLst>
                          <a:tab pos="324485" algn="r"/>
                        </a:tabLst>
                      </a:pPr>
                      <a:r>
                        <a:rPr lang="cs-CZ" sz="1300">
                          <a:effectLst/>
                        </a:rPr>
                        <a:t>       150</a:t>
                      </a:r>
                    </a:p>
                  </a:txBody>
                  <a:tcPr marL="33811" marR="33811" marT="34288" marB="34288"/>
                </a:tc>
                <a:tc>
                  <a:txBody>
                    <a:bodyPr/>
                    <a:lstStyle/>
                    <a:p>
                      <a:r>
                        <a:rPr lang="cs-CZ" sz="1300">
                          <a:effectLst/>
                        </a:rPr>
                        <a:t>      150</a:t>
                      </a:r>
                    </a:p>
                  </a:txBody>
                  <a:tcPr marL="33811" marR="33811" marT="34288" marB="34288"/>
                </a:tc>
              </a:tr>
              <a:tr h="330856">
                <a:tc>
                  <a:txBody>
                    <a:bodyPr/>
                    <a:lstStyle/>
                    <a:p>
                      <a:pPr algn="ctr"/>
                      <a:r>
                        <a:rPr lang="cs-CZ" sz="1300" dirty="0">
                          <a:effectLst/>
                        </a:rPr>
                        <a:t> </a:t>
                      </a:r>
                    </a:p>
                  </a:txBody>
                  <a:tcPr marL="33811" marR="33811" marT="34288" marB="34288"/>
                </a:tc>
                <a:tc>
                  <a:txBody>
                    <a:bodyPr/>
                    <a:lstStyle/>
                    <a:p>
                      <a:r>
                        <a:rPr lang="cs-CZ" sz="1300">
                          <a:effectLst/>
                        </a:rPr>
                        <a:t>SK</a:t>
                      </a:r>
                    </a:p>
                  </a:txBody>
                  <a:tcPr marL="33811" marR="33811" marT="34288" marB="34288"/>
                </a:tc>
                <a:tc>
                  <a:txBody>
                    <a:bodyPr/>
                    <a:lstStyle/>
                    <a:p>
                      <a:r>
                        <a:rPr lang="cs-CZ" sz="1300">
                          <a:effectLst/>
                        </a:rPr>
                        <a:t>ocel</a:t>
                      </a:r>
                    </a:p>
                  </a:txBody>
                  <a:tcPr marL="33811" marR="33811" marT="34288" marB="34288"/>
                </a:tc>
                <a:tc>
                  <a:txBody>
                    <a:bodyPr/>
                    <a:lstStyle/>
                    <a:p>
                      <a:pPr>
                        <a:tabLst>
                          <a:tab pos="324485" algn="r"/>
                        </a:tabLst>
                      </a:pPr>
                      <a:r>
                        <a:rPr lang="cs-CZ" sz="1300">
                          <a:effectLst/>
                        </a:rPr>
                        <a:t>         55</a:t>
                      </a:r>
                    </a:p>
                  </a:txBody>
                  <a:tcPr marL="33811" marR="33811" marT="34288" marB="34288"/>
                </a:tc>
                <a:tc>
                  <a:txBody>
                    <a:bodyPr/>
                    <a:lstStyle/>
                    <a:p>
                      <a:r>
                        <a:rPr lang="cs-CZ" sz="1300">
                          <a:effectLst/>
                        </a:rPr>
                        <a:t>      170</a:t>
                      </a:r>
                    </a:p>
                  </a:txBody>
                  <a:tcPr marL="33811" marR="33811" marT="34288" marB="34288"/>
                </a:tc>
              </a:tr>
              <a:tr h="330856">
                <a:tc>
                  <a:txBody>
                    <a:bodyPr/>
                    <a:lstStyle/>
                    <a:p>
                      <a:pPr algn="ctr"/>
                      <a:r>
                        <a:rPr lang="cs-CZ" sz="1300" dirty="0">
                          <a:effectLst/>
                        </a:rPr>
                        <a:t> </a:t>
                      </a:r>
                    </a:p>
                  </a:txBody>
                  <a:tcPr marL="33811" marR="33811" marT="34288" marB="34288"/>
                </a:tc>
                <a:tc>
                  <a:txBody>
                    <a:bodyPr/>
                    <a:lstStyle/>
                    <a:p>
                      <a:r>
                        <a:rPr lang="cs-CZ" sz="1300">
                          <a:effectLst/>
                        </a:rPr>
                        <a:t> </a:t>
                      </a:r>
                    </a:p>
                  </a:txBody>
                  <a:tcPr marL="33811" marR="33811" marT="34288" marB="34288"/>
                </a:tc>
                <a:tc>
                  <a:txBody>
                    <a:bodyPr/>
                    <a:lstStyle/>
                    <a:p>
                      <a:r>
                        <a:rPr lang="cs-CZ" sz="1300">
                          <a:effectLst/>
                        </a:rPr>
                        <a:t>litina</a:t>
                      </a:r>
                    </a:p>
                  </a:txBody>
                  <a:tcPr marL="33811" marR="33811" marT="34288" marB="34288"/>
                </a:tc>
                <a:tc>
                  <a:txBody>
                    <a:bodyPr/>
                    <a:lstStyle/>
                    <a:p>
                      <a:pPr>
                        <a:tabLst>
                          <a:tab pos="324485" algn="r"/>
                        </a:tabLst>
                      </a:pPr>
                      <a:r>
                        <a:rPr lang="cs-CZ" sz="1300">
                          <a:effectLst/>
                        </a:rPr>
                        <a:t>         60</a:t>
                      </a:r>
                    </a:p>
                  </a:txBody>
                  <a:tcPr marL="33811" marR="33811" marT="34288" marB="34288"/>
                </a:tc>
                <a:tc>
                  <a:txBody>
                    <a:bodyPr/>
                    <a:lstStyle/>
                    <a:p>
                      <a:r>
                        <a:rPr lang="cs-CZ" sz="1300">
                          <a:effectLst/>
                        </a:rPr>
                        <a:t>        80</a:t>
                      </a:r>
                    </a:p>
                  </a:txBody>
                  <a:tcPr marL="33811" marR="33811" marT="34288" marB="34288"/>
                </a:tc>
              </a:tr>
              <a:tr h="330856">
                <a:tc>
                  <a:txBody>
                    <a:bodyPr/>
                    <a:lstStyle/>
                    <a:p>
                      <a:pPr algn="ctr"/>
                      <a:r>
                        <a:rPr lang="cs-CZ" sz="1300" dirty="0">
                          <a:effectLst/>
                        </a:rPr>
                        <a:t> </a:t>
                      </a:r>
                    </a:p>
                  </a:txBody>
                  <a:tcPr marL="33811" marR="33811" marT="34288" marB="34288"/>
                </a:tc>
                <a:tc>
                  <a:txBody>
                    <a:bodyPr/>
                    <a:lstStyle/>
                    <a:p>
                      <a:r>
                        <a:rPr lang="cs-CZ" sz="1300">
                          <a:effectLst/>
                        </a:rPr>
                        <a:t> </a:t>
                      </a:r>
                    </a:p>
                  </a:txBody>
                  <a:tcPr marL="33811" marR="33811" marT="34288" marB="34288"/>
                </a:tc>
                <a:tc>
                  <a:txBody>
                    <a:bodyPr/>
                    <a:lstStyle/>
                    <a:p>
                      <a:r>
                        <a:rPr lang="cs-CZ" sz="1300">
                          <a:effectLst/>
                        </a:rPr>
                        <a:t>bronz a mosaz</a:t>
                      </a:r>
                    </a:p>
                  </a:txBody>
                  <a:tcPr marL="33811" marR="33811" marT="34288" marB="34288"/>
                </a:tc>
                <a:tc>
                  <a:txBody>
                    <a:bodyPr/>
                    <a:lstStyle/>
                    <a:p>
                      <a:pPr>
                        <a:tabLst>
                          <a:tab pos="324485" algn="r"/>
                        </a:tabLst>
                      </a:pPr>
                      <a:r>
                        <a:rPr lang="cs-CZ" sz="1300">
                          <a:effectLst/>
                        </a:rPr>
                        <a:t>       150</a:t>
                      </a:r>
                    </a:p>
                  </a:txBody>
                  <a:tcPr marL="33811" marR="33811" marT="34288" marB="34288"/>
                </a:tc>
                <a:tc>
                  <a:txBody>
                    <a:bodyPr/>
                    <a:lstStyle/>
                    <a:p>
                      <a:r>
                        <a:rPr lang="cs-CZ" sz="1300">
                          <a:effectLst/>
                        </a:rPr>
                        <a:t>      220</a:t>
                      </a:r>
                    </a:p>
                  </a:txBody>
                  <a:tcPr marL="33811" marR="33811" marT="34288" marB="34288"/>
                </a:tc>
              </a:tr>
              <a:tr h="330856">
                <a:tc>
                  <a:txBody>
                    <a:bodyPr/>
                    <a:lstStyle/>
                    <a:p>
                      <a:pPr algn="ctr"/>
                      <a:r>
                        <a:rPr lang="cs-CZ" sz="1300" dirty="0">
                          <a:effectLst/>
                        </a:rPr>
                        <a:t> </a:t>
                      </a:r>
                    </a:p>
                  </a:txBody>
                  <a:tcPr marL="33811" marR="33811" marT="34288" marB="34288"/>
                </a:tc>
                <a:tc>
                  <a:txBody>
                    <a:bodyPr/>
                    <a:lstStyle/>
                    <a:p>
                      <a:r>
                        <a:rPr lang="cs-CZ" sz="1300">
                          <a:effectLst/>
                        </a:rPr>
                        <a:t> </a:t>
                      </a:r>
                    </a:p>
                  </a:txBody>
                  <a:tcPr marL="33811" marR="33811" marT="34288" marB="34288"/>
                </a:tc>
                <a:tc>
                  <a:txBody>
                    <a:bodyPr/>
                    <a:lstStyle/>
                    <a:p>
                      <a:r>
                        <a:rPr lang="cs-CZ" sz="1300">
                          <a:effectLst/>
                        </a:rPr>
                        <a:t>hliník</a:t>
                      </a:r>
                    </a:p>
                  </a:txBody>
                  <a:tcPr marL="33811" marR="33811" marT="34288" marB="34288"/>
                </a:tc>
                <a:tc>
                  <a:txBody>
                    <a:bodyPr/>
                    <a:lstStyle/>
                    <a:p>
                      <a:pPr>
                        <a:tabLst>
                          <a:tab pos="324485" algn="r"/>
                        </a:tabLst>
                      </a:pPr>
                      <a:r>
                        <a:rPr lang="cs-CZ" sz="1300">
                          <a:effectLst/>
                        </a:rPr>
                        <a:t>až  1000</a:t>
                      </a:r>
                    </a:p>
                  </a:txBody>
                  <a:tcPr marL="33811" marR="33811" marT="34288" marB="34288"/>
                </a:tc>
                <a:tc>
                  <a:txBody>
                    <a:bodyPr/>
                    <a:lstStyle/>
                    <a:p>
                      <a:r>
                        <a:rPr lang="cs-CZ" sz="1300">
                          <a:effectLst/>
                        </a:rPr>
                        <a:t>až 1000</a:t>
                      </a:r>
                    </a:p>
                  </a:txBody>
                  <a:tcPr marL="33811" marR="33811" marT="34288" marB="34288"/>
                </a:tc>
              </a:tr>
              <a:tr h="330856">
                <a:tc>
                  <a:txBody>
                    <a:bodyPr/>
                    <a:lstStyle/>
                    <a:p>
                      <a:pPr algn="ctr"/>
                      <a:r>
                        <a:rPr lang="cs-CZ" sz="1300">
                          <a:effectLst/>
                        </a:rPr>
                        <a:t> </a:t>
                      </a:r>
                    </a:p>
                  </a:txBody>
                  <a:tcPr marL="33811" marR="33811" marT="34288" marB="34288"/>
                </a:tc>
                <a:tc>
                  <a:txBody>
                    <a:bodyPr/>
                    <a:lstStyle/>
                    <a:p>
                      <a:r>
                        <a:rPr lang="cs-CZ" sz="1300" dirty="0">
                          <a:effectLst/>
                        </a:rPr>
                        <a:t>keramika</a:t>
                      </a:r>
                    </a:p>
                  </a:txBody>
                  <a:tcPr marL="33811" marR="33811" marT="34288" marB="34288"/>
                </a:tc>
                <a:tc>
                  <a:txBody>
                    <a:bodyPr/>
                    <a:lstStyle/>
                    <a:p>
                      <a:r>
                        <a:rPr lang="cs-CZ" sz="1300">
                          <a:effectLst/>
                        </a:rPr>
                        <a:t>ocel</a:t>
                      </a:r>
                    </a:p>
                  </a:txBody>
                  <a:tcPr marL="33811" marR="33811" marT="34288" marB="34288"/>
                </a:tc>
                <a:tc>
                  <a:txBody>
                    <a:bodyPr/>
                    <a:lstStyle/>
                    <a:p>
                      <a:pPr>
                        <a:tabLst>
                          <a:tab pos="324485" algn="r"/>
                        </a:tabLst>
                      </a:pPr>
                      <a:r>
                        <a:rPr lang="cs-CZ" sz="1300">
                          <a:effectLst/>
                        </a:rPr>
                        <a:t>       250</a:t>
                      </a:r>
                    </a:p>
                  </a:txBody>
                  <a:tcPr marL="33811" marR="33811" marT="34288" marB="34288"/>
                </a:tc>
                <a:tc>
                  <a:txBody>
                    <a:bodyPr/>
                    <a:lstStyle/>
                    <a:p>
                      <a:r>
                        <a:rPr lang="cs-CZ" sz="1300">
                          <a:effectLst/>
                        </a:rPr>
                        <a:t>       500</a:t>
                      </a:r>
                    </a:p>
                  </a:txBody>
                  <a:tcPr marL="33811" marR="33811" marT="34288" marB="34288"/>
                </a:tc>
              </a:tr>
              <a:tr h="330856">
                <a:tc>
                  <a:txBody>
                    <a:bodyPr/>
                    <a:lstStyle/>
                    <a:p>
                      <a:pPr algn="ctr"/>
                      <a:r>
                        <a:rPr lang="cs-CZ" sz="1300">
                          <a:effectLst/>
                        </a:rPr>
                        <a:t> </a:t>
                      </a:r>
                    </a:p>
                  </a:txBody>
                  <a:tcPr marL="33811" marR="33811" marT="34288" marB="34288"/>
                </a:tc>
                <a:tc>
                  <a:txBody>
                    <a:bodyPr/>
                    <a:lstStyle/>
                    <a:p>
                      <a:r>
                        <a:rPr lang="cs-CZ" sz="1300" dirty="0">
                          <a:effectLst/>
                        </a:rPr>
                        <a:t> </a:t>
                      </a:r>
                    </a:p>
                  </a:txBody>
                  <a:tcPr marL="33811" marR="33811" marT="34288" marB="34288"/>
                </a:tc>
                <a:tc>
                  <a:txBody>
                    <a:bodyPr/>
                    <a:lstStyle/>
                    <a:p>
                      <a:r>
                        <a:rPr lang="cs-CZ" sz="1300">
                          <a:effectLst/>
                        </a:rPr>
                        <a:t>litina</a:t>
                      </a:r>
                    </a:p>
                  </a:txBody>
                  <a:tcPr marL="33811" marR="33811" marT="34288" marB="34288"/>
                </a:tc>
                <a:tc>
                  <a:txBody>
                    <a:bodyPr/>
                    <a:lstStyle/>
                    <a:p>
                      <a:pPr>
                        <a:tabLst>
                          <a:tab pos="324485" algn="r"/>
                        </a:tabLst>
                      </a:pPr>
                      <a:r>
                        <a:rPr lang="cs-CZ" sz="1300">
                          <a:effectLst/>
                        </a:rPr>
                        <a:t>       150</a:t>
                      </a:r>
                    </a:p>
                  </a:txBody>
                  <a:tcPr marL="33811" marR="33811" marT="34288" marB="34288"/>
                </a:tc>
                <a:tc>
                  <a:txBody>
                    <a:bodyPr/>
                    <a:lstStyle/>
                    <a:p>
                      <a:r>
                        <a:rPr lang="cs-CZ" sz="1300">
                          <a:effectLst/>
                        </a:rPr>
                        <a:t>       280</a:t>
                      </a:r>
                    </a:p>
                  </a:txBody>
                  <a:tcPr marL="33811" marR="33811" marT="34288" marB="34288"/>
                </a:tc>
              </a:tr>
              <a:tr h="330856">
                <a:tc>
                  <a:txBody>
                    <a:bodyPr/>
                    <a:lstStyle/>
                    <a:p>
                      <a:pPr algn="ctr"/>
                      <a:r>
                        <a:rPr lang="cs-CZ" sz="1300" dirty="0">
                          <a:effectLst/>
                        </a:rPr>
                        <a:t> </a:t>
                      </a:r>
                    </a:p>
                  </a:txBody>
                  <a:tcPr marL="33811" marR="33811" marT="34288" marB="34288"/>
                </a:tc>
                <a:tc>
                  <a:txBody>
                    <a:bodyPr/>
                    <a:lstStyle/>
                    <a:p>
                      <a:r>
                        <a:rPr lang="cs-CZ" sz="1300" dirty="0">
                          <a:effectLst/>
                        </a:rPr>
                        <a:t> </a:t>
                      </a:r>
                    </a:p>
                  </a:txBody>
                  <a:tcPr marL="33811" marR="33811" marT="34288" marB="34288"/>
                </a:tc>
                <a:tc>
                  <a:txBody>
                    <a:bodyPr/>
                    <a:lstStyle/>
                    <a:p>
                      <a:r>
                        <a:rPr lang="cs-CZ" sz="1300" dirty="0">
                          <a:effectLst/>
                        </a:rPr>
                        <a:t>neželezné kovy</a:t>
                      </a:r>
                    </a:p>
                  </a:txBody>
                  <a:tcPr marL="33811" marR="33811" marT="34288" marB="34288"/>
                </a:tc>
                <a:tc>
                  <a:txBody>
                    <a:bodyPr/>
                    <a:lstStyle/>
                    <a:p>
                      <a:pPr>
                        <a:tabLst>
                          <a:tab pos="324485" algn="r"/>
                        </a:tabLst>
                      </a:pPr>
                      <a:r>
                        <a:rPr lang="cs-CZ" sz="1300" dirty="0">
                          <a:effectLst/>
                        </a:rPr>
                        <a:t>       350</a:t>
                      </a:r>
                    </a:p>
                  </a:txBody>
                  <a:tcPr marL="33811" marR="33811" marT="34288" marB="34288"/>
                </a:tc>
                <a:tc>
                  <a:txBody>
                    <a:bodyPr/>
                    <a:lstStyle/>
                    <a:p>
                      <a:r>
                        <a:rPr lang="cs-CZ" sz="1300" dirty="0">
                          <a:effectLst/>
                        </a:rPr>
                        <a:t>       500</a:t>
                      </a:r>
                    </a:p>
                  </a:txBody>
                  <a:tcPr marL="33811" marR="33811" marT="34288" marB="34288"/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1043608" y="1556792"/>
            <a:ext cx="409208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Doporučená řezná </a:t>
            </a:r>
            <a:r>
              <a:rPr lang="cs-CZ" sz="2800" dirty="0"/>
              <a:t>rychlost</a:t>
            </a:r>
          </a:p>
        </p:txBody>
      </p:sp>
    </p:spTree>
    <p:extLst>
      <p:ext uri="{BB962C8B-B14F-4D97-AF65-F5344CB8AC3E}">
        <p14:creationId xmlns:p14="http://schemas.microsoft.com/office/powerpoint/2010/main" val="3776793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3111" y="692696"/>
            <a:ext cx="7024744" cy="673144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>
                <a:latin typeface="Arial" pitchFamily="34" charset="0"/>
                <a:cs typeface="Arial" pitchFamily="34" charset="0"/>
              </a:rPr>
              <a:t>Soustružení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I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83440899"/>
              </p:ext>
            </p:extLst>
          </p:nvPr>
        </p:nvGraphicFramePr>
        <p:xfrm>
          <a:off x="2051720" y="3429000"/>
          <a:ext cx="5728325" cy="2491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16405"/>
                <a:gridCol w="2005960"/>
                <a:gridCol w="2005960"/>
              </a:tblGrid>
              <a:tr h="622868">
                <a:tc>
                  <a:txBody>
                    <a:bodyPr/>
                    <a:lstStyle/>
                    <a:p>
                      <a:pPr marR="31750" algn="l" hangingPunct="0"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</a:rPr>
                        <a:t> </a:t>
                      </a:r>
                      <a:endParaRPr lang="cs-CZ" sz="16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marR="31750" algn="l" hangingPunct="0"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</a:rPr>
                        <a:t>přesnost</a:t>
                      </a:r>
                      <a:endParaRPr lang="cs-CZ" sz="16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marR="31750" algn="l" hangingPunct="0">
                        <a:spcAft>
                          <a:spcPts val="0"/>
                        </a:spcAft>
                      </a:pPr>
                      <a:r>
                        <a:rPr lang="cs-CZ" sz="1600" b="1">
                          <a:effectLst/>
                        </a:rPr>
                        <a:t>drsnost</a:t>
                      </a:r>
                      <a:endParaRPr lang="cs-CZ" sz="1600" b="1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622868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</a:rPr>
                        <a:t>hrubování</a:t>
                      </a:r>
                      <a:endParaRPr lang="cs-CZ" sz="16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marR="31750" algn="l" hangingPunct="0"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</a:rPr>
                        <a:t>IT 11 až14</a:t>
                      </a:r>
                      <a:endParaRPr lang="cs-CZ" sz="1600" b="1" dirty="0">
                        <a:effectLst/>
                        <a:latin typeface="Times New Roman"/>
                      </a:endParaRPr>
                    </a:p>
                  </a:txBody>
                  <a:tcPr marL="44450" marR="44450" marT="0" marB="0" anchor="ctr"/>
                </a:tc>
                <a:tc>
                  <a:txBody>
                    <a:bodyPr/>
                    <a:lstStyle/>
                    <a:p>
                      <a:pPr marR="31750" algn="l" hangingPunct="0">
                        <a:spcAft>
                          <a:spcPts val="0"/>
                        </a:spcAft>
                      </a:pPr>
                      <a:r>
                        <a:rPr lang="cs-CZ" sz="1600" b="1">
                          <a:effectLst/>
                        </a:rPr>
                        <a:t>12,5 až 25 mm</a:t>
                      </a:r>
                      <a:endParaRPr lang="cs-CZ" sz="1600" b="1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anchor="ctr"/>
                </a:tc>
              </a:tr>
              <a:tr h="622868">
                <a:tc>
                  <a:txBody>
                    <a:bodyPr/>
                    <a:lstStyle/>
                    <a:p>
                      <a:pPr marR="31750" algn="l" hangingPunct="0"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</a:rPr>
                        <a:t>dokončování</a:t>
                      </a:r>
                      <a:endParaRPr lang="cs-CZ" sz="16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marR="31750" algn="l" hangingPunct="0"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</a:rPr>
                        <a:t>IT 9 až 11</a:t>
                      </a:r>
                      <a:endParaRPr lang="cs-CZ" sz="16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marR="31750" algn="l" hangingPunct="0"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</a:rPr>
                        <a:t>1,6 až 12,5 mm</a:t>
                      </a:r>
                      <a:endParaRPr lang="cs-CZ" sz="16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622868">
                <a:tc>
                  <a:txBody>
                    <a:bodyPr/>
                    <a:lstStyle/>
                    <a:p>
                      <a:pPr marR="31750" algn="l" hangingPunct="0"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</a:rPr>
                        <a:t>jemné soustružení</a:t>
                      </a:r>
                      <a:endParaRPr lang="cs-CZ" sz="16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marR="31750" algn="l" hangingPunct="0">
                        <a:spcAft>
                          <a:spcPts val="0"/>
                        </a:spcAft>
                      </a:pPr>
                      <a:r>
                        <a:rPr lang="cs-CZ" sz="1600" b="1">
                          <a:effectLst/>
                        </a:rPr>
                        <a:t>IT 7 až 8</a:t>
                      </a:r>
                      <a:endParaRPr lang="cs-CZ" sz="1600" b="1">
                        <a:effectLst/>
                        <a:latin typeface="Times New Roman"/>
                      </a:endParaRPr>
                    </a:p>
                  </a:txBody>
                  <a:tcPr marL="44450" marR="44450" marT="0" marB="0" anchor="ctr"/>
                </a:tc>
                <a:tc>
                  <a:txBody>
                    <a:bodyPr/>
                    <a:lstStyle/>
                    <a:p>
                      <a:pPr marR="31750" algn="l" hangingPunct="0"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</a:rPr>
                        <a:t>0,8 až 1,6 mm</a:t>
                      </a:r>
                      <a:endParaRPr lang="cs-CZ" sz="16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anchor="ctr"/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683568" y="1700808"/>
            <a:ext cx="7776864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 smtClean="0"/>
              <a:t>Přesnost a drsnost povrchu</a:t>
            </a:r>
          </a:p>
          <a:p>
            <a:r>
              <a:rPr lang="cs-CZ" sz="2800" dirty="0" smtClean="0"/>
              <a:t>závisí na kvalitě soustruhu a na tuhosti soustavy stroj- nástroj– přídavek- obrobek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743342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764704"/>
            <a:ext cx="7024744" cy="60111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600" b="1" dirty="0" smtClean="0">
                <a:latin typeface="Arial" pitchFamily="34" charset="0"/>
                <a:cs typeface="Arial" pitchFamily="34" charset="0"/>
              </a:rPr>
              <a:t>Soustružení I</a:t>
            </a: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Nástroje: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300757"/>
            <a:ext cx="7272808" cy="5187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618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764704"/>
            <a:ext cx="7024744" cy="673144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>
                <a:latin typeface="Arial" pitchFamily="34" charset="0"/>
                <a:cs typeface="Arial" pitchFamily="34" charset="0"/>
              </a:rPr>
              <a:t>Soustružení I</a:t>
            </a: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340768"/>
            <a:ext cx="7920880" cy="4968552"/>
          </a:xfrm>
        </p:spPr>
        <p:txBody>
          <a:bodyPr>
            <a:normAutofit/>
          </a:bodyPr>
          <a:lstStyle/>
          <a:p>
            <a:pPr marL="0" indent="0" hangingPunc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Soustružnické nože dělíme :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 hangingPunc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podle </a:t>
            </a:r>
            <a:r>
              <a:rPr lang="cs-CZ" dirty="0">
                <a:latin typeface="Arial" pitchFamily="34" charset="0"/>
                <a:cs typeface="Arial" pitchFamily="34" charset="0"/>
              </a:rPr>
              <a:t>tvaru :        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hangingPunct="0"/>
            <a:r>
              <a:rPr lang="cs-CZ" dirty="0" smtClean="0">
                <a:latin typeface="Arial" pitchFamily="34" charset="0"/>
                <a:cs typeface="Arial" pitchFamily="34" charset="0"/>
              </a:rPr>
              <a:t>ubírací přímý</a:t>
            </a:r>
          </a:p>
          <a:p>
            <a:pPr hangingPunct="0"/>
            <a:r>
              <a:rPr lang="cs-CZ" dirty="0" smtClean="0">
                <a:latin typeface="Arial" pitchFamily="34" charset="0"/>
                <a:cs typeface="Arial" pitchFamily="34" charset="0"/>
              </a:rPr>
              <a:t>ubírací ohnutý</a:t>
            </a:r>
          </a:p>
          <a:p>
            <a:pPr hangingPunct="0"/>
            <a:r>
              <a:rPr lang="cs-CZ" dirty="0" smtClean="0">
                <a:latin typeface="Arial" pitchFamily="34" charset="0"/>
                <a:cs typeface="Arial" pitchFamily="34" charset="0"/>
              </a:rPr>
              <a:t>ubírací čelní</a:t>
            </a:r>
          </a:p>
          <a:p>
            <a:pPr hangingPunct="0"/>
            <a:r>
              <a:rPr lang="cs-CZ" dirty="0" smtClean="0">
                <a:latin typeface="Arial" pitchFamily="34" charset="0"/>
                <a:cs typeface="Arial" pitchFamily="34" charset="0"/>
              </a:rPr>
              <a:t>stranový nůž</a:t>
            </a:r>
          </a:p>
          <a:p>
            <a:pPr hangingPunct="0"/>
            <a:r>
              <a:rPr lang="cs-CZ" dirty="0" smtClean="0">
                <a:latin typeface="Arial" pitchFamily="34" charset="0"/>
                <a:cs typeface="Arial" pitchFamily="34" charset="0"/>
              </a:rPr>
              <a:t>nabírací nůž</a:t>
            </a:r>
          </a:p>
          <a:p>
            <a:pPr hangingPunct="0"/>
            <a:r>
              <a:rPr lang="cs-CZ" dirty="0" smtClean="0">
                <a:latin typeface="Arial" pitchFamily="34" charset="0"/>
                <a:cs typeface="Arial" pitchFamily="34" charset="0"/>
              </a:rPr>
              <a:t>rohový nůž</a:t>
            </a:r>
          </a:p>
          <a:p>
            <a:pPr hangingPunct="0"/>
            <a:r>
              <a:rPr lang="cs-CZ" dirty="0" smtClean="0">
                <a:latin typeface="Arial" pitchFamily="34" charset="0"/>
                <a:cs typeface="Arial" pitchFamily="34" charset="0"/>
              </a:rPr>
              <a:t>zapichovací nůž</a:t>
            </a:r>
          </a:p>
          <a:p>
            <a:pPr hangingPunct="0"/>
            <a:r>
              <a:rPr lang="cs-CZ" dirty="0" smtClean="0">
                <a:latin typeface="Arial" pitchFamily="34" charset="0"/>
                <a:cs typeface="Arial" pitchFamily="34" charset="0"/>
              </a:rPr>
              <a:t>tvarové </a:t>
            </a:r>
            <a:r>
              <a:rPr lang="cs-CZ" dirty="0">
                <a:latin typeface="Arial" pitchFamily="34" charset="0"/>
                <a:cs typeface="Arial" pitchFamily="34" charset="0"/>
              </a:rPr>
              <a:t>nože</a:t>
            </a:r>
          </a:p>
          <a:p>
            <a:pPr marL="0" indent="0" hangingPunc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              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1301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96190" y="764704"/>
            <a:ext cx="7024744" cy="529128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600" b="1" dirty="0">
                <a:latin typeface="Arial" pitchFamily="34" charset="0"/>
                <a:cs typeface="Arial" pitchFamily="34" charset="0"/>
              </a:rPr>
              <a:t>Soustružení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I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196752"/>
            <a:ext cx="8064896" cy="463587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i="1" dirty="0"/>
              <a:t>Vnější soustružnické </a:t>
            </a:r>
            <a:r>
              <a:rPr lang="cs-CZ" sz="2000" b="1" i="1" dirty="0" smtClean="0"/>
              <a:t>nože </a:t>
            </a:r>
          </a:p>
          <a:p>
            <a:pPr marL="0" indent="0">
              <a:buNone/>
            </a:pPr>
            <a:r>
              <a:rPr lang="cs-CZ" sz="2000" i="1" dirty="0" smtClean="0"/>
              <a:t>a </a:t>
            </a:r>
            <a:r>
              <a:rPr lang="cs-CZ" sz="2000" i="1" dirty="0"/>
              <a:t>– ubírací nůž čelní, b – ubírací nůž přímý, c – ubírací nůž přímý, d – ubírací nůž </a:t>
            </a:r>
            <a:r>
              <a:rPr lang="cs-CZ" sz="2000" i="1" dirty="0" smtClean="0"/>
              <a:t>ohnutý, e </a:t>
            </a:r>
            <a:r>
              <a:rPr lang="cs-CZ" sz="2000" i="1" dirty="0"/>
              <a:t>– ubírací nůž oboustranný, f – rohový nůž, g – rohový nůž, h – ubírací nůž </a:t>
            </a:r>
            <a:r>
              <a:rPr lang="cs-CZ" sz="2000" i="1" dirty="0" smtClean="0"/>
              <a:t>stranový, i </a:t>
            </a:r>
            <a:r>
              <a:rPr lang="cs-CZ" sz="2000" i="1" dirty="0"/>
              <a:t>– hladicí nůž, j – </a:t>
            </a:r>
            <a:r>
              <a:rPr lang="cs-CZ" sz="2000" i="1" dirty="0" smtClean="0"/>
              <a:t>rádiusový </a:t>
            </a:r>
            <a:r>
              <a:rPr lang="cs-CZ" sz="2000" i="1" dirty="0"/>
              <a:t>nůž</a:t>
            </a:r>
            <a:endParaRPr lang="cs-CZ" sz="20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365" y="2944995"/>
            <a:ext cx="8765604" cy="32714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85955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764704"/>
            <a:ext cx="7024744" cy="673144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>
                <a:latin typeface="Arial" pitchFamily="34" charset="0"/>
                <a:cs typeface="Arial" pitchFamily="34" charset="0"/>
              </a:rPr>
              <a:t>Soustružení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I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412776"/>
            <a:ext cx="8064896" cy="49685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u="sng" dirty="0">
                <a:latin typeface="Arial" pitchFamily="34" charset="0"/>
                <a:cs typeface="Arial" pitchFamily="34" charset="0"/>
              </a:rPr>
              <a:t>Podle materiálu řezné </a:t>
            </a:r>
            <a:r>
              <a:rPr lang="cs-CZ" sz="2500" u="sng" dirty="0" smtClean="0">
                <a:latin typeface="Arial" pitchFamily="34" charset="0"/>
                <a:cs typeface="Arial" pitchFamily="34" charset="0"/>
              </a:rPr>
              <a:t>části:</a:t>
            </a:r>
          </a:p>
          <a:p>
            <a:pPr hangingPunct="0"/>
            <a:r>
              <a:rPr lang="cs-CZ" sz="2800" dirty="0" smtClean="0">
                <a:latin typeface="Arial" pitchFamily="34" charset="0"/>
                <a:cs typeface="Arial" pitchFamily="34" charset="0"/>
              </a:rPr>
              <a:t>RO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( rychlořezná ocel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pPr hangingPunct="0"/>
            <a:r>
              <a:rPr lang="cs-CZ" sz="2800" dirty="0" smtClean="0">
                <a:latin typeface="Arial" pitchFamily="34" charset="0"/>
                <a:cs typeface="Arial" pitchFamily="34" charset="0"/>
              </a:rPr>
              <a:t>s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pájenými SK ( slinutý karbid )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destičkami</a:t>
            </a:r>
          </a:p>
          <a:p>
            <a:pPr hangingPunct="0"/>
            <a:r>
              <a:rPr lang="cs-CZ" sz="2800" dirty="0" smtClean="0">
                <a:latin typeface="Arial" pitchFamily="34" charset="0"/>
                <a:cs typeface="Arial" pitchFamily="34" charset="0"/>
              </a:rPr>
              <a:t>s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vyměnitelnými SK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destičkami</a:t>
            </a:r>
          </a:p>
          <a:p>
            <a:pPr hangingPunct="0"/>
            <a:r>
              <a:rPr lang="cs-CZ" sz="2800" dirty="0" smtClean="0">
                <a:latin typeface="Arial" pitchFamily="34" charset="0"/>
                <a:cs typeface="Arial" pitchFamily="34" charset="0"/>
              </a:rPr>
              <a:t>s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vyměnitelnými keramickými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destičkami</a:t>
            </a:r>
          </a:p>
          <a:p>
            <a:pPr hangingPunct="0"/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 hrotem KNB ( kubický nitrid bóru )</a:t>
            </a:r>
          </a:p>
          <a:p>
            <a:pPr marL="0" indent="0" hangingPunc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 </a:t>
            </a:r>
          </a:p>
          <a:p>
            <a:pPr marL="0" indent="0">
              <a:buNone/>
            </a:pPr>
            <a:endParaRPr lang="cs-CZ" sz="2500" dirty="0"/>
          </a:p>
        </p:txBody>
      </p:sp>
    </p:spTree>
    <p:extLst>
      <p:ext uri="{BB962C8B-B14F-4D97-AF65-F5344CB8AC3E}">
        <p14:creationId xmlns:p14="http://schemas.microsoft.com/office/powerpoint/2010/main" val="522397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601136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600" b="1" dirty="0" smtClean="0">
                <a:latin typeface="Arial" pitchFamily="34" charset="0"/>
                <a:cs typeface="Arial" pitchFamily="34" charset="0"/>
              </a:rPr>
              <a:t>Soustružení I</a:t>
            </a: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0"/>
            <a:ext cx="7992888" cy="468052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Použité zdroje:</a:t>
            </a:r>
          </a:p>
          <a:p>
            <a:r>
              <a:rPr lang="cs-CZ" dirty="0" smtClean="0"/>
              <a:t>http://www.vsichnivsem.cz/strednipredmet-254-09soustruzenl</a:t>
            </a:r>
          </a:p>
          <a:p>
            <a:r>
              <a:rPr lang="cs-CZ" smtClean="0"/>
              <a:t>http</a:t>
            </a:r>
            <a:r>
              <a:rPr lang="cs-CZ" dirty="0" smtClean="0"/>
              <a:t>://www.uloz.to/xKbDmvK/zaklady-obrabeni-pdf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15925" y="6180138"/>
            <a:ext cx="8281988" cy="5762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sz="1400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je  Ing. Leopold </a:t>
            </a:r>
            <a:r>
              <a:rPr lang="cs-CZ" sz="1400" i="1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Voharek</a:t>
            </a:r>
            <a:endParaRPr lang="cs-CZ" sz="1400" i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04279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94</TotalTime>
  <Words>452</Words>
  <Application>Microsoft Office PowerPoint</Application>
  <PresentationFormat>Předvádění na obrazovce (4:3)</PresentationFormat>
  <Paragraphs>142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Austin</vt:lpstr>
      <vt:lpstr>Soustružení II</vt:lpstr>
      <vt:lpstr>Výukový materiál</vt:lpstr>
      <vt:lpstr>Prezentace aplikace PowerPoint</vt:lpstr>
      <vt:lpstr>Soustružení I</vt:lpstr>
      <vt:lpstr>Soustružení I</vt:lpstr>
      <vt:lpstr>Soustružení I</vt:lpstr>
      <vt:lpstr>Soustružení I</vt:lpstr>
      <vt:lpstr>Soustružení I</vt:lpstr>
      <vt:lpstr>Soustružení I</vt:lpstr>
      <vt:lpstr>Soustružení I</vt:lpstr>
      <vt:lpstr>Soustružení I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Soustružení II</dc:title>
  <dc:creator>Leopold Voharek</dc:creator>
  <cp:lastModifiedBy>Martin a Lída</cp:lastModifiedBy>
  <cp:revision>13</cp:revision>
  <dcterms:created xsi:type="dcterms:W3CDTF">2012-03-26T19:10:22Z</dcterms:created>
  <dcterms:modified xsi:type="dcterms:W3CDTF">2013-01-07T12:54:19Z</dcterms:modified>
</cp:coreProperties>
</file>