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6"/>
  </p:notesMasterIdLst>
  <p:handoutMasterIdLst>
    <p:handoutMasterId r:id="rId7"/>
  </p:handoutMasterIdLst>
  <p:sldIdLst>
    <p:sldId id="261" r:id="rId2"/>
    <p:sldId id="266" r:id="rId3"/>
    <p:sldId id="267" r:id="rId4"/>
    <p:sldId id="268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</p:showPr>
  <p:clrMru>
    <a:srgbClr val="FB33E3"/>
    <a:srgbClr val="FEC6F7"/>
    <a:srgbClr val="FEBAF6"/>
    <a:srgbClr val="FD8BEF"/>
    <a:srgbClr val="6DD406"/>
    <a:srgbClr val="EC2B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80" d="100"/>
          <a:sy n="80" d="100"/>
        </p:scale>
        <p:origin x="-34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fld id="{306F7D19-DA74-4BE6-8733-BEFC385D1849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fld id="{60EE1EB1-5F58-4458-8BB0-C057AA06F9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fld id="{645ED0CB-F038-44BB-9BD4-4E4D68CED127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fld id="{11BAF797-BF68-4C10-8A67-1AF511EBA1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 useBgFill="1">
        <p:nvSpPr>
          <p:cNvPr id="5" name="Zaoblený obdélník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6" name="Obdélník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7" name="Obdélník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10" name="Obdélník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34220-B630-4D16-B91A-419AD5CB5D93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643B347-4714-46BF-A416-C4A74D9A10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8742C-2667-4143-A403-9F619A7ABA24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B2F40-9D2D-47CB-8D61-16F985ABD8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 useBgFill="1">
        <p:nvSpPr>
          <p:cNvPr id="5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6" name="Obdélník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7" name="Obdélník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8" name="Obdélník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31F5-E4A7-493D-886C-ECD34466DFD8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E5C2E-8FBF-4D5C-84D4-34DF84E8E5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DDF0C-432C-4701-8CEF-6A14AB77EDC5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3AD35-1D78-47FF-934A-A0628C3BAB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BE9D6-9123-4EF7-A1CD-39F28760C159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3C06-3B38-4485-A857-17F389BF98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58B25-725E-4E1F-8842-4014017AF209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32A53-993B-4B18-BB35-551453A868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F802A-2A08-47C8-9EE5-F5F04F953F3C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604A7-931D-4FD2-A6CD-E1DA472987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 useBgFill="1">
        <p:nvSpPr>
          <p:cNvPr id="6" name="Zaoblený obdélník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70E97-E3D8-4832-A6A3-E13497D2371A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3A86D-3A83-46EB-BF75-4E2A1DD1B6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6" name="Obdélník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7" name="Obdélník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EE428-B5DD-49E2-803B-C9B852821E0C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B5138-E651-4DE2-85F3-12FCB3D99B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B3F38-AFAD-4E56-86A2-D6F492A833DD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947DE-87C5-4023-9B98-55818F1299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1C157-4C30-426A-99DC-F7E89DE31BF1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25306-EFED-4953-BBD9-446497BD39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14400" y="274638"/>
            <a:ext cx="7772400" cy="5745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16251-3CA8-438D-9E8D-7BEF44E1994C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81A33-E1DA-438A-8E51-32D6910869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002D9CDF-33C4-454B-A146-65A1FBB62604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9C719853-84B5-4B71-BDE6-8E7EBB54B8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49" r:id="rId2"/>
    <p:sldLayoutId id="2147483758" r:id="rId3"/>
    <p:sldLayoutId id="2147483750" r:id="rId4"/>
    <p:sldLayoutId id="2147483751" r:id="rId5"/>
    <p:sldLayoutId id="2147483752" r:id="rId6"/>
    <p:sldLayoutId id="2147483753" r:id="rId7"/>
    <p:sldLayoutId id="2147483759" r:id="rId8"/>
    <p:sldLayoutId id="2147483760" r:id="rId9"/>
    <p:sldLayoutId id="2147483754" r:id="rId10"/>
    <p:sldLayoutId id="2147483755" r:id="rId11"/>
    <p:sldLayoutId id="2147483756" r:id="rId12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AABBDF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Podnadpis 8"/>
          <p:cNvSpPr>
            <a:spLocks noGrp="1"/>
          </p:cNvSpPr>
          <p:nvPr>
            <p:ph type="subTitle" idx="1"/>
          </p:nvPr>
        </p:nvSpPr>
        <p:spPr>
          <a:xfrm>
            <a:off x="1331913" y="3644900"/>
            <a:ext cx="6400800" cy="1871663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Předmět: Čtení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Ročník:  1. 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Tématický celek: di,ti,ni-dy,ty,ny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Autor prezentace</a:t>
            </a:r>
            <a:r>
              <a:rPr lang="cs-CZ" smtClean="0"/>
              <a:t>:</a:t>
            </a:r>
            <a:r>
              <a:rPr lang="cs-CZ" smtClean="0">
                <a:latin typeface="Arial" charset="0"/>
              </a:rPr>
              <a:t> Mgr. Irena Valošková</a:t>
            </a:r>
          </a:p>
          <a:p>
            <a:pPr algn="l" eaLnBrk="1" hangingPunct="1">
              <a:lnSpc>
                <a:spcPct val="90000"/>
              </a:lnSpc>
            </a:pPr>
            <a:endParaRPr lang="cs-CZ" smtClean="0"/>
          </a:p>
        </p:txBody>
      </p:sp>
      <p:sp>
        <p:nvSpPr>
          <p:cNvPr id="15362" name="Zástupný symbol pro datum 4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/>
              <a:t>10.1.2011</a:t>
            </a:r>
            <a:endParaRPr lang="cs-CZ" dirty="0"/>
          </a:p>
        </p:txBody>
      </p:sp>
      <p:sp>
        <p:nvSpPr>
          <p:cNvPr id="15363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xfrm>
            <a:off x="914400" y="6172200"/>
            <a:ext cx="5386388" cy="4572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/>
              <a:t>EU do </a:t>
            </a:r>
            <a:r>
              <a:rPr lang="cs-CZ" dirty="0" smtClean="0"/>
              <a:t>škol – 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1108CF-F75E-4C79-BBDF-A6A5C26FAA3F}" type="slidenum">
              <a:rPr lang="cs-CZ"/>
              <a:pPr>
                <a:defRPr/>
              </a:pPr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650" y="549275"/>
            <a:ext cx="7772400" cy="2232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z="3600" smtClean="0"/>
              <a:t/>
            </a:r>
            <a:br>
              <a:rPr lang="cs-CZ" sz="3600" smtClean="0"/>
            </a:br>
            <a:r>
              <a:rPr lang="cs-CZ" smtClean="0"/>
              <a:t>Interaktivní škola pro žáka 21.století</a:t>
            </a:r>
            <a:endParaRPr lang="cs-CZ"/>
          </a:p>
        </p:txBody>
      </p:sp>
      <p:pic>
        <p:nvPicPr>
          <p:cNvPr id="163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636838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BAF6">
            <a:alpha val="5686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2794000" cy="1143000"/>
          </a:xfrm>
        </p:spPr>
        <p:txBody>
          <a:bodyPr/>
          <a:lstStyle/>
          <a:p>
            <a:r>
              <a:rPr lang="cs-CZ" smtClean="0">
                <a:solidFill>
                  <a:schemeClr val="tx1"/>
                </a:solidFill>
                <a:latin typeface="Arial Rounded MT Bold" pitchFamily="34" charset="0"/>
              </a:rPr>
              <a:t>DI, TI, NI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99FBD8D-FA47-4B2F-9C08-93FC6DB4E7A3}" type="datetime1">
              <a:rPr lang="cs-CZ" smtClean="0"/>
              <a:pPr>
                <a:defRPr/>
              </a:pPr>
              <a:t>7.1.2013</a:t>
            </a:fld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E41B84-50F1-4B94-B728-8B37252FFC53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 flipH="1">
            <a:off x="1403350" y="1557338"/>
            <a:ext cx="1081088" cy="1008062"/>
          </a:xfrm>
          <a:prstGeom prst="ellipse">
            <a:avLst/>
          </a:prstGeom>
          <a:solidFill>
            <a:srgbClr val="FD8B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díra</a:t>
            </a:r>
          </a:p>
        </p:txBody>
      </p:sp>
      <p:sp>
        <p:nvSpPr>
          <p:cNvPr id="9" name="Elipsa 8"/>
          <p:cNvSpPr/>
          <p:nvPr/>
        </p:nvSpPr>
        <p:spPr>
          <a:xfrm flipH="1">
            <a:off x="2555875" y="1916113"/>
            <a:ext cx="1079500" cy="1008062"/>
          </a:xfrm>
          <a:prstGeom prst="ellipse">
            <a:avLst/>
          </a:prstGeom>
          <a:solidFill>
            <a:srgbClr val="FD8B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údiv</a:t>
            </a:r>
          </a:p>
        </p:txBody>
      </p:sp>
      <p:sp>
        <p:nvSpPr>
          <p:cNvPr id="10" name="Elipsa 9"/>
          <p:cNvSpPr/>
          <p:nvPr/>
        </p:nvSpPr>
        <p:spPr>
          <a:xfrm flipH="1">
            <a:off x="2700338" y="2997200"/>
            <a:ext cx="1150937" cy="1008063"/>
          </a:xfrm>
          <a:prstGeom prst="ellipse">
            <a:avLst/>
          </a:prstGeom>
          <a:solidFill>
            <a:srgbClr val="FD8B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600" dirty="0">
                <a:solidFill>
                  <a:schemeClr val="tx1"/>
                </a:solidFill>
                <a:latin typeface="Arial Rounded MT Bold" pitchFamily="34" charset="0"/>
              </a:rPr>
              <a:t>rodina</a:t>
            </a:r>
          </a:p>
        </p:txBody>
      </p:sp>
      <p:sp>
        <p:nvSpPr>
          <p:cNvPr id="11" name="Elipsa 10"/>
          <p:cNvSpPr/>
          <p:nvPr/>
        </p:nvSpPr>
        <p:spPr>
          <a:xfrm flipH="1">
            <a:off x="1763713" y="3716338"/>
            <a:ext cx="1079500" cy="1008062"/>
          </a:xfrm>
          <a:prstGeom prst="ellipse">
            <a:avLst/>
          </a:prstGeom>
          <a:solidFill>
            <a:srgbClr val="FD8B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600" dirty="0">
                <a:solidFill>
                  <a:schemeClr val="tx1"/>
                </a:solidFill>
                <a:latin typeface="Arial Rounded MT Bold" pitchFamily="34" charset="0"/>
              </a:rPr>
              <a:t>divák</a:t>
            </a:r>
          </a:p>
        </p:txBody>
      </p:sp>
      <p:sp>
        <p:nvSpPr>
          <p:cNvPr id="12" name="Elipsa 11"/>
          <p:cNvSpPr/>
          <p:nvPr/>
        </p:nvSpPr>
        <p:spPr>
          <a:xfrm flipH="1">
            <a:off x="1619250" y="2636838"/>
            <a:ext cx="1081088" cy="10080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Rounded MT Bold" pitchFamily="34" charset="0"/>
              </a:rPr>
              <a:t>DI</a:t>
            </a:r>
          </a:p>
        </p:txBody>
      </p:sp>
      <p:sp>
        <p:nvSpPr>
          <p:cNvPr id="13" name="Elipsa 12"/>
          <p:cNvSpPr/>
          <p:nvPr/>
        </p:nvSpPr>
        <p:spPr>
          <a:xfrm flipH="1">
            <a:off x="539750" y="2276475"/>
            <a:ext cx="1079500" cy="1008063"/>
          </a:xfrm>
          <a:prstGeom prst="ellipse">
            <a:avLst/>
          </a:prstGeom>
          <a:solidFill>
            <a:srgbClr val="FD8B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divý</a:t>
            </a:r>
          </a:p>
        </p:txBody>
      </p:sp>
      <p:sp>
        <p:nvSpPr>
          <p:cNvPr id="14" name="Elipsa 13"/>
          <p:cNvSpPr/>
          <p:nvPr/>
        </p:nvSpPr>
        <p:spPr>
          <a:xfrm flipH="1">
            <a:off x="684213" y="3357563"/>
            <a:ext cx="1079500" cy="1008062"/>
          </a:xfrm>
          <a:prstGeom prst="ellipse">
            <a:avLst/>
          </a:prstGeom>
          <a:solidFill>
            <a:srgbClr val="FD8B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600" dirty="0">
                <a:solidFill>
                  <a:schemeClr val="tx1"/>
                </a:solidFill>
                <a:latin typeface="Arial Rounded MT Bold" pitchFamily="34" charset="0"/>
              </a:rPr>
              <a:t>dívka</a:t>
            </a:r>
          </a:p>
        </p:txBody>
      </p:sp>
      <p:sp>
        <p:nvSpPr>
          <p:cNvPr id="15" name="Elipsa 14"/>
          <p:cNvSpPr/>
          <p:nvPr/>
        </p:nvSpPr>
        <p:spPr>
          <a:xfrm flipH="1">
            <a:off x="6227763" y="260350"/>
            <a:ext cx="1081087" cy="1008063"/>
          </a:xfrm>
          <a:prstGeom prst="ellipse">
            <a:avLst/>
          </a:prstGeom>
          <a:solidFill>
            <a:srgbClr val="FB33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utíká</a:t>
            </a:r>
          </a:p>
        </p:txBody>
      </p:sp>
      <p:sp>
        <p:nvSpPr>
          <p:cNvPr id="16" name="Elipsa 15"/>
          <p:cNvSpPr/>
          <p:nvPr/>
        </p:nvSpPr>
        <p:spPr>
          <a:xfrm flipH="1">
            <a:off x="7308850" y="620713"/>
            <a:ext cx="1079500" cy="1008062"/>
          </a:xfrm>
          <a:prstGeom prst="ellipse">
            <a:avLst/>
          </a:prstGeom>
          <a:solidFill>
            <a:srgbClr val="FB33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tip</a:t>
            </a:r>
          </a:p>
        </p:txBody>
      </p:sp>
      <p:sp>
        <p:nvSpPr>
          <p:cNvPr id="17" name="Elipsa 16"/>
          <p:cNvSpPr/>
          <p:nvPr/>
        </p:nvSpPr>
        <p:spPr>
          <a:xfrm flipH="1">
            <a:off x="7451725" y="1773238"/>
            <a:ext cx="1081088" cy="1008062"/>
          </a:xfrm>
          <a:prstGeom prst="ellipse">
            <a:avLst/>
          </a:prstGeom>
          <a:solidFill>
            <a:srgbClr val="FB33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stín</a:t>
            </a:r>
          </a:p>
        </p:txBody>
      </p:sp>
      <p:sp>
        <p:nvSpPr>
          <p:cNvPr id="18" name="Elipsa 17"/>
          <p:cNvSpPr/>
          <p:nvPr/>
        </p:nvSpPr>
        <p:spPr>
          <a:xfrm flipH="1">
            <a:off x="6516688" y="2420938"/>
            <a:ext cx="1079500" cy="1008062"/>
          </a:xfrm>
          <a:prstGeom prst="ellipse">
            <a:avLst/>
          </a:prstGeom>
          <a:solidFill>
            <a:srgbClr val="FB33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kvítí</a:t>
            </a:r>
          </a:p>
        </p:txBody>
      </p:sp>
      <p:sp>
        <p:nvSpPr>
          <p:cNvPr id="19" name="Elipsa 18"/>
          <p:cNvSpPr/>
          <p:nvPr/>
        </p:nvSpPr>
        <p:spPr>
          <a:xfrm flipH="1">
            <a:off x="6443663" y="1341438"/>
            <a:ext cx="1081087" cy="10080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Rounded MT Bold" pitchFamily="34" charset="0"/>
              </a:rPr>
              <a:t>TI</a:t>
            </a:r>
          </a:p>
        </p:txBody>
      </p:sp>
      <p:sp>
        <p:nvSpPr>
          <p:cNvPr id="20" name="Elipsa 19"/>
          <p:cNvSpPr/>
          <p:nvPr/>
        </p:nvSpPr>
        <p:spPr>
          <a:xfrm flipH="1">
            <a:off x="5364163" y="908050"/>
            <a:ext cx="1079500" cy="1008063"/>
          </a:xfrm>
          <a:prstGeom prst="ellipse">
            <a:avLst/>
          </a:prstGeom>
          <a:solidFill>
            <a:srgbClr val="FB33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tiká</a:t>
            </a:r>
          </a:p>
        </p:txBody>
      </p:sp>
      <p:sp>
        <p:nvSpPr>
          <p:cNvPr id="21" name="Elipsa 20"/>
          <p:cNvSpPr/>
          <p:nvPr/>
        </p:nvSpPr>
        <p:spPr>
          <a:xfrm flipH="1">
            <a:off x="5435600" y="1989138"/>
            <a:ext cx="1081088" cy="1008062"/>
          </a:xfrm>
          <a:prstGeom prst="ellipse">
            <a:avLst/>
          </a:prstGeom>
          <a:solidFill>
            <a:srgbClr val="FB33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platí</a:t>
            </a:r>
          </a:p>
        </p:txBody>
      </p:sp>
      <p:sp>
        <p:nvSpPr>
          <p:cNvPr id="22" name="Elipsa 21"/>
          <p:cNvSpPr/>
          <p:nvPr/>
        </p:nvSpPr>
        <p:spPr>
          <a:xfrm flipH="1">
            <a:off x="4787900" y="3500438"/>
            <a:ext cx="1079500" cy="1008062"/>
          </a:xfrm>
          <a:prstGeom prst="ellipse">
            <a:avLst/>
          </a:prstGeom>
          <a:solidFill>
            <a:srgbClr val="FEC6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není</a:t>
            </a:r>
          </a:p>
        </p:txBody>
      </p:sp>
      <p:sp>
        <p:nvSpPr>
          <p:cNvPr id="23" name="Elipsa 22"/>
          <p:cNvSpPr/>
          <p:nvPr/>
        </p:nvSpPr>
        <p:spPr>
          <a:xfrm flipH="1">
            <a:off x="5940425" y="3789363"/>
            <a:ext cx="1079500" cy="1008062"/>
          </a:xfrm>
          <a:prstGeom prst="ellipse">
            <a:avLst/>
          </a:prstGeom>
          <a:solidFill>
            <a:srgbClr val="FEC6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roní</a:t>
            </a:r>
          </a:p>
        </p:txBody>
      </p:sp>
      <p:sp>
        <p:nvSpPr>
          <p:cNvPr id="24" name="Elipsa 23"/>
          <p:cNvSpPr/>
          <p:nvPr/>
        </p:nvSpPr>
        <p:spPr>
          <a:xfrm flipH="1">
            <a:off x="6156325" y="4868863"/>
            <a:ext cx="1079500" cy="1008062"/>
          </a:xfrm>
          <a:prstGeom prst="ellipse">
            <a:avLst/>
          </a:prstGeom>
          <a:solidFill>
            <a:srgbClr val="FEC6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voní</a:t>
            </a:r>
          </a:p>
        </p:txBody>
      </p:sp>
      <p:sp>
        <p:nvSpPr>
          <p:cNvPr id="25" name="Elipsa 24"/>
          <p:cNvSpPr/>
          <p:nvPr/>
        </p:nvSpPr>
        <p:spPr>
          <a:xfrm flipH="1">
            <a:off x="5219700" y="5589588"/>
            <a:ext cx="1152525" cy="1008062"/>
          </a:xfrm>
          <a:prstGeom prst="ellipse">
            <a:avLst/>
          </a:prstGeom>
          <a:solidFill>
            <a:srgbClr val="FEC6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poník</a:t>
            </a:r>
          </a:p>
        </p:txBody>
      </p:sp>
      <p:sp>
        <p:nvSpPr>
          <p:cNvPr id="26" name="Elipsa 25"/>
          <p:cNvSpPr/>
          <p:nvPr/>
        </p:nvSpPr>
        <p:spPr>
          <a:xfrm flipH="1">
            <a:off x="5076825" y="4508500"/>
            <a:ext cx="1079500" cy="10080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Rounded MT Bold" pitchFamily="34" charset="0"/>
              </a:rPr>
              <a:t>NI</a:t>
            </a:r>
          </a:p>
        </p:txBody>
      </p:sp>
      <p:sp>
        <p:nvSpPr>
          <p:cNvPr id="27" name="Elipsa 26"/>
          <p:cNvSpPr/>
          <p:nvPr/>
        </p:nvSpPr>
        <p:spPr>
          <a:xfrm flipH="1">
            <a:off x="3851275" y="4221163"/>
            <a:ext cx="1152525" cy="1008062"/>
          </a:xfrm>
          <a:prstGeom prst="ellipse">
            <a:avLst/>
          </a:prstGeom>
          <a:solidFill>
            <a:srgbClr val="FEC6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spaní</a:t>
            </a:r>
          </a:p>
        </p:txBody>
      </p:sp>
      <p:sp>
        <p:nvSpPr>
          <p:cNvPr id="28" name="Elipsa 27"/>
          <p:cNvSpPr/>
          <p:nvPr/>
        </p:nvSpPr>
        <p:spPr>
          <a:xfrm flipH="1">
            <a:off x="4067175" y="5229225"/>
            <a:ext cx="1152525" cy="1008063"/>
          </a:xfrm>
          <a:prstGeom prst="ellipse">
            <a:avLst/>
          </a:prstGeom>
          <a:solidFill>
            <a:srgbClr val="FEC6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nit</a:t>
            </a:r>
          </a:p>
        </p:txBody>
      </p:sp>
      <p:sp>
        <p:nvSpPr>
          <p:cNvPr id="29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xfrm>
            <a:off x="914400" y="6172200"/>
            <a:ext cx="993775" cy="4572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/>
              <a:t>EU do škol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2936875" cy="1143000"/>
          </a:xfrm>
        </p:spPr>
        <p:txBody>
          <a:bodyPr/>
          <a:lstStyle/>
          <a:p>
            <a:r>
              <a:rPr lang="cs-CZ" smtClean="0">
                <a:solidFill>
                  <a:schemeClr val="tx1"/>
                </a:solidFill>
                <a:latin typeface="Arial Rounded MT Bold" pitchFamily="34" charset="0"/>
              </a:rPr>
              <a:t>DY, TY, NY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99FBD8D-FA47-4B2F-9C08-93FC6DB4E7A3}" type="datetime1">
              <a:rPr lang="cs-CZ" smtClean="0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088" y="6165850"/>
            <a:ext cx="971550" cy="4572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9A239D-E74B-4078-943D-89613AC21B4C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 flipH="1">
            <a:off x="1403350" y="1557338"/>
            <a:ext cx="1081088" cy="100806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dýka</a:t>
            </a:r>
          </a:p>
        </p:txBody>
      </p:sp>
      <p:sp>
        <p:nvSpPr>
          <p:cNvPr id="9" name="Elipsa 8"/>
          <p:cNvSpPr/>
          <p:nvPr/>
        </p:nvSpPr>
        <p:spPr>
          <a:xfrm flipH="1">
            <a:off x="2555875" y="1916113"/>
            <a:ext cx="1079500" cy="100806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rady</a:t>
            </a:r>
          </a:p>
        </p:txBody>
      </p:sp>
      <p:sp>
        <p:nvSpPr>
          <p:cNvPr id="10" name="Elipsa 9"/>
          <p:cNvSpPr/>
          <p:nvPr/>
        </p:nvSpPr>
        <p:spPr>
          <a:xfrm flipH="1">
            <a:off x="2700338" y="2997200"/>
            <a:ext cx="1079500" cy="100806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sudy</a:t>
            </a:r>
          </a:p>
        </p:txBody>
      </p:sp>
      <p:sp>
        <p:nvSpPr>
          <p:cNvPr id="11" name="Elipsa 10"/>
          <p:cNvSpPr/>
          <p:nvPr/>
        </p:nvSpPr>
        <p:spPr>
          <a:xfrm flipH="1">
            <a:off x="1763713" y="3716338"/>
            <a:ext cx="1152525" cy="100806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600" dirty="0">
                <a:solidFill>
                  <a:schemeClr val="tx1"/>
                </a:solidFill>
                <a:latin typeface="Arial Rounded MT Bold" pitchFamily="34" charset="0"/>
              </a:rPr>
              <a:t>mladý</a:t>
            </a:r>
          </a:p>
        </p:txBody>
      </p:sp>
      <p:sp>
        <p:nvSpPr>
          <p:cNvPr id="12" name="Elipsa 11"/>
          <p:cNvSpPr/>
          <p:nvPr/>
        </p:nvSpPr>
        <p:spPr>
          <a:xfrm flipH="1">
            <a:off x="1619250" y="2636838"/>
            <a:ext cx="1081088" cy="10080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Rounded MT Bold" pitchFamily="34" charset="0"/>
              </a:rPr>
              <a:t>DY</a:t>
            </a:r>
          </a:p>
        </p:txBody>
      </p:sp>
      <p:sp>
        <p:nvSpPr>
          <p:cNvPr id="13" name="Elipsa 12"/>
          <p:cNvSpPr/>
          <p:nvPr/>
        </p:nvSpPr>
        <p:spPr>
          <a:xfrm flipH="1">
            <a:off x="539750" y="2276475"/>
            <a:ext cx="1079500" cy="100806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dým</a:t>
            </a:r>
          </a:p>
        </p:txBody>
      </p:sp>
      <p:sp>
        <p:nvSpPr>
          <p:cNvPr id="14" name="Elipsa 13"/>
          <p:cNvSpPr/>
          <p:nvPr/>
        </p:nvSpPr>
        <p:spPr>
          <a:xfrm flipH="1">
            <a:off x="684213" y="3357563"/>
            <a:ext cx="1079500" cy="100806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Dyje</a:t>
            </a:r>
          </a:p>
        </p:txBody>
      </p:sp>
      <p:sp>
        <p:nvSpPr>
          <p:cNvPr id="15" name="Elipsa 14"/>
          <p:cNvSpPr/>
          <p:nvPr/>
        </p:nvSpPr>
        <p:spPr>
          <a:xfrm flipH="1">
            <a:off x="6227763" y="260350"/>
            <a:ext cx="1081087" cy="100806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tým</a:t>
            </a:r>
          </a:p>
        </p:txBody>
      </p:sp>
      <p:sp>
        <p:nvSpPr>
          <p:cNvPr id="16" name="Elipsa 15"/>
          <p:cNvSpPr/>
          <p:nvPr/>
        </p:nvSpPr>
        <p:spPr>
          <a:xfrm flipH="1">
            <a:off x="7308850" y="620713"/>
            <a:ext cx="1079500" cy="100806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ploty</a:t>
            </a:r>
          </a:p>
        </p:txBody>
      </p:sp>
      <p:sp>
        <p:nvSpPr>
          <p:cNvPr id="17" name="Elipsa 16"/>
          <p:cNvSpPr/>
          <p:nvPr/>
        </p:nvSpPr>
        <p:spPr>
          <a:xfrm flipH="1">
            <a:off x="7451725" y="1773238"/>
            <a:ext cx="1081088" cy="100806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tykat</a:t>
            </a:r>
          </a:p>
        </p:txBody>
      </p:sp>
      <p:sp>
        <p:nvSpPr>
          <p:cNvPr id="18" name="Elipsa 17"/>
          <p:cNvSpPr/>
          <p:nvPr/>
        </p:nvSpPr>
        <p:spPr>
          <a:xfrm flipH="1">
            <a:off x="6516688" y="2420938"/>
            <a:ext cx="1079500" cy="100806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boty</a:t>
            </a:r>
          </a:p>
        </p:txBody>
      </p:sp>
      <p:sp>
        <p:nvSpPr>
          <p:cNvPr id="19" name="Elipsa 18"/>
          <p:cNvSpPr/>
          <p:nvPr/>
        </p:nvSpPr>
        <p:spPr>
          <a:xfrm flipH="1">
            <a:off x="6443663" y="1341438"/>
            <a:ext cx="1081087" cy="10080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Rounded MT Bold" pitchFamily="34" charset="0"/>
              </a:rPr>
              <a:t>TY</a:t>
            </a:r>
          </a:p>
        </p:txBody>
      </p:sp>
      <p:sp>
        <p:nvSpPr>
          <p:cNvPr id="20" name="Elipsa 19"/>
          <p:cNvSpPr/>
          <p:nvPr/>
        </p:nvSpPr>
        <p:spPr>
          <a:xfrm flipH="1">
            <a:off x="5364163" y="908050"/>
            <a:ext cx="1079500" cy="100806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noty</a:t>
            </a:r>
          </a:p>
        </p:txBody>
      </p:sp>
      <p:sp>
        <p:nvSpPr>
          <p:cNvPr id="21" name="Elipsa 20"/>
          <p:cNvSpPr/>
          <p:nvPr/>
        </p:nvSpPr>
        <p:spPr>
          <a:xfrm flipH="1">
            <a:off x="5435600" y="1989138"/>
            <a:ext cx="1081088" cy="100806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tyran</a:t>
            </a:r>
          </a:p>
        </p:txBody>
      </p:sp>
      <p:sp>
        <p:nvSpPr>
          <p:cNvPr id="22" name="Elipsa 21"/>
          <p:cNvSpPr/>
          <p:nvPr/>
        </p:nvSpPr>
        <p:spPr>
          <a:xfrm flipH="1">
            <a:off x="4787900" y="3500438"/>
            <a:ext cx="1079500" cy="10080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dny</a:t>
            </a:r>
          </a:p>
        </p:txBody>
      </p:sp>
      <p:sp>
        <p:nvSpPr>
          <p:cNvPr id="23" name="Elipsa 22"/>
          <p:cNvSpPr/>
          <p:nvPr/>
        </p:nvSpPr>
        <p:spPr>
          <a:xfrm flipH="1">
            <a:off x="5940425" y="3789363"/>
            <a:ext cx="1079500" cy="10080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nýt</a:t>
            </a:r>
          </a:p>
        </p:txBody>
      </p:sp>
      <p:sp>
        <p:nvSpPr>
          <p:cNvPr id="24" name="Elipsa 23"/>
          <p:cNvSpPr/>
          <p:nvPr/>
        </p:nvSpPr>
        <p:spPr>
          <a:xfrm flipH="1">
            <a:off x="6156325" y="4868863"/>
            <a:ext cx="1130300" cy="10080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nylon</a:t>
            </a:r>
          </a:p>
        </p:txBody>
      </p:sp>
      <p:sp>
        <p:nvSpPr>
          <p:cNvPr id="25" name="Elipsa 24"/>
          <p:cNvSpPr/>
          <p:nvPr/>
        </p:nvSpPr>
        <p:spPr>
          <a:xfrm flipH="1">
            <a:off x="5219700" y="5589588"/>
            <a:ext cx="1081088" cy="10080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sny</a:t>
            </a:r>
          </a:p>
        </p:txBody>
      </p:sp>
      <p:sp>
        <p:nvSpPr>
          <p:cNvPr id="26" name="Elipsa 25"/>
          <p:cNvSpPr/>
          <p:nvPr/>
        </p:nvSpPr>
        <p:spPr>
          <a:xfrm flipH="1">
            <a:off x="5076825" y="4508500"/>
            <a:ext cx="1079500" cy="10080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Rounded MT Bold" pitchFamily="34" charset="0"/>
              </a:rPr>
              <a:t>NY</a:t>
            </a:r>
          </a:p>
        </p:txBody>
      </p:sp>
      <p:sp>
        <p:nvSpPr>
          <p:cNvPr id="27" name="Elipsa 26"/>
          <p:cNvSpPr/>
          <p:nvPr/>
        </p:nvSpPr>
        <p:spPr>
          <a:xfrm flipH="1">
            <a:off x="3924300" y="4221163"/>
            <a:ext cx="1079500" cy="100806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vlny</a:t>
            </a:r>
          </a:p>
        </p:txBody>
      </p:sp>
      <p:sp>
        <p:nvSpPr>
          <p:cNvPr id="28" name="Elipsa 27"/>
          <p:cNvSpPr/>
          <p:nvPr/>
        </p:nvSpPr>
        <p:spPr>
          <a:xfrm flipH="1">
            <a:off x="4140200" y="5229225"/>
            <a:ext cx="1079500" cy="10080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800" dirty="0">
                <a:solidFill>
                  <a:schemeClr val="tx1"/>
                </a:solidFill>
                <a:latin typeface="Arial Rounded MT Bold" pitchFamily="34" charset="0"/>
              </a:rPr>
              <a:t>trny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smtClean="0">
                <a:latin typeface="Arial" charset="0"/>
              </a:rPr>
              <a:t>Zdroje :</a:t>
            </a:r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800" smtClean="0">
                <a:latin typeface="Arial" charset="0"/>
              </a:rPr>
              <a:t>Veškeré obrázky a kliparty byly použity z knihovny Microsoft Office</a:t>
            </a:r>
          </a:p>
          <a:p>
            <a:r>
              <a:rPr lang="cs-CZ" sz="1800" smtClean="0">
                <a:latin typeface="Arial" charset="0"/>
              </a:rPr>
              <a:t>Učebnice  1. třídy Slabikář, nakladatelství Didaktis</a:t>
            </a:r>
          </a:p>
          <a:p>
            <a:endParaRPr lang="cs-CZ" sz="180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399</TotalTime>
  <Words>112</Words>
  <Application>Microsoft Office PowerPoint</Application>
  <PresentationFormat>On-screen Show (4:3)</PresentationFormat>
  <Paragraphs>61</Paragraphs>
  <Slides>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4</vt:i4>
      </vt:variant>
    </vt:vector>
  </HeadingPairs>
  <TitlesOfParts>
    <vt:vector size="16" baseType="lpstr">
      <vt:lpstr>Lucida Console</vt:lpstr>
      <vt:lpstr>Arial</vt:lpstr>
      <vt:lpstr>Franklin Gothic Book</vt:lpstr>
      <vt:lpstr>Perpetua</vt:lpstr>
      <vt:lpstr>Wingdings 2</vt:lpstr>
      <vt:lpstr>Calibri</vt:lpstr>
      <vt:lpstr>Arial Rounded MT Bold</vt:lpstr>
      <vt:lpstr>Jmění</vt:lpstr>
      <vt:lpstr>Jmění</vt:lpstr>
      <vt:lpstr>Jmění</vt:lpstr>
      <vt:lpstr>Jmění</vt:lpstr>
      <vt:lpstr>Jmění</vt:lpstr>
      <vt:lpstr>Základní škola a mateřská škola Staré Město   Interaktivní škola pro žáka 21.století</vt:lpstr>
      <vt:lpstr>DI, TI, NI</vt:lpstr>
      <vt:lpstr>DY, TY, NY</vt:lpstr>
      <vt:lpstr>Zdroje 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irenakoci</cp:lastModifiedBy>
  <cp:revision>39</cp:revision>
  <dcterms:created xsi:type="dcterms:W3CDTF">2010-07-04T09:26:34Z</dcterms:created>
  <dcterms:modified xsi:type="dcterms:W3CDTF">2013-01-07T12:57:16Z</dcterms:modified>
</cp:coreProperties>
</file>