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5" r:id="rId7"/>
    <p:sldId id="260" r:id="rId8"/>
    <p:sldId id="262" r:id="rId9"/>
    <p:sldId id="263" r:id="rId10"/>
    <p:sldId id="264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21BFC-AB5A-40F6-9DE9-844D393F08B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A7621-8070-433D-AC0F-94D49F066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0319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92957-744B-40E1-8F35-682ED2D3279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8B23B-C092-4EF5-85A0-6FFC0D563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75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68338-8ACE-420D-9AD0-F719D5CE8CD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13BA3-7E84-4862-AED6-15506E88E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300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0B8A7-2D39-49D3-9E3D-5FFE99DED3C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11EA8-3836-4411-A8A1-EB10625FA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058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FAC7F-A814-4C71-BF4C-72DC41C24C1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FDC9A-3A13-4F73-938A-599102ACF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3408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FF485-A5C0-4BD8-A98D-CD636AA45C3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E323E-BE22-4942-BB2A-E42A9912F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9848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D45F1-5C1D-4360-9538-530AFB42CCD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D541-03B6-4B75-9DDC-4C845AF7F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100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126BB-819C-40DD-AE4C-7F4AED51987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C9B9A-E3F7-4950-85C4-16D8864FB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828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D3F7D-7905-472C-A8D1-094EB81AB28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7F2D5-247C-4D57-843C-4B9C20522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526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6DA96-72C8-4902-9B08-CF0A826F958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E75C3-387D-4DD4-B570-1C762894B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1212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61950-9E4F-4A15-937B-8EE145F699C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8069E-D3B7-41E4-9629-39E382D16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5916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DE64FE-07F0-4D1F-983B-7889D3B17BF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AA1209-4425-433B-A88F-D6A529C90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Grundorganer.sv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Spirogyra_s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ucus_vesicolosus_DSCF2551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7/7d/Laurencia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Aspergillus_niger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6/61/Mucor.mucedo.-.lindsey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7/70/Xanthoria_parietina_(06_03_31).jpg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hyperlink" Target="http://upload.wikimedia.org/wikipedia/commons/8/82/Lichen_cross-section.pn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Mushroom's_roots_(myc%C3%A9lium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ilzsporen_WJP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Podgrzybek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upload.wikimedia.org/wikipedia/commons/f/f1/Lifecycle_moss_svg_diagram_ces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25475" y="3212976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VY_52_INOVACE_29_Orgány mnohobuněčných </a:t>
            </a:r>
            <a:r>
              <a:rPr lang="cs-CZ" sz="3200" b="1" dirty="0" smtClean="0"/>
              <a:t>organizmů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1088" y="5329127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25475" y="2132856"/>
            <a:ext cx="8280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u="sng" dirty="0" smtClean="0"/>
              <a:t>MNOHOBUNĚČNÉ ORGANIMY</a:t>
            </a:r>
            <a:r>
              <a:rPr lang="cs-CZ" b="1" u="sng" dirty="0" smtClean="0"/>
              <a:t>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/>
              <a:t>Tělo tvořeno specializovanými buňkami</a:t>
            </a:r>
          </a:p>
          <a:p>
            <a:pPr marL="0" indent="0" eaLnBrk="1" hangingPunct="1">
              <a:buNone/>
            </a:pPr>
            <a:r>
              <a:rPr lang="cs-CZ" sz="2400" b="1" dirty="0" smtClean="0"/>
              <a:t>Specializace = </a:t>
            </a:r>
            <a:r>
              <a:rPr lang="cs-CZ" sz="2400" b="1" dirty="0" smtClean="0"/>
              <a:t>funkce</a:t>
            </a:r>
          </a:p>
          <a:p>
            <a:pPr marL="0" indent="0" eaLnBrk="1" hangingPunct="1">
              <a:buNone/>
            </a:pPr>
            <a:r>
              <a:rPr lang="cs-CZ" sz="2400" b="1" dirty="0" smtClean="0"/>
              <a:t>Rostliny = </a:t>
            </a:r>
            <a:r>
              <a:rPr lang="cs-CZ" sz="2400" b="1" dirty="0" smtClean="0"/>
              <a:t>pletiva</a:t>
            </a:r>
          </a:p>
          <a:p>
            <a:pPr marL="0" indent="0" eaLnBrk="1" hangingPunct="1">
              <a:buNone/>
            </a:pPr>
            <a:r>
              <a:rPr lang="cs-CZ" sz="2400" b="1" dirty="0" smtClean="0"/>
              <a:t>Živočichové = </a:t>
            </a:r>
            <a:r>
              <a:rPr lang="cs-CZ" sz="2400" b="1" dirty="0" smtClean="0"/>
              <a:t>tkáně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Rostliny: </a:t>
            </a:r>
            <a:r>
              <a:rPr lang="cs-CZ" sz="2400" dirty="0" smtClean="0"/>
              <a:t>buňky - </a:t>
            </a:r>
            <a:r>
              <a:rPr lang="cs-CZ" sz="2400" dirty="0" smtClean="0"/>
              <a:t>pletiva – cévní svazky – orgán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(stonek, list, květ, kořen)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Živočichové: </a:t>
            </a:r>
            <a:r>
              <a:rPr lang="cs-CZ" sz="2400" dirty="0" smtClean="0"/>
              <a:t>buňky (jaterní</a:t>
            </a:r>
            <a:r>
              <a:rPr lang="cs-CZ" sz="2400" dirty="0" smtClean="0"/>
              <a:t>) –  tkáň(jaterní</a:t>
            </a:r>
            <a:r>
              <a:rPr lang="cs-CZ" sz="2400" dirty="0" smtClean="0"/>
              <a:t>)  </a:t>
            </a:r>
            <a:r>
              <a:rPr lang="cs-CZ" sz="2400" dirty="0" smtClean="0"/>
              <a:t>–  orgán (játra</a:t>
            </a:r>
            <a:r>
              <a:rPr lang="cs-CZ" sz="2400" dirty="0" smtClean="0"/>
              <a:t>)  </a:t>
            </a:r>
            <a:r>
              <a:rPr lang="cs-CZ" sz="2400" dirty="0" smtClean="0"/>
              <a:t>–orgánová soustava (trávicí)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  <p:pic>
        <p:nvPicPr>
          <p:cNvPr id="3076" name="Picture 2" descr="http://upload.wikimedia.org/wikipedia/commons/thumb/b/b8/Grundorganer.svg/220px-Grundorganer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1863" y="188913"/>
            <a:ext cx="3473450" cy="475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7885113" y="5084763"/>
            <a:ext cx="1258887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-684213" y="188913"/>
            <a:ext cx="8229601" cy="5619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NIŽŠÍ ROSTLINY: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Úkol -</a:t>
            </a:r>
            <a:r>
              <a:rPr lang="cs-CZ" sz="2400" dirty="0" smtClean="0"/>
              <a:t> </a:t>
            </a:r>
            <a:r>
              <a:rPr lang="cs-CZ" sz="2400" dirty="0" smtClean="0"/>
              <a:t>zajistit výživu a rozmnožování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u="sng" dirty="0" smtClean="0"/>
              <a:t>Řasy -</a:t>
            </a:r>
            <a:r>
              <a:rPr lang="cs-CZ" sz="2400" dirty="0" smtClean="0"/>
              <a:t> </a:t>
            </a:r>
            <a:r>
              <a:rPr lang="cs-CZ" sz="2400" dirty="0" smtClean="0"/>
              <a:t>šroubatka, </a:t>
            </a:r>
            <a:r>
              <a:rPr lang="cs-CZ" sz="2400" dirty="0" err="1" smtClean="0"/>
              <a:t>ruducha</a:t>
            </a:r>
            <a:r>
              <a:rPr lang="cs-CZ" sz="2400" dirty="0" smtClean="0"/>
              <a:t>, chaluha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Tělo </a:t>
            </a:r>
            <a:r>
              <a:rPr lang="cs-CZ" sz="2400" b="1" dirty="0" smtClean="0"/>
              <a:t>stélka – </a:t>
            </a:r>
            <a:r>
              <a:rPr lang="cs-CZ" sz="2400" dirty="0" smtClean="0"/>
              <a:t>množení - </a:t>
            </a:r>
            <a:r>
              <a:rPr lang="cs-CZ" sz="2400" dirty="0" smtClean="0"/>
              <a:t>rozrůstáním</a:t>
            </a:r>
          </a:p>
        </p:txBody>
      </p:sp>
      <p:pic>
        <p:nvPicPr>
          <p:cNvPr id="4100" name="Picture 2" descr="šroubatka (Spirogyra spp.)">
            <a:hlinkClick r:id="rId2" tooltip="šroubatka (Spirogyra spp.)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8" y="2420938"/>
            <a:ext cx="4560887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Rectangle 3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2" name="Rectangle 4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3" name="Rectangle 5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4" name="Rectangle 6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4105" name="Picture 8" descr="Soubor:Laurenci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163" y="765175"/>
            <a:ext cx="3351212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 descr="Detail stélky">
            <a:hlinkClick r:id="rId6" tooltip="Detail stélky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463" y="3933825"/>
            <a:ext cx="4046537" cy="304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7" name="TextovéPole 14"/>
          <p:cNvSpPr txBox="1">
            <a:spLocks noChangeArrowheads="1"/>
          </p:cNvSpPr>
          <p:nvPr/>
        </p:nvSpPr>
        <p:spPr bwMode="auto">
          <a:xfrm>
            <a:off x="323850" y="6092825"/>
            <a:ext cx="20161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	</a:t>
            </a:r>
          </a:p>
        </p:txBody>
      </p:sp>
      <p:sp>
        <p:nvSpPr>
          <p:cNvPr id="4108" name="TextovéPole 14"/>
          <p:cNvSpPr txBox="1">
            <a:spLocks noChangeArrowheads="1"/>
          </p:cNvSpPr>
          <p:nvPr/>
        </p:nvSpPr>
        <p:spPr bwMode="auto">
          <a:xfrm>
            <a:off x="4284663" y="2133600"/>
            <a:ext cx="10080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Obr.3	</a:t>
            </a:r>
          </a:p>
        </p:txBody>
      </p:sp>
      <p:sp>
        <p:nvSpPr>
          <p:cNvPr id="4109" name="TextovéPole 12"/>
          <p:cNvSpPr txBox="1">
            <a:spLocks noChangeArrowheads="1"/>
          </p:cNvSpPr>
          <p:nvPr/>
        </p:nvSpPr>
        <p:spPr bwMode="auto">
          <a:xfrm>
            <a:off x="3779838" y="6308725"/>
            <a:ext cx="10795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0" y="333375"/>
            <a:ext cx="8229600" cy="90805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HOUBY: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908050"/>
            <a:ext cx="8229600" cy="6985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tělo = </a:t>
            </a:r>
            <a:r>
              <a:rPr lang="cs-CZ" sz="2400" b="1" dirty="0" smtClean="0"/>
              <a:t>podhoubí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Plísně </a:t>
            </a:r>
            <a:r>
              <a:rPr lang="cs-CZ" sz="2400" dirty="0" smtClean="0"/>
              <a:t>– podhoubí - </a:t>
            </a:r>
            <a:r>
              <a:rPr lang="cs-CZ" sz="2400" dirty="0" smtClean="0"/>
              <a:t>výtrusné </a:t>
            </a:r>
            <a:r>
              <a:rPr lang="cs-CZ" sz="2400" dirty="0" smtClean="0"/>
              <a:t>vlákno – výtrusnice - </a:t>
            </a:r>
            <a:r>
              <a:rPr lang="cs-CZ" sz="2400" dirty="0" smtClean="0"/>
              <a:t>výtrusy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/>
              <a:t>					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	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pic>
        <p:nvPicPr>
          <p:cNvPr id="5124" name="Picture 2" descr="konidální hlavice Aspergillus niger">
            <a:hlinkClick r:id="rId2" tooltip="konidální hlavice Aspergillus niger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2349500"/>
            <a:ext cx="2984500" cy="431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16"/>
          <p:cNvSpPr txBox="1">
            <a:spLocks noChangeArrowheads="1"/>
          </p:cNvSpPr>
          <p:nvPr/>
        </p:nvSpPr>
        <p:spPr bwMode="auto">
          <a:xfrm>
            <a:off x="1619250" y="1916113"/>
            <a:ext cx="172878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Obr.5</a:t>
            </a:r>
          </a:p>
        </p:txBody>
      </p:sp>
      <p:pic>
        <p:nvPicPr>
          <p:cNvPr id="5126" name="Picture 13" descr="Soubor:Mucor.mucedo.-.lindse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8213" y="2781300"/>
            <a:ext cx="5665787" cy="378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ovéPole 16"/>
          <p:cNvSpPr txBox="1">
            <a:spLocks noChangeArrowheads="1"/>
          </p:cNvSpPr>
          <p:nvPr/>
        </p:nvSpPr>
        <p:spPr bwMode="auto">
          <a:xfrm>
            <a:off x="6588125" y="2276475"/>
            <a:ext cx="172878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Obdélník 1"/>
          <p:cNvSpPr>
            <a:spLocks noChangeArrowheads="1"/>
          </p:cNvSpPr>
          <p:nvPr/>
        </p:nvSpPr>
        <p:spPr bwMode="auto">
          <a:xfrm>
            <a:off x="755650" y="476250"/>
            <a:ext cx="69847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2.Lišejníky </a:t>
            </a:r>
            <a:r>
              <a:rPr lang="cs-CZ" sz="2400" dirty="0" smtClean="0"/>
              <a:t>– podhoubí - řasy = </a:t>
            </a:r>
            <a:r>
              <a:rPr lang="cs-CZ" sz="2400" dirty="0"/>
              <a:t>symbiosa</a:t>
            </a:r>
            <a:r>
              <a:rPr lang="cs-CZ" dirty="0"/>
              <a:t> </a:t>
            </a:r>
          </a:p>
        </p:txBody>
      </p:sp>
      <p:pic>
        <p:nvPicPr>
          <p:cNvPr id="6147" name="Picture 2" descr="Soubor:Xanthoria parietina (06 03 31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350963"/>
            <a:ext cx="4130675" cy="550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Soubor:Lichen cross-section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colorTemperature colorTemp="59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06538"/>
            <a:ext cx="4787900" cy="535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684213" y="1052513"/>
            <a:ext cx="590391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					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250825" y="404813"/>
            <a:ext cx="81375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514350" indent="-514350">
              <a:buFont typeface="Arial" charset="0"/>
              <a:buNone/>
            </a:pPr>
            <a:r>
              <a:rPr lang="cs-CZ" sz="2400" b="1" dirty="0"/>
              <a:t>2.Houby </a:t>
            </a:r>
            <a:r>
              <a:rPr lang="cs-CZ" sz="2400" b="1" dirty="0" smtClean="0"/>
              <a:t>lesní – podhoubí – </a:t>
            </a:r>
            <a:r>
              <a:rPr lang="cs-CZ" sz="2400" dirty="0" smtClean="0"/>
              <a:t>plodnice – rouško - </a:t>
            </a:r>
            <a:r>
              <a:rPr lang="cs-CZ" sz="2400" dirty="0"/>
              <a:t>výtrusy</a:t>
            </a:r>
          </a:p>
        </p:txBody>
      </p:sp>
      <p:pic>
        <p:nvPicPr>
          <p:cNvPr id="7171" name="Picture 4" descr="http://upload.wikimedia.org/wikipedia/commons/thumb/f/f6/Mushroom%27s_roots_%28myc%C3%A9lium%29.jpg/220px-Mushroom%27s_roots_%28myc%C3%A9lium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763" y="1700213"/>
            <a:ext cx="2879726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Obdélník 3"/>
          <p:cNvSpPr>
            <a:spLocks noChangeArrowheads="1"/>
          </p:cNvSpPr>
          <p:nvPr/>
        </p:nvSpPr>
        <p:spPr bwMode="auto">
          <a:xfrm>
            <a:off x="0" y="4618038"/>
            <a:ext cx="8658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Obr.9		    obr.10			obr.11		obr.12</a:t>
            </a:r>
          </a:p>
        </p:txBody>
      </p:sp>
      <p:pic>
        <p:nvPicPr>
          <p:cNvPr id="7173" name="Picture 6" descr="Hřib hnědý">
            <a:hlinkClick r:id="rId4" tooltip="Hřib hněd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6238" y="1628775"/>
            <a:ext cx="1943100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10" descr="http://upload.wikimedia.org/wikipedia/commons/thumb/a/a8/Pilzsporen_WJP.jpg/220px-Pilzsporen_WJ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052513"/>
            <a:ext cx="4678363" cy="295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14" descr="skenování0019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8" y="5157788"/>
            <a:ext cx="8208962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TextovéPole 7"/>
          <p:cNvSpPr txBox="1">
            <a:spLocks noChangeArrowheads="1"/>
          </p:cNvSpPr>
          <p:nvPr/>
        </p:nvSpPr>
        <p:spPr bwMode="auto">
          <a:xfrm>
            <a:off x="1042988" y="5084763"/>
            <a:ext cx="2449512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849313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Vyšší rostliny: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250825" y="692150"/>
            <a:ext cx="7978775" cy="5362575"/>
          </a:xfrm>
        </p:spPr>
        <p:txBody>
          <a:bodyPr/>
          <a:lstStyle/>
          <a:p>
            <a:pPr marL="457200" indent="-457200" eaLnBrk="1" hangingPunct="1">
              <a:buFont typeface="Calibri" pitchFamily="34" charset="0"/>
              <a:buAutoNum type="arabicPeriod"/>
            </a:pPr>
            <a:r>
              <a:rPr lang="cs-CZ" sz="2400" b="1" u="sng" dirty="0" smtClean="0"/>
              <a:t>Výtrusné: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mechy, kapraďorosty, plavuně, přesličky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 mají různá pletiva, různé orgány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/>
              <a:t>Množení –</a:t>
            </a:r>
            <a:r>
              <a:rPr lang="cs-CZ" sz="2400" dirty="0" smtClean="0"/>
              <a:t> nepohlavní - </a:t>
            </a:r>
            <a:r>
              <a:rPr lang="cs-CZ" sz="2400" dirty="0" smtClean="0"/>
              <a:t>rozrůstání, oddenky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		   - pohlavní - výtrusy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u="sng" dirty="0" smtClean="0"/>
              <a:t>Mech: </a:t>
            </a:r>
            <a:r>
              <a:rPr lang="cs-CZ" sz="2400" dirty="0" smtClean="0"/>
              <a:t>výtrus - </a:t>
            </a:r>
            <a:r>
              <a:rPr lang="cs-CZ" sz="2400" dirty="0" smtClean="0"/>
              <a:t>prvoklíček - přenos samčí buňky - štět- tobolka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		- nemají dovyvinuté cévní svazky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u="sng" dirty="0" smtClean="0"/>
              <a:t>Kapradina: </a:t>
            </a:r>
            <a:r>
              <a:rPr lang="cs-CZ" sz="2400" dirty="0" smtClean="0"/>
              <a:t>- </a:t>
            </a:r>
            <a:r>
              <a:rPr lang="cs-CZ" sz="2400" dirty="0" smtClean="0"/>
              <a:t>výtrusnice - </a:t>
            </a:r>
            <a:r>
              <a:rPr lang="cs-CZ" sz="2400" dirty="0" smtClean="0"/>
              <a:t>výtrus- </a:t>
            </a:r>
            <a:r>
              <a:rPr lang="cs-CZ" sz="2400" dirty="0" err="1" smtClean="0"/>
              <a:t>prokel</a:t>
            </a:r>
            <a:r>
              <a:rPr lang="cs-CZ" sz="2400" dirty="0" smtClean="0"/>
              <a:t> - </a:t>
            </a:r>
            <a:r>
              <a:rPr lang="cs-CZ" sz="2400" dirty="0" smtClean="0"/>
              <a:t>nová rostliny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		        - mají cévní svazky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u="sng" dirty="0" smtClean="0"/>
              <a:t>Semenné rostliny: </a:t>
            </a:r>
            <a:r>
              <a:rPr lang="cs-CZ" sz="2400" dirty="0" smtClean="0"/>
              <a:t>pletiva - </a:t>
            </a:r>
            <a:r>
              <a:rPr lang="cs-CZ" sz="2400" dirty="0" smtClean="0"/>
              <a:t>orgány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/>
              <a:t>Kořen, stonek, list, květ,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539750" y="6524625"/>
            <a:ext cx="748823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Obr.13</a:t>
            </a:r>
          </a:p>
        </p:txBody>
      </p:sp>
      <p:pic>
        <p:nvPicPr>
          <p:cNvPr id="9219" name="Picture 5" descr="Soubor:Lifecycle moss svg diagram ce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500" y="0"/>
            <a:ext cx="4556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2" descr="skenování0018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68413"/>
            <a:ext cx="8740775" cy="428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900113" y="836613"/>
            <a:ext cx="16557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Obr.14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2268538" y="549275"/>
            <a:ext cx="41751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Vývin kapradiny: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 descr="skenování001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1196975"/>
            <a:ext cx="8551862" cy="431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827088" y="404813"/>
            <a:ext cx="25923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Obr.15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611188" y="5229225"/>
            <a:ext cx="2952750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Vývin mechu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504825" y="476250"/>
            <a:ext cx="8747125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Obr.1-http://cs.wikipedia.org/wiki/Soubor:Grundorganer.svg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Obr.2-http://cs.wikipedia.org/wiki/Soubor:Spirogyra_sp.jpg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Obr.3-http://cs.wikipedia.org/wiki/Soubor:Laurencia.jpg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Obr.4-http://cs.wikipedia.org/wiki/Soubor:Fucus_vesicolosus_DSCF2551.JPG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Obr.5-http://cs.wikipedia.org/wiki/Soubor:Mushroom%27s_roots_(myc%C3%A9lium).jpg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Obr.6-http://cs.wikipedia.org/wiki/Soubor:Mucor.mucedo.-.lindsey.jpg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Obr.7-http://cs.wikipedia.org/wiki/Soubor:Lichen_cross-section.png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Obr.8-http://cs.wikipedia.org/wiki/Soubor:Podgrzybek.jpg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Obr.9-http://cs.wikipedia.org/wiki/Soubor:Pilzsporen_WJP.jpg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Obr.10-http://cs.wikipedia.org/wiki/Soubor:Xanthoria_parietina_(06_03_31).jpg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Obr.11http://cs.wikipedia.org/wiki/Soubor:Lichen_cross-section.png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Obr.12- učebnice: Ekologický přírodopis pro 7. ročník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Obr.13http://cs.wikipedia.org/wiki/Soubor:Lifecycle_moss_svg_diagram_ces.svg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Obr.14 a 15- učebnice:  Ekologický přírodopis pro 7. ročník 2. část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238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VY_52_INOVACE_29_Orgány mnohobuněčných organizmů - učební text</vt:lpstr>
      <vt:lpstr>MNOHOBUNĚČNÉ ORGANIMY:</vt:lpstr>
      <vt:lpstr>NIŽŠÍ ROSTLINY:</vt:lpstr>
      <vt:lpstr>HOUBY:</vt:lpstr>
      <vt:lpstr>Snímek 5</vt:lpstr>
      <vt:lpstr>Snímek 6</vt:lpstr>
      <vt:lpstr>Vyšší rostliny: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VY_INOVACE_29</dc:title>
  <dc:creator>Hercík</dc:creator>
  <cp:lastModifiedBy>expert</cp:lastModifiedBy>
  <cp:revision>26</cp:revision>
  <dcterms:created xsi:type="dcterms:W3CDTF">2011-04-03T17:11:01Z</dcterms:created>
  <dcterms:modified xsi:type="dcterms:W3CDTF">2012-03-11T08:44:16Z</dcterms:modified>
</cp:coreProperties>
</file>