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7" r:id="rId2"/>
    <p:sldId id="261" r:id="rId3"/>
    <p:sldId id="258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9EFB0F-1151-4069-8FDD-87C3789D2D8E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9E9373-827A-4D1E-9C7F-0CDF704801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551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9E9373-827A-4D1E-9C7F-0CDF7048016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591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32E6A50-3D0D-4D64-8E37-B8FB052C9723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kostry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36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popis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ověření znalostí kostí kostry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: </a:t>
            </a:r>
            <a:r>
              <a:rPr lang="cs-CZ" dirty="0" smtClean="0"/>
              <a:t>obratle, páteř, kostra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</a:t>
            </a:r>
            <a:r>
              <a:rPr lang="cs-CZ" dirty="0" smtClean="0"/>
              <a:t>2013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09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– popis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18457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5100" dirty="0" smtClean="0">
                <a:latin typeface="Arial" pitchFamily="34" charset="0"/>
                <a:cs typeface="Arial" pitchFamily="34" charset="0"/>
              </a:rPr>
              <a:t>1)  Z kolika obratlů se skládá páteř?</a:t>
            </a:r>
          </a:p>
          <a:p>
            <a:pPr marL="514350" indent="-514350">
              <a:buAutoNum type="arabicParenR"/>
            </a:pPr>
            <a:endParaRPr lang="cs-CZ" sz="33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buFont typeface="+mj-lt"/>
              <a:buAutoNum type="alphaLcParenR"/>
            </a:pPr>
            <a:r>
              <a:rPr lang="cs-CZ" sz="5000" dirty="0" smtClean="0">
                <a:latin typeface="Arial" pitchFamily="34" charset="0"/>
                <a:cs typeface="Arial" pitchFamily="34" charset="0"/>
              </a:rPr>
              <a:t>22 - 23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5000" dirty="0" smtClean="0">
                <a:latin typeface="Arial" pitchFamily="34" charset="0"/>
                <a:cs typeface="Arial" pitchFamily="34" charset="0"/>
              </a:rPr>
              <a:t>33 - 34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5000" dirty="0" smtClean="0">
                <a:latin typeface="Arial" pitchFamily="34" charset="0"/>
                <a:cs typeface="Arial" pitchFamily="34" charset="0"/>
              </a:rPr>
              <a:t>34 - 35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5000" dirty="0" smtClean="0">
                <a:latin typeface="Arial" pitchFamily="34" charset="0"/>
                <a:cs typeface="Arial" pitchFamily="34" charset="0"/>
              </a:rPr>
              <a:t>30 - 31</a:t>
            </a:r>
          </a:p>
          <a:p>
            <a:pPr marL="857250" lvl="1" indent="-457200">
              <a:buFont typeface="+mj-lt"/>
              <a:buAutoNum type="alphaLcParenR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                </a:t>
            </a:r>
          </a:p>
          <a:p>
            <a:pPr marL="0" indent="0">
              <a:buNone/>
            </a:pPr>
            <a:r>
              <a:rPr lang="cs-CZ" sz="5100" dirty="0" smtClean="0">
                <a:latin typeface="Arial" pitchFamily="34" charset="0"/>
                <a:cs typeface="Arial" pitchFamily="34" charset="0"/>
              </a:rPr>
              <a:t>2) Kdo umožňuje vzpřímenou chůzi ?</a:t>
            </a:r>
          </a:p>
          <a:p>
            <a:pPr marL="0" indent="0">
              <a:buNone/>
            </a:pPr>
            <a:endParaRPr lang="cs-CZ" sz="33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buFont typeface="+mj-lt"/>
              <a:buAutoNum type="alphaLcParenR"/>
            </a:pPr>
            <a:r>
              <a:rPr lang="cs-CZ" sz="5000" dirty="0" smtClean="0">
                <a:latin typeface="Arial" pitchFamily="34" charset="0"/>
                <a:cs typeface="Arial" pitchFamily="34" charset="0"/>
              </a:rPr>
              <a:t>žebra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5000" dirty="0" smtClean="0">
                <a:latin typeface="Arial" pitchFamily="34" charset="0"/>
                <a:cs typeface="Arial" pitchFamily="34" charset="0"/>
              </a:rPr>
              <a:t>páteř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50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5000" dirty="0" smtClean="0">
                <a:latin typeface="Arial" pitchFamily="34" charset="0"/>
                <a:cs typeface="Arial" pitchFamily="34" charset="0"/>
              </a:rPr>
              <a:t>olní končetiny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5000" dirty="0" smtClean="0">
                <a:latin typeface="Arial" pitchFamily="34" charset="0"/>
                <a:cs typeface="Arial" pitchFamily="34" charset="0"/>
              </a:rPr>
              <a:t>kostra</a:t>
            </a:r>
          </a:p>
          <a:p>
            <a:pPr marL="857250" lvl="1" indent="-457200">
              <a:buFont typeface="+mj-lt"/>
              <a:buAutoNum type="alphaLcParenR"/>
            </a:pPr>
            <a:endParaRPr lang="cs-CZ" sz="50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5100" dirty="0" smtClean="0">
                <a:latin typeface="Arial" pitchFamily="34" charset="0"/>
                <a:cs typeface="Arial" pitchFamily="34" charset="0"/>
              </a:rPr>
              <a:t>3)Uveďte kolik párů nepárových žeber má naše kostra?</a:t>
            </a:r>
            <a:endParaRPr lang="cs-CZ" sz="5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3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……………………………………………………………………………………………………………………………….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70049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686800" cy="838200"/>
          </a:xfrm>
        </p:spPr>
        <p:txBody>
          <a:bodyPr/>
          <a:lstStyle/>
          <a:p>
            <a:r>
              <a:rPr lang="cs-CZ" dirty="0" smtClean="0"/>
              <a:t>Test – popis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55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4) Která z kostí se nenachází na lebce?</a:t>
            </a:r>
          </a:p>
          <a:p>
            <a:pPr marL="0" indent="0">
              <a:buNone/>
            </a:pPr>
            <a:endParaRPr lang="cs-CZ" sz="7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buFont typeface="+mj-lt"/>
              <a:buAutoNum type="alphaLcParenR"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ost skalní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ost klínová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olní čelist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ost křížová</a:t>
            </a:r>
          </a:p>
          <a:p>
            <a:pPr marL="857250" lvl="1" indent="-457200">
              <a:buFont typeface="+mj-lt"/>
              <a:buAutoNum type="alphaLcParenR"/>
            </a:pPr>
            <a:endParaRPr lang="cs-CZ" sz="7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5) Které nepárové kosti patří do mozkové části lebky ?</a:t>
            </a:r>
          </a:p>
          <a:p>
            <a:pPr marL="400050" lvl="1" indent="0">
              <a:buNone/>
            </a:pPr>
            <a:endParaRPr lang="cs-CZ" sz="7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buFont typeface="+mj-lt"/>
              <a:buAutoNum type="alphaLcParenR"/>
            </a:pPr>
            <a:endParaRPr lang="cs-CZ" sz="7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buFont typeface="+mj-lt"/>
              <a:buAutoNum type="alphaLcParenR"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temenní kost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pánková kost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ýlní kost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línová kost</a:t>
            </a:r>
          </a:p>
          <a:p>
            <a:pPr marL="857250" lvl="1" indent="-457200">
              <a:buFont typeface="+mj-lt"/>
              <a:buAutoNum type="alphaLcParenR"/>
            </a:pPr>
            <a:endParaRPr lang="cs-CZ" sz="7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6)  Kolik máme zápěstních kůstek na  horní končetině? …………………………</a:t>
            </a:r>
          </a:p>
          <a:p>
            <a:pPr marL="400050" lvl="1" indent="0">
              <a:buNone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7)  Jak se nazývá druhý krční obratel?   ............................................................ .</a:t>
            </a:r>
          </a:p>
          <a:p>
            <a:pPr marL="400050" lvl="1" indent="0">
              <a:buNone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8)  Jak se nazývají jednotlivá zakřivení páteře?...................................................</a:t>
            </a:r>
          </a:p>
          <a:p>
            <a:pPr marL="400050" lvl="1" indent="0">
              <a:buNone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9)  Ze kterých částí se skládá kostra dolní končetiny?.........................................</a:t>
            </a:r>
          </a:p>
          <a:p>
            <a:pPr marL="400050" lvl="1" indent="0">
              <a:buNone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10) Vypište  5 částí, ze kterých se skládá hrudní obratel? ……………………….. </a:t>
            </a:r>
          </a:p>
          <a:p>
            <a:pPr marL="400050" lvl="1" indent="0">
              <a:buNone/>
            </a:pPr>
            <a:endParaRPr lang="cs-CZ" sz="7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endParaRPr lang="cs-CZ" sz="55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7954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Páteř se skládá z</a:t>
            </a:r>
            <a:r>
              <a:rPr lang="cs-CZ" i="1" u="sng" dirty="0"/>
              <a:t> </a:t>
            </a:r>
            <a:r>
              <a:rPr lang="cs-CZ" i="1" u="sng" dirty="0" smtClean="0"/>
              <a:t>33-34 obratlů.</a:t>
            </a:r>
          </a:p>
          <a:p>
            <a:pPr marL="514350" indent="-514350">
              <a:buAutoNum type="arabicParenR"/>
            </a:pPr>
            <a:r>
              <a:rPr lang="cs-CZ" dirty="0" smtClean="0"/>
              <a:t>Vzpřímenou chůzi umožňuje </a:t>
            </a:r>
            <a:r>
              <a:rPr lang="cs-CZ" u="sng" dirty="0" smtClean="0"/>
              <a:t>páteř .</a:t>
            </a:r>
          </a:p>
          <a:p>
            <a:pPr marL="514350" indent="-514350">
              <a:buAutoNum type="arabicParenR"/>
            </a:pPr>
            <a:r>
              <a:rPr lang="cs-CZ" dirty="0" smtClean="0"/>
              <a:t>Naše kostra má </a:t>
            </a:r>
            <a:r>
              <a:rPr lang="cs-CZ" u="sng" dirty="0" smtClean="0"/>
              <a:t>3 páry </a:t>
            </a:r>
            <a:r>
              <a:rPr lang="cs-CZ" dirty="0" smtClean="0"/>
              <a:t>nepárových žeber.</a:t>
            </a:r>
            <a:endParaRPr lang="cs-CZ" u="sng" dirty="0" smtClean="0"/>
          </a:p>
          <a:p>
            <a:pPr marL="514350" indent="-514350">
              <a:buAutoNum type="arabicParenR"/>
            </a:pPr>
            <a:r>
              <a:rPr lang="cs-CZ" dirty="0" smtClean="0"/>
              <a:t>Na lebce se nenachází </a:t>
            </a:r>
            <a:r>
              <a:rPr lang="cs-CZ" u="sng" dirty="0" smtClean="0"/>
              <a:t>kost křížová</a:t>
            </a:r>
            <a:r>
              <a:rPr lang="cs-CZ" dirty="0" smtClean="0"/>
              <a:t>.</a:t>
            </a:r>
            <a:endParaRPr lang="cs-CZ" i="1" u="sng" dirty="0" smtClean="0"/>
          </a:p>
          <a:p>
            <a:pPr marL="514350" indent="-514350">
              <a:buAutoNum type="arabicParenR"/>
            </a:pPr>
            <a:r>
              <a:rPr lang="cs-CZ" dirty="0" smtClean="0"/>
              <a:t>Do mozkové části lebky patří nepárová kost </a:t>
            </a:r>
            <a:r>
              <a:rPr lang="cs-CZ" u="sng" dirty="0" smtClean="0"/>
              <a:t>týlní</a:t>
            </a:r>
            <a:r>
              <a:rPr lang="cs-CZ" dirty="0" smtClean="0"/>
              <a:t> a </a:t>
            </a:r>
            <a:r>
              <a:rPr lang="cs-CZ" u="sng" dirty="0" smtClean="0"/>
              <a:t>klínová </a:t>
            </a:r>
            <a:r>
              <a:rPr lang="cs-CZ" dirty="0" smtClean="0"/>
              <a:t>.</a:t>
            </a:r>
            <a:endParaRPr lang="cs-CZ" i="1" u="sng" dirty="0" smtClean="0"/>
          </a:p>
          <a:p>
            <a:pPr marL="514350" indent="-514350">
              <a:buAutoNum type="arabicParenR"/>
            </a:pPr>
            <a:r>
              <a:rPr lang="cs-CZ" dirty="0" smtClean="0"/>
              <a:t>Zápěstních kůstek na horní končetině máme </a:t>
            </a:r>
            <a:r>
              <a:rPr lang="cs-CZ" u="sng" dirty="0" smtClean="0"/>
              <a:t>8</a:t>
            </a:r>
            <a:r>
              <a:rPr lang="cs-CZ" dirty="0" smtClean="0"/>
              <a:t> .</a:t>
            </a:r>
            <a:endParaRPr lang="cs-CZ" u="sng" dirty="0" smtClean="0"/>
          </a:p>
          <a:p>
            <a:pPr marL="514350" indent="-514350">
              <a:buAutoNum type="arabicParenR"/>
            </a:pPr>
            <a:r>
              <a:rPr lang="cs-CZ" dirty="0" smtClean="0"/>
              <a:t>Druhý krční obratel se nazývá </a:t>
            </a:r>
            <a:r>
              <a:rPr lang="cs-CZ" u="sng" dirty="0" smtClean="0"/>
              <a:t>čepovec</a:t>
            </a:r>
            <a:r>
              <a:rPr lang="cs-CZ" dirty="0" smtClean="0"/>
              <a:t> .</a:t>
            </a:r>
            <a:endParaRPr lang="cs-CZ" i="1" u="sng" dirty="0" smtClean="0"/>
          </a:p>
          <a:p>
            <a:pPr marL="514350" indent="-514350">
              <a:buAutoNum type="arabicParenR"/>
            </a:pPr>
            <a:r>
              <a:rPr lang="cs-CZ" dirty="0" smtClean="0"/>
              <a:t>Jednotlivá zakřivení páteře se nazývají </a:t>
            </a:r>
            <a:r>
              <a:rPr lang="cs-CZ" u="sng" dirty="0" smtClean="0"/>
              <a:t>lordóza krční </a:t>
            </a:r>
            <a:r>
              <a:rPr lang="cs-CZ" dirty="0" smtClean="0"/>
              <a:t>a </a:t>
            </a:r>
            <a:r>
              <a:rPr lang="cs-CZ" u="sng" dirty="0" smtClean="0"/>
              <a:t>bederní</a:t>
            </a:r>
            <a:r>
              <a:rPr lang="cs-CZ" dirty="0" smtClean="0"/>
              <a:t>, </a:t>
            </a:r>
            <a:r>
              <a:rPr lang="cs-CZ" u="sng" dirty="0" smtClean="0"/>
              <a:t>kyfóza hrudní </a:t>
            </a:r>
            <a:r>
              <a:rPr lang="cs-CZ" dirty="0" smtClean="0"/>
              <a:t>a </a:t>
            </a:r>
            <a:r>
              <a:rPr lang="cs-CZ" u="sng" dirty="0" smtClean="0"/>
              <a:t>křížová.</a:t>
            </a:r>
          </a:p>
          <a:p>
            <a:pPr marL="514350" indent="-514350">
              <a:buAutoNum type="arabicParenR"/>
            </a:pPr>
            <a:r>
              <a:rPr lang="cs-CZ" dirty="0" smtClean="0"/>
              <a:t>Kostra dolní končetiny se skládá z </a:t>
            </a:r>
            <a:r>
              <a:rPr lang="cs-CZ" u="sng" dirty="0" smtClean="0"/>
              <a:t>pletence dolní končetiny </a:t>
            </a:r>
            <a:r>
              <a:rPr lang="cs-CZ" dirty="0" smtClean="0"/>
              <a:t>a </a:t>
            </a:r>
            <a:r>
              <a:rPr lang="cs-CZ" u="sng" dirty="0" smtClean="0"/>
              <a:t>kostry volné dolní končetiny.</a:t>
            </a:r>
          </a:p>
          <a:p>
            <a:pPr marL="514350" indent="-514350">
              <a:buAutoNum type="arabicParenR"/>
            </a:pPr>
            <a:r>
              <a:rPr lang="cs-CZ" dirty="0" smtClean="0"/>
              <a:t>5 částí hrudního obratle  </a:t>
            </a:r>
            <a:r>
              <a:rPr lang="cs-CZ" u="sng" dirty="0" smtClean="0"/>
              <a:t>tělo</a:t>
            </a:r>
            <a:r>
              <a:rPr lang="cs-CZ" dirty="0" smtClean="0"/>
              <a:t>, </a:t>
            </a:r>
            <a:r>
              <a:rPr lang="cs-CZ" u="sng" dirty="0" smtClean="0"/>
              <a:t>obratlový oblouk</a:t>
            </a:r>
            <a:r>
              <a:rPr lang="cs-CZ" dirty="0" smtClean="0"/>
              <a:t>, </a:t>
            </a:r>
            <a:r>
              <a:rPr lang="cs-CZ" u="sng" dirty="0" smtClean="0"/>
              <a:t>trnový výběžek</a:t>
            </a:r>
            <a:r>
              <a:rPr lang="cs-CZ" dirty="0" smtClean="0"/>
              <a:t>, </a:t>
            </a:r>
            <a:r>
              <a:rPr lang="cs-CZ" u="sng" dirty="0" smtClean="0"/>
              <a:t>příčné výběžky </a:t>
            </a:r>
            <a:r>
              <a:rPr lang="cs-CZ" dirty="0" smtClean="0"/>
              <a:t>a </a:t>
            </a:r>
            <a:r>
              <a:rPr lang="cs-CZ" u="sng" dirty="0" smtClean="0"/>
              <a:t>kloubní plošky </a:t>
            </a:r>
            <a:r>
              <a:rPr lang="cs-CZ" dirty="0" smtClean="0"/>
              <a:t> .</a:t>
            </a:r>
            <a:endParaRPr lang="cs-CZ" u="sng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u="sng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84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255</TotalTime>
  <Words>281</Words>
  <Application>Microsoft Office PowerPoint</Application>
  <PresentationFormat>Předvádění na obrazovce (4:3)</PresentationFormat>
  <Paragraphs>80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popis kostry </vt:lpstr>
      <vt:lpstr>Test - popis kostry</vt:lpstr>
      <vt:lpstr>Test – popis kostry</vt:lpstr>
      <vt:lpstr>Test – popis kostry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30</cp:revision>
  <dcterms:created xsi:type="dcterms:W3CDTF">2012-10-09T14:40:20Z</dcterms:created>
  <dcterms:modified xsi:type="dcterms:W3CDTF">2013-01-07T13:27:59Z</dcterms:modified>
</cp:coreProperties>
</file>