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1"/>
    <p:sldMasterId id="2147483659" r:id="rId2"/>
  </p:sldMasterIdLst>
  <p:notesMasterIdLst>
    <p:notesMasterId r:id="rId11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797675" cy="9928225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33150" y="744600"/>
            <a:ext cx="4531999" cy="372307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62125321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1" name="Shape 141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8" name="Shape 148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itleAndTx" type="vertTitleAndTx">
  <p:cSld name="vertTitleAndTx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 rot="5400000">
            <a:off x="4981454" y="2678092"/>
            <a:ext cx="4780344" cy="148445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 rot="5400000">
            <a:off x="1374975" y="708466"/>
            <a:ext cx="4780344" cy="542370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x" type="vertTx">
  <p:cSld name="vertTx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 rot="5400000">
            <a:off x="2677318" y="689769"/>
            <a:ext cx="3508375" cy="677703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Obj" type="twoObj">
  <p:cSld name="twoObj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1042416" y="2313432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2"/>
          </p:nvPr>
        </p:nvSpPr>
        <p:spPr>
          <a:xfrm>
            <a:off x="4645151" y="2313431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Head" type="secHead">
  <p:cSld name="secHead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1258645" y="2900828"/>
            <a:ext cx="6637468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defRPr sz="4000" b="0" cap="none" baseline="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1258645" y="4267200"/>
            <a:ext cx="6637466" cy="152041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buClr>
                <a:srgbClr val="888888"/>
              </a:buClr>
              <a:buNone/>
              <a:defRPr sz="2000">
                <a:solidFill>
                  <a:srgbClr val="888888"/>
                </a:solidFill>
              </a:defRPr>
            </a:lvl1pPr>
            <a:lvl2pPr marL="457200" indent="0" rtl="0">
              <a:buClr>
                <a:srgbClr val="888888"/>
              </a:buClr>
              <a:buNone/>
              <a:defRPr sz="1800">
                <a:solidFill>
                  <a:srgbClr val="888888"/>
                </a:solidFill>
              </a:defRPr>
            </a:lvl2pPr>
            <a:lvl3pPr marL="914400" indent="0" rtl="0">
              <a:buClr>
                <a:srgbClr val="888888"/>
              </a:buClr>
              <a:buNone/>
              <a:defRPr sz="1600">
                <a:solidFill>
                  <a:srgbClr val="888888"/>
                </a:solidFill>
              </a:defRPr>
            </a:lvl3pPr>
            <a:lvl4pPr marL="1371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4pPr>
            <a:lvl5pPr marL="18288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5pPr>
            <a:lvl6pPr marL="22860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6pPr>
            <a:lvl7pPr marL="27432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7pPr>
            <a:lvl8pPr marL="32004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8pPr>
            <a:lvl9pPr marL="3657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ctrTitle"/>
          </p:nvPr>
        </p:nvSpPr>
        <p:spPr>
          <a:xfrm>
            <a:off x="4733364" y="2708475"/>
            <a:ext cx="3313354" cy="170216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36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8" name="Shape 128"/>
          <p:cNvSpPr txBox="1">
            <a:spLocks noGrp="1"/>
          </p:cNvSpPr>
          <p:nvPr>
            <p:ph type="subTitle" idx="1"/>
          </p:nvPr>
        </p:nvSpPr>
        <p:spPr>
          <a:xfrm>
            <a:off x="4733364" y="4421080"/>
            <a:ext cx="3309803" cy="126062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42424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ctr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2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ctr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0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ctr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6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260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body" idx="2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3" name="Shape 13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hape 5"/>
          <p:cNvGrpSpPr/>
          <p:nvPr/>
        </p:nvGrpSpPr>
        <p:grpSpPr>
          <a:xfrm>
            <a:off x="-567149" y="0"/>
            <a:ext cx="10458962" cy="7117348"/>
            <a:chOff x="0" y="0"/>
            <a:chExt cx="2147483647" cy="2147483647"/>
          </a:xfrm>
        </p:grpSpPr>
        <p:grpSp>
          <p:nvGrpSpPr>
            <p:cNvPr id="6" name="Shape 6"/>
            <p:cNvGrpSpPr/>
            <p:nvPr/>
          </p:nvGrpSpPr>
          <p:grpSpPr>
            <a:xfrm>
              <a:off x="132421648" y="0"/>
              <a:ext cx="1877489024" cy="2069231606"/>
              <a:chOff x="0" y="0"/>
              <a:chExt cx="2147483646" cy="2147483646"/>
            </a:xfrm>
          </p:grpSpPr>
          <p:grpSp>
            <p:nvGrpSpPr>
              <p:cNvPr id="7" name="Shape 7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" name="Shape 8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" name="Shape 9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0" name="Shape 10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1" name="Shape 11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12" name="Shape 12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3" name="Shape 13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4" name="Shape 14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5" name="Shape 15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16" name="Shape 16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7" name="Shape 17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8" name="Shape 18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19" name="Shape 19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0" name="Shape 20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1" name="Shape 21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22" name="Shape 22"/>
            <p:cNvSpPr/>
            <p:nvPr/>
          </p:nvSpPr>
          <p:spPr>
            <a:xfrm>
              <a:off x="129814058" y="1519352510"/>
              <a:ext cx="1877814943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29814058" y="1046111505"/>
              <a:ext cx="1877814943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127532134" y="1701847327"/>
              <a:ext cx="617029182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29814058" y="1594553801"/>
              <a:ext cx="1877814943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571154369" y="1548570839"/>
              <a:ext cx="1433867101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7" name="Shape 27"/>
            <p:cNvSpPr/>
            <p:nvPr/>
          </p:nvSpPr>
          <p:spPr>
            <a:xfrm rot="1799999">
              <a:off x="747494794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8" name="Shape 28"/>
            <p:cNvSpPr/>
            <p:nvPr/>
          </p:nvSpPr>
          <p:spPr>
            <a:xfrm rot="1799999">
              <a:off x="896129280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9" name="Shape 29"/>
            <p:cNvSpPr/>
            <p:nvPr/>
          </p:nvSpPr>
          <p:spPr>
            <a:xfrm rot="1799999">
              <a:off x="898084954" y="48042589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0" name="Shape 30"/>
            <p:cNvSpPr/>
            <p:nvPr/>
          </p:nvSpPr>
          <p:spPr>
            <a:xfrm rot="1799999">
              <a:off x="743583291" y="98192851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rot="1799999">
              <a:off x="1048675269" y="1624251135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2" name="Shape 32"/>
            <p:cNvSpPr/>
            <p:nvPr/>
          </p:nvSpPr>
          <p:spPr>
            <a:xfrm rot="1800000">
              <a:off x="53866823" y="1267883511"/>
              <a:ext cx="259132787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rot="1799999">
              <a:off x="137310753" y="1629998948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4" name="Shape 34"/>
            <p:cNvSpPr/>
            <p:nvPr/>
          </p:nvSpPr>
          <p:spPr>
            <a:xfrm rot="1799999">
              <a:off x="143177885" y="859785060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5" name="Shape 35"/>
            <p:cNvSpPr/>
            <p:nvPr/>
          </p:nvSpPr>
          <p:spPr>
            <a:xfrm rot="1799999">
              <a:off x="291812397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6" name="Shape 36"/>
            <p:cNvSpPr/>
            <p:nvPr/>
          </p:nvSpPr>
          <p:spPr>
            <a:xfrm rot="1799999">
              <a:off x="442402764" y="163287300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7" name="Shape 37"/>
            <p:cNvSpPr/>
            <p:nvPr/>
          </p:nvSpPr>
          <p:spPr>
            <a:xfrm rot="1799999">
              <a:off x="446314267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8" name="Shape 38"/>
            <p:cNvSpPr/>
            <p:nvPr/>
          </p:nvSpPr>
          <p:spPr>
            <a:xfrm rot="1799999">
              <a:off x="295723900" y="47180409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9" name="Shape 39"/>
            <p:cNvSpPr/>
            <p:nvPr/>
          </p:nvSpPr>
          <p:spPr>
            <a:xfrm rot="1800000">
              <a:off x="1530107906" y="1250639893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0" name="Shape 40"/>
            <p:cNvSpPr/>
            <p:nvPr/>
          </p:nvSpPr>
          <p:spPr>
            <a:xfrm rot="1800000">
              <a:off x="1682653896" y="1635746798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1" name="Shape 41"/>
            <p:cNvSpPr/>
            <p:nvPr/>
          </p:nvSpPr>
          <p:spPr>
            <a:xfrm rot="1800000">
              <a:off x="1682653896" y="865532911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2" name="Shape 42"/>
            <p:cNvSpPr/>
            <p:nvPr/>
          </p:nvSpPr>
          <p:spPr>
            <a:xfrm rot="1800000">
              <a:off x="1838133497" y="1223816527"/>
              <a:ext cx="255221306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3" name="Shape 43"/>
            <p:cNvSpPr/>
            <p:nvPr/>
          </p:nvSpPr>
          <p:spPr>
            <a:xfrm rot="1800000">
              <a:off x="1838133422" y="455997336"/>
              <a:ext cx="254895221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44" name="Shape 44"/>
          <p:cNvSpPr txBox="1"/>
          <p:nvPr/>
        </p:nvSpPr>
        <p:spPr>
          <a:xfrm>
            <a:off x="457200" y="333375"/>
            <a:ext cx="8229600" cy="6186487"/>
          </a:xfrm>
          <a:prstGeom prst="rect">
            <a:avLst/>
          </a:prstGeom>
          <a:solidFill>
            <a:schemeClr val="lt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5" name="Shape 45"/>
          <p:cNvSpPr txBox="1"/>
          <p:nvPr/>
        </p:nvSpPr>
        <p:spPr>
          <a:xfrm>
            <a:off x="4560887" y="-22225"/>
            <a:ext cx="3679824" cy="700086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6" name="Shape 46"/>
          <p:cNvSpPr txBox="1"/>
          <p:nvPr/>
        </p:nvSpPr>
        <p:spPr>
          <a:xfrm>
            <a:off x="4649787" y="-22225"/>
            <a:ext cx="3505200" cy="6238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dt" idx="10"/>
          </p:nvPr>
        </p:nvSpPr>
        <p:spPr>
          <a:xfrm>
            <a:off x="5997575" y="223837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r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ftr" idx="11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sldNum" idx="12"/>
          </p:nvPr>
        </p:nvSpPr>
        <p:spPr>
          <a:xfrm>
            <a:off x="4649787" y="223837"/>
            <a:ext cx="1331912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3" r:id="rId4"/>
    <p:sldLayoutId id="2147483654" r:id="rId5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Shape 78"/>
          <p:cNvGrpSpPr/>
          <p:nvPr/>
        </p:nvGrpSpPr>
        <p:grpSpPr>
          <a:xfrm>
            <a:off x="-644936" y="0"/>
            <a:ext cx="10458962" cy="7117348"/>
            <a:chOff x="0" y="0"/>
            <a:chExt cx="2147483647" cy="2147483647"/>
          </a:xfrm>
        </p:grpSpPr>
        <p:grpSp>
          <p:nvGrpSpPr>
            <p:cNvPr id="79" name="Shape 79"/>
            <p:cNvGrpSpPr/>
            <p:nvPr/>
          </p:nvGrpSpPr>
          <p:grpSpPr>
            <a:xfrm>
              <a:off x="132421660" y="0"/>
              <a:ext cx="1877489184" cy="2069231606"/>
              <a:chOff x="0" y="0"/>
              <a:chExt cx="2147483646" cy="2147483646"/>
            </a:xfrm>
          </p:grpSpPr>
          <p:grpSp>
            <p:nvGrpSpPr>
              <p:cNvPr id="80" name="Shape 80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1" name="Shape 81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2" name="Shape 82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3" name="Shape 83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4" name="Shape 84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85" name="Shape 85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6" name="Shape 86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7" name="Shape 87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8" name="Shape 88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89" name="Shape 89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0" name="Shape 90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1" name="Shape 91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92" name="Shape 92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3" name="Shape 93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4" name="Shape 94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95" name="Shape 95"/>
            <p:cNvSpPr/>
            <p:nvPr/>
          </p:nvSpPr>
          <p:spPr>
            <a:xfrm>
              <a:off x="129814069" y="1519352510"/>
              <a:ext cx="1877815329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6" name="Shape 96"/>
            <p:cNvSpPr/>
            <p:nvPr/>
          </p:nvSpPr>
          <p:spPr>
            <a:xfrm>
              <a:off x="129814069" y="1046111505"/>
              <a:ext cx="1877815329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7" name="Shape 97"/>
            <p:cNvSpPr/>
            <p:nvPr/>
          </p:nvSpPr>
          <p:spPr>
            <a:xfrm>
              <a:off x="127532145" y="1701847327"/>
              <a:ext cx="617029235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8" name="Shape 98"/>
            <p:cNvSpPr/>
            <p:nvPr/>
          </p:nvSpPr>
          <p:spPr>
            <a:xfrm>
              <a:off x="129814069" y="1594553801"/>
              <a:ext cx="1877815329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9" name="Shape 99"/>
            <p:cNvSpPr/>
            <p:nvPr/>
          </p:nvSpPr>
          <p:spPr>
            <a:xfrm>
              <a:off x="571154418" y="1548570839"/>
              <a:ext cx="1433867396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0" name="Shape 100"/>
            <p:cNvSpPr/>
            <p:nvPr/>
          </p:nvSpPr>
          <p:spPr>
            <a:xfrm rot="1800000">
              <a:off x="747495076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1" name="Shape 101"/>
            <p:cNvSpPr/>
            <p:nvPr/>
          </p:nvSpPr>
          <p:spPr>
            <a:xfrm rot="1800000">
              <a:off x="896129575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2" name="Shape 102"/>
            <p:cNvSpPr/>
            <p:nvPr/>
          </p:nvSpPr>
          <p:spPr>
            <a:xfrm rot="1800000">
              <a:off x="898085249" y="480425898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3" name="Shape 103"/>
            <p:cNvSpPr/>
            <p:nvPr/>
          </p:nvSpPr>
          <p:spPr>
            <a:xfrm rot="1800000">
              <a:off x="743583573" y="9819285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4" name="Shape 104"/>
            <p:cNvSpPr/>
            <p:nvPr/>
          </p:nvSpPr>
          <p:spPr>
            <a:xfrm rot="1800000">
              <a:off x="1048675577" y="1624251065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5" name="Shape 105"/>
            <p:cNvSpPr/>
            <p:nvPr/>
          </p:nvSpPr>
          <p:spPr>
            <a:xfrm rot="1800000">
              <a:off x="53866828" y="1267883511"/>
              <a:ext cx="259132809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6" name="Shape 106"/>
            <p:cNvSpPr/>
            <p:nvPr/>
          </p:nvSpPr>
          <p:spPr>
            <a:xfrm rot="1800000">
              <a:off x="137310970" y="1629999030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7" name="Shape 107"/>
            <p:cNvSpPr/>
            <p:nvPr/>
          </p:nvSpPr>
          <p:spPr>
            <a:xfrm rot="1800000">
              <a:off x="143178102" y="85978506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8" name="Shape 108"/>
            <p:cNvSpPr/>
            <p:nvPr/>
          </p:nvSpPr>
          <p:spPr>
            <a:xfrm rot="1800000">
              <a:off x="291812640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9" name="Shape 109"/>
            <p:cNvSpPr/>
            <p:nvPr/>
          </p:nvSpPr>
          <p:spPr>
            <a:xfrm rot="1800000">
              <a:off x="442403020" y="163287293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0" name="Shape 110"/>
            <p:cNvSpPr/>
            <p:nvPr/>
          </p:nvSpPr>
          <p:spPr>
            <a:xfrm rot="1800000">
              <a:off x="446314498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1" name="Shape 111"/>
            <p:cNvSpPr/>
            <p:nvPr/>
          </p:nvSpPr>
          <p:spPr>
            <a:xfrm rot="1800000">
              <a:off x="295724118" y="471804103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2" name="Shape 112"/>
            <p:cNvSpPr/>
            <p:nvPr/>
          </p:nvSpPr>
          <p:spPr>
            <a:xfrm rot="1800000">
              <a:off x="1530108037" y="1250639893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 rot="1800000">
              <a:off x="1682654040" y="1635746798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 rot="1800000">
              <a:off x="1682654040" y="865532911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5" name="Shape 115"/>
            <p:cNvSpPr/>
            <p:nvPr/>
          </p:nvSpPr>
          <p:spPr>
            <a:xfrm rot="1800000">
              <a:off x="1838133669" y="1223816524"/>
              <a:ext cx="255221115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6" name="Shape 116"/>
            <p:cNvSpPr/>
            <p:nvPr/>
          </p:nvSpPr>
          <p:spPr>
            <a:xfrm rot="1800000">
              <a:off x="1838133786" y="455997336"/>
              <a:ext cx="254895243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117" name="Shape 117"/>
          <p:cNvSpPr txBox="1"/>
          <p:nvPr/>
        </p:nvSpPr>
        <p:spPr>
          <a:xfrm>
            <a:off x="4560887" y="-22225"/>
            <a:ext cx="3679824" cy="6272212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8" name="Shape 118"/>
          <p:cNvSpPr txBox="1"/>
          <p:nvPr/>
        </p:nvSpPr>
        <p:spPr>
          <a:xfrm>
            <a:off x="4649787" y="-22225"/>
            <a:ext cx="3505200" cy="23129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9" name="Shape 119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0" name="Shape 120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4" name="Shape 12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5" name="Shape 12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 txBox="1">
            <a:spLocks noGrp="1"/>
          </p:cNvSpPr>
          <p:nvPr>
            <p:ph type="subTitle" idx="1"/>
          </p:nvPr>
        </p:nvSpPr>
        <p:spPr>
          <a:xfrm>
            <a:off x="4481513" y="4421187"/>
            <a:ext cx="3834904" cy="89507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sz="2400" b="0" i="0" u="none" strike="noStrike" cap="none" baseline="0" dirty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dirty="0" smtClean="0"/>
              <a:t>Kvadratická funkce v praxi</a:t>
            </a:r>
            <a:endParaRPr lang="x-none" sz="2400" b="0" i="0" u="none" strike="noStrike" cap="none" baseline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Shape 138"/>
          <p:cNvSpPr/>
          <p:nvPr/>
        </p:nvSpPr>
        <p:spPr>
          <a:xfrm>
            <a:off x="1547812" y="620712"/>
            <a:ext cx="5867400" cy="1457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 txBox="1">
            <a:spLocks noGrp="1"/>
          </p:cNvSpPr>
          <p:nvPr>
            <p:ph type="title"/>
          </p:nvPr>
        </p:nvSpPr>
        <p:spPr>
          <a:xfrm>
            <a:off x="431800" y="333375"/>
            <a:ext cx="8280399" cy="1143000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b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x-none" sz="48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Výukový materiál</a:t>
            </a:r>
          </a:p>
        </p:txBody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431800" y="1628775"/>
            <a:ext cx="8280399" cy="2533987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projektu: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CZ.1.07/1.5.00/34.0608</a:t>
            </a: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Šablona: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III/2 Inovace a zkvalitnění výuky prostřednictvím 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ICT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materiálu: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dirty="0" smtClean="0">
                <a:solidFill>
                  <a:srgbClr val="000000"/>
                </a:solidFill>
              </a:rPr>
              <a:t>06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_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01_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32_INOVACE_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03</a:t>
            </a:r>
            <a:r>
              <a:rPr lang="x-none"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</a:p>
          <a:p>
            <a:endParaRPr dirty="0"/>
          </a:p>
          <a:p>
            <a:endParaRPr dirty="0"/>
          </a:p>
        </p:txBody>
      </p:sp>
      <p:sp>
        <p:nvSpPr>
          <p:cNvPr id="145" name="Shape 145"/>
          <p:cNvSpPr/>
          <p:nvPr/>
        </p:nvSpPr>
        <p:spPr>
          <a:xfrm>
            <a:off x="2843211" y="5299075"/>
            <a:ext cx="3168650" cy="7858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/>
          <p:nvPr/>
        </p:nvSpPr>
        <p:spPr>
          <a:xfrm>
            <a:off x="500034" y="357166"/>
            <a:ext cx="8210550" cy="120028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cs-CZ" sz="4000" dirty="0">
                <a:solidFill>
                  <a:schemeClr val="dk1"/>
                </a:solidFill>
              </a:rPr>
              <a:t>K</a:t>
            </a:r>
            <a:r>
              <a:rPr lang="cs-CZ" sz="4000" dirty="0" smtClean="0">
                <a:solidFill>
                  <a:schemeClr val="dk1"/>
                </a:solidFill>
              </a:rPr>
              <a:t>vadratická funkce v praxi</a:t>
            </a:r>
            <a:endParaRPr lang="x-none" sz="4000" b="0" i="0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395287" y="1428736"/>
            <a:ext cx="8280399" cy="3547221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Předmět: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Ročník: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2.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Jméno autora: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Mgr. Radka </a:t>
            </a:r>
            <a:r>
              <a:rPr lang="cs-CZ" sz="2200" b="1" i="0" u="none" strike="noStrike" cap="none" baseline="0" dirty="0" err="1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Macháňová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Škola: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SPŠ Hranice</a:t>
            </a:r>
          </a:p>
          <a:p>
            <a:endParaRPr/>
          </a:p>
          <a:p>
            <a:endParaRPr/>
          </a:p>
          <a:p>
            <a:endParaRPr/>
          </a:p>
          <a:p>
            <a:endParaRPr/>
          </a:p>
        </p:txBody>
      </p:sp>
      <p:sp>
        <p:nvSpPr>
          <p:cNvPr id="152" name="Shape 152"/>
          <p:cNvSpPr txBox="1"/>
          <p:nvPr/>
        </p:nvSpPr>
        <p:spPr>
          <a:xfrm>
            <a:off x="395287" y="6170166"/>
            <a:ext cx="8280399" cy="523180"/>
          </a:xfrm>
          <a:prstGeom prst="rect">
            <a:avLst/>
          </a:prstGeom>
          <a:solidFill>
            <a:srgbClr val="EFFFC1"/>
          </a:solidFill>
          <a:ln w="1587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Autorem materiálu a všech jeho částí, není-li uvedeno jinak, </a:t>
            </a:r>
            <a:r>
              <a:rPr lang="x-none" sz="1400" b="0" i="1" u="none" strike="noStrike" cap="none" baseline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je</a:t>
            </a:r>
            <a:r>
              <a:rPr lang="cs-CZ" sz="1400" b="0" i="1" u="none" strike="noStrike" cap="none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Mgr. Radka Macháňová</a:t>
            </a:r>
            <a:endParaRPr lang="x-none" sz="1400" b="0" i="1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Financováno z ESF a státního rozpočtu ČR. </a:t>
            </a:r>
          </a:p>
        </p:txBody>
      </p:sp>
      <p:sp>
        <p:nvSpPr>
          <p:cNvPr id="153" name="Shape 153"/>
          <p:cNvSpPr txBox="1"/>
          <p:nvPr/>
        </p:nvSpPr>
        <p:spPr>
          <a:xfrm>
            <a:off x="395287" y="3308350"/>
            <a:ext cx="8350250" cy="203128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Anotace 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Prezentace obsahuje vyřešený příklad</a:t>
            </a:r>
            <a:r>
              <a:rPr lang="cs-CZ" sz="2200" b="1" i="0" u="none" strike="noStrike" cap="none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 graf kinetické energie automobilu v závislosti na rychlosti 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  <a:p>
            <a:endParaRPr dirty="0"/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Klíčová slova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kvadratická funkce, slovní úlohy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4" name="Shape 154"/>
          <p:cNvSpPr/>
          <p:nvPr/>
        </p:nvSpPr>
        <p:spPr>
          <a:xfrm>
            <a:off x="7650161" y="333375"/>
            <a:ext cx="1077911" cy="10795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67544" y="1578005"/>
            <a:ext cx="8208912" cy="4875331"/>
          </a:xfrm>
        </p:spPr>
        <p:txBody>
          <a:bodyPr/>
          <a:lstStyle/>
          <a:p>
            <a:pPr algn="just"/>
            <a:r>
              <a:rPr lang="cs-CZ" sz="2200" b="1" dirty="0" smtClean="0">
                <a:solidFill>
                  <a:srgbClr val="FF0000"/>
                </a:solidFill>
              </a:rPr>
              <a:t>Znázorněte graficky, jak se mění energie vozidla o hmotnosti 1200 kg, jestliže jeho rychlost vzrůstá rovnoměrně z klidu na hodnotu 72 km/</a:t>
            </a:r>
            <a:r>
              <a:rPr lang="cs-CZ" sz="2200" b="1" dirty="0" err="1" smtClean="0">
                <a:solidFill>
                  <a:srgbClr val="FF0000"/>
                </a:solidFill>
              </a:rPr>
              <a:t>h</a:t>
            </a:r>
            <a:r>
              <a:rPr lang="cs-CZ" sz="2200" b="1" dirty="0" smtClean="0">
                <a:solidFill>
                  <a:srgbClr val="FF0000"/>
                </a:solidFill>
              </a:rPr>
              <a:t>. </a:t>
            </a:r>
          </a:p>
          <a:p>
            <a:pPr algn="just"/>
            <a:endParaRPr lang="cs-CZ" sz="2200" b="1" dirty="0" smtClean="0"/>
          </a:p>
          <a:p>
            <a:r>
              <a:rPr lang="cs-CZ" sz="2200" dirty="0" smtClean="0"/>
              <a:t>Pohybová energie tělesa je dána vztahem:</a:t>
            </a:r>
            <a:endParaRPr lang="cs-CZ" sz="2200" b="1" dirty="0" smtClean="0"/>
          </a:p>
          <a:p>
            <a:endParaRPr lang="cs-CZ" sz="2200" dirty="0" smtClean="0"/>
          </a:p>
          <a:p>
            <a:pPr algn="ctr"/>
            <a:r>
              <a:rPr lang="cs-CZ" sz="2200" dirty="0" smtClean="0"/>
              <a:t>Jednotkou pohybové energie je J (joule), což je složená jednotka a platí: </a:t>
            </a:r>
            <a:r>
              <a:rPr lang="cs-CZ" sz="2200" dirty="0" smtClean="0"/>
              <a:t>J </a:t>
            </a:r>
            <a:r>
              <a:rPr lang="cs-CZ" sz="2200" dirty="0" smtClean="0"/>
              <a:t>= kg . m</a:t>
            </a:r>
            <a:r>
              <a:rPr lang="cs-CZ" sz="2200" baseline="30000" dirty="0" smtClean="0"/>
              <a:t>2</a:t>
            </a:r>
            <a:r>
              <a:rPr lang="cs-CZ" sz="2200" dirty="0" smtClean="0"/>
              <a:t>.s</a:t>
            </a:r>
            <a:r>
              <a:rPr lang="cs-CZ" sz="2200" baseline="30000" dirty="0" smtClean="0"/>
              <a:t>-2</a:t>
            </a:r>
            <a:endParaRPr lang="cs-CZ" sz="2200" dirty="0" smtClean="0"/>
          </a:p>
          <a:p>
            <a:pPr algn="ctr"/>
            <a:endParaRPr lang="cs-CZ" sz="2200" baseline="30000" dirty="0" smtClean="0"/>
          </a:p>
          <a:p>
            <a:pPr algn="ctr"/>
            <a:r>
              <a:rPr lang="cs-CZ" sz="2200" dirty="0" smtClean="0"/>
              <a:t>Rychlost auta </a:t>
            </a:r>
            <a:r>
              <a:rPr lang="cs-CZ" sz="2200" dirty="0" smtClean="0"/>
              <a:t>převedeme</a:t>
            </a:r>
            <a:r>
              <a:rPr lang="cs-CZ" sz="2200" dirty="0" smtClean="0"/>
              <a:t> </a:t>
            </a:r>
            <a:r>
              <a:rPr lang="cs-CZ" sz="2200" dirty="0" smtClean="0"/>
              <a:t>z km/h na m/s: </a:t>
            </a:r>
          </a:p>
          <a:p>
            <a:pPr algn="ctr"/>
            <a:r>
              <a:rPr lang="cs-CZ" sz="2200" dirty="0" smtClean="0"/>
              <a:t>72 km/h = 20 m/s</a:t>
            </a:r>
          </a:p>
          <a:p>
            <a:pPr>
              <a:buNone/>
            </a:pPr>
            <a:endParaRPr lang="cs-CZ" sz="2200" baseline="30000" dirty="0" smtClean="0"/>
          </a:p>
          <a:p>
            <a:endParaRPr lang="cs-CZ" baseline="300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190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8" name="Picture 4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428604"/>
            <a:ext cx="1830629" cy="1149401"/>
          </a:xfrm>
          <a:prstGeom prst="rect">
            <a:avLst/>
          </a:prstGeom>
          <a:noFill/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1190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30287" y="2924944"/>
            <a:ext cx="1314450" cy="733425"/>
          </a:xfrm>
          <a:prstGeom prst="rect">
            <a:avLst/>
          </a:prstGeom>
          <a:noFill/>
        </p:spPr>
      </p:pic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1190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28600"/>
            <a:ext cx="7798692" cy="6629400"/>
          </a:xfrm>
        </p:spPr>
        <p:txBody>
          <a:bodyPr/>
          <a:lstStyle/>
          <a:p>
            <a:endParaRPr lang="cs-CZ" sz="2200" dirty="0" smtClean="0"/>
          </a:p>
          <a:p>
            <a:pPr algn="ctr"/>
            <a:r>
              <a:rPr lang="cs-CZ" sz="2200" dirty="0" smtClean="0">
                <a:solidFill>
                  <a:srgbClr val="FF0000"/>
                </a:solidFill>
              </a:rPr>
              <a:t>Závisí </a:t>
            </a:r>
            <a:r>
              <a:rPr lang="cs-CZ" sz="2200" dirty="0" smtClean="0">
                <a:solidFill>
                  <a:srgbClr val="FF0000"/>
                </a:solidFill>
              </a:rPr>
              <a:t>rychlost na energii auta nebo naopak?</a:t>
            </a:r>
          </a:p>
          <a:p>
            <a:pPr algn="ctr"/>
            <a:r>
              <a:rPr lang="cs-CZ" sz="2200" dirty="0" smtClean="0"/>
              <a:t>Energie </a:t>
            </a:r>
            <a:r>
              <a:rPr lang="cs-CZ" sz="2200" dirty="0" smtClean="0"/>
              <a:t>vozidla </a:t>
            </a:r>
            <a:r>
              <a:rPr lang="cs-CZ" sz="2200" dirty="0" smtClean="0"/>
              <a:t>závisí na rychlosti auta</a:t>
            </a:r>
            <a:endParaRPr lang="cs-CZ" sz="2200" dirty="0" smtClean="0"/>
          </a:p>
          <a:p>
            <a:pPr algn="ctr"/>
            <a:r>
              <a:rPr lang="cs-CZ" sz="2200" dirty="0" smtClean="0">
                <a:solidFill>
                  <a:srgbClr val="FF0000"/>
                </a:solidFill>
              </a:rPr>
              <a:t>Závisle proměnná je </a:t>
            </a:r>
            <a:r>
              <a:rPr lang="cs-CZ" sz="2200" dirty="0" smtClean="0"/>
              <a:t>…	</a:t>
            </a:r>
          </a:p>
          <a:p>
            <a:pPr algn="ctr"/>
            <a:r>
              <a:rPr lang="cs-CZ" sz="2200" dirty="0" smtClean="0"/>
              <a:t>Pohybová </a:t>
            </a:r>
            <a:r>
              <a:rPr lang="cs-CZ" sz="2200" dirty="0" smtClean="0"/>
              <a:t>energie </a:t>
            </a:r>
            <a:r>
              <a:rPr lang="cs-CZ" sz="2200" dirty="0" err="1" smtClean="0"/>
              <a:t>E</a:t>
            </a:r>
            <a:r>
              <a:rPr lang="cs-CZ" sz="2200" baseline="-25000" dirty="0" err="1" smtClean="0"/>
              <a:t>k</a:t>
            </a:r>
            <a:endParaRPr lang="cs-CZ" sz="2200" dirty="0"/>
          </a:p>
          <a:p>
            <a:pPr algn="ctr"/>
            <a:r>
              <a:rPr lang="cs-CZ" sz="2200" dirty="0" smtClean="0">
                <a:solidFill>
                  <a:srgbClr val="FF0000"/>
                </a:solidFill>
              </a:rPr>
              <a:t>Nezávisle proměnná je </a:t>
            </a:r>
            <a:r>
              <a:rPr lang="cs-CZ" sz="2200" dirty="0" smtClean="0"/>
              <a:t>…	</a:t>
            </a:r>
          </a:p>
          <a:p>
            <a:pPr algn="ctr"/>
            <a:r>
              <a:rPr lang="cs-CZ" sz="2200" dirty="0" smtClean="0"/>
              <a:t>Rychlost v</a:t>
            </a:r>
            <a:endParaRPr lang="cs-CZ" sz="2200" dirty="0" smtClean="0"/>
          </a:p>
          <a:p>
            <a:pPr algn="ctr"/>
            <a:r>
              <a:rPr lang="cs-CZ" sz="2200" dirty="0" smtClean="0">
                <a:solidFill>
                  <a:srgbClr val="FF0000"/>
                </a:solidFill>
              </a:rPr>
              <a:t>Jakou hodnotu dosadíme za m?</a:t>
            </a:r>
          </a:p>
          <a:p>
            <a:pPr algn="ctr"/>
            <a:r>
              <a:rPr lang="cs-CZ" sz="2200" dirty="0" smtClean="0"/>
              <a:t>m = 1200 kg</a:t>
            </a:r>
            <a:endParaRPr lang="cs-CZ" sz="2200" dirty="0" smtClean="0"/>
          </a:p>
          <a:p>
            <a:r>
              <a:rPr lang="cs-CZ" sz="2200" dirty="0" smtClean="0">
                <a:solidFill>
                  <a:srgbClr val="FF0000"/>
                </a:solidFill>
              </a:rPr>
              <a:t>Jak zní funkční předpis?</a:t>
            </a:r>
          </a:p>
          <a:p>
            <a:pPr marL="133350" indent="0">
              <a:buNone/>
            </a:pPr>
            <a:endParaRPr lang="cs-CZ" sz="2200" dirty="0" smtClean="0"/>
          </a:p>
          <a:p>
            <a:r>
              <a:rPr lang="cs-CZ" sz="2200" dirty="0" smtClean="0">
                <a:solidFill>
                  <a:srgbClr val="FF0000"/>
                </a:solidFill>
              </a:rPr>
              <a:t>Jaký je definiční obor funkce?</a:t>
            </a:r>
          </a:p>
          <a:p>
            <a:pPr algn="ctr"/>
            <a:r>
              <a:rPr lang="cs-CZ" sz="2200" dirty="0" smtClean="0">
                <a:solidFill>
                  <a:srgbClr val="FF0000"/>
                </a:solidFill>
              </a:rPr>
              <a:t>Doplňte tabulku hodnot:</a:t>
            </a:r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0" y="819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0" y="819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190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819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642" y="3861048"/>
            <a:ext cx="2790825" cy="733425"/>
          </a:xfrm>
          <a:prstGeom prst="rect">
            <a:avLst/>
          </a:prstGeom>
          <a:noFill/>
        </p:spPr>
      </p:pic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1190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36096" y="4702869"/>
            <a:ext cx="1905000" cy="361950"/>
          </a:xfrm>
          <a:prstGeom prst="rect">
            <a:avLst/>
          </a:prstGeom>
          <a:noFill/>
        </p:spPr>
      </p:pic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819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6414033"/>
              </p:ext>
            </p:extLst>
          </p:nvPr>
        </p:nvGraphicFramePr>
        <p:xfrm>
          <a:off x="2514542" y="5517232"/>
          <a:ext cx="4548199" cy="891218"/>
        </p:xfrm>
        <a:graphic>
          <a:graphicData uri="http://schemas.openxmlformats.org/drawingml/2006/table">
            <a:tbl>
              <a:tblPr firstRow="1" bandRow="1"/>
              <a:tblGrid>
                <a:gridCol w="1214445"/>
                <a:gridCol w="500066"/>
                <a:gridCol w="714380"/>
                <a:gridCol w="714380"/>
                <a:gridCol w="714380"/>
                <a:gridCol w="690548"/>
              </a:tblGrid>
              <a:tr h="37305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rychlost m/s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305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Pohybová energie  v 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8" name="Picture 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2924944"/>
            <a:ext cx="1314450" cy="733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416" y="785795"/>
            <a:ext cx="7387236" cy="485778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Doplnili jste tabulku?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Hodnoty pohybové energie v J vychází jako velká čísla, proto </a:t>
            </a:r>
            <a:r>
              <a:rPr lang="cs-CZ" dirty="0" smtClean="0">
                <a:solidFill>
                  <a:srgbClr val="FF0000"/>
                </a:solidFill>
              </a:rPr>
              <a:t>převeďte </a:t>
            </a:r>
            <a:r>
              <a:rPr lang="cs-CZ" dirty="0" smtClean="0">
                <a:solidFill>
                  <a:srgbClr val="FF0000"/>
                </a:solidFill>
              </a:rPr>
              <a:t>pohybovou energii na </a:t>
            </a:r>
            <a:r>
              <a:rPr lang="cs-CZ" dirty="0" err="1" smtClean="0">
                <a:solidFill>
                  <a:srgbClr val="FF0000"/>
                </a:solidFill>
              </a:rPr>
              <a:t>kJ</a:t>
            </a:r>
            <a:r>
              <a:rPr lang="cs-CZ" dirty="0" smtClean="0">
                <a:solidFill>
                  <a:srgbClr val="FF0000"/>
                </a:solidFill>
              </a:rPr>
              <a:t>: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Body vyneste do grafu a spojte křivkou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57290" y="1357298"/>
          <a:ext cx="5405454" cy="1036320"/>
        </p:xfrm>
        <a:graphic>
          <a:graphicData uri="http://schemas.openxmlformats.org/drawingml/2006/table">
            <a:tbl>
              <a:tblPr firstRow="1" bandRow="1"/>
              <a:tblGrid>
                <a:gridCol w="1071570"/>
                <a:gridCol w="730248"/>
                <a:gridCol w="900909"/>
                <a:gridCol w="900909"/>
                <a:gridCol w="900909"/>
                <a:gridCol w="900909"/>
              </a:tblGrid>
              <a:tr h="33733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rychlost v m/s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3733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Pohybová</a:t>
                      </a:r>
                      <a:r>
                        <a:rPr lang="cs-CZ" baseline="0" dirty="0" smtClean="0"/>
                        <a:t> energie </a:t>
                      </a:r>
                      <a:r>
                        <a:rPr lang="cs-CZ" dirty="0" smtClean="0"/>
                        <a:t>v 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240 000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357290" y="3714752"/>
          <a:ext cx="5572164" cy="1036320"/>
        </p:xfrm>
        <a:graphic>
          <a:graphicData uri="http://schemas.openxmlformats.org/drawingml/2006/table">
            <a:tbl>
              <a:tblPr firstRow="1" bandRow="1"/>
              <a:tblGrid>
                <a:gridCol w="1214446"/>
                <a:gridCol w="642942"/>
                <a:gridCol w="928694"/>
                <a:gridCol w="928694"/>
                <a:gridCol w="928694"/>
                <a:gridCol w="928694"/>
              </a:tblGrid>
              <a:tr h="35719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Rychlost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v m/s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5719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Pohybová</a:t>
                      </a:r>
                      <a:r>
                        <a:rPr lang="cs-CZ" baseline="0" dirty="0" smtClean="0"/>
                        <a:t> energie </a:t>
                      </a:r>
                      <a:r>
                        <a:rPr lang="cs-CZ" dirty="0" smtClean="0"/>
                        <a:t> v </a:t>
                      </a:r>
                      <a:r>
                        <a:rPr lang="cs-CZ" dirty="0" err="1" smtClean="0"/>
                        <a:t>kJ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4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5000636"/>
            <a:ext cx="1830629" cy="1149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4016" y="857231"/>
            <a:ext cx="7665636" cy="4786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571472" y="5572140"/>
            <a:ext cx="7500990" cy="57150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Pokud máte správně, napište si do sešitu jedničku </a:t>
            </a:r>
            <a:r>
              <a:rPr lang="cs-CZ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088853" y="5489689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Obr. 1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416" y="2313432"/>
            <a:ext cx="7315798" cy="3493007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Části textu použity z učebnice: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Hudcová, </a:t>
            </a:r>
            <a:r>
              <a:rPr lang="cs-CZ" dirty="0" err="1" smtClean="0">
                <a:solidFill>
                  <a:schemeClr val="tx1"/>
                </a:solidFill>
              </a:rPr>
              <a:t>Kubičíková</a:t>
            </a:r>
            <a:r>
              <a:rPr lang="cs-CZ" dirty="0" smtClean="0">
                <a:solidFill>
                  <a:schemeClr val="tx1"/>
                </a:solidFill>
              </a:rPr>
              <a:t>: Sbírka úloh z matematiky, Praha, </a:t>
            </a:r>
            <a:r>
              <a:rPr lang="cs-CZ" dirty="0" err="1" smtClean="0">
                <a:solidFill>
                  <a:schemeClr val="tx1"/>
                </a:solidFill>
              </a:rPr>
              <a:t>Prometheus</a:t>
            </a:r>
            <a:r>
              <a:rPr lang="cs-CZ" dirty="0" smtClean="0">
                <a:solidFill>
                  <a:schemeClr val="tx1"/>
                </a:solidFill>
              </a:rPr>
              <a:t>, 1991, ISBN 80-85849-40-2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Obr. 1 Archiv autora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Ilustrace </a:t>
            </a:r>
            <a:r>
              <a:rPr lang="cs-CZ" dirty="0"/>
              <a:t>www.office.microsoft.com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>
  <a:themeElements>
    <a:clrScheme name="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1_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236</Words>
  <Application>Microsoft Office PowerPoint</Application>
  <PresentationFormat>Předvádění na obrazovce (4:3)</PresentationFormat>
  <Paragraphs>94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/>
      <vt:lpstr/>
      <vt:lpstr>Prezentace aplikace PowerPoint</vt:lpstr>
      <vt:lpstr>Výukový materiál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 Macháňová</dc:creator>
  <cp:lastModifiedBy>Radka Macháňová</cp:lastModifiedBy>
  <cp:revision>51</cp:revision>
  <dcterms:modified xsi:type="dcterms:W3CDTF">2012-12-06T17:16:09Z</dcterms:modified>
</cp:coreProperties>
</file>