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8"/>
  </p:notesMasterIdLst>
  <p:sldIdLst>
    <p:sldId id="256" r:id="rId3"/>
    <p:sldId id="257" r:id="rId4"/>
    <p:sldId id="258" r:id="rId5"/>
    <p:sldId id="260" r:id="rId6"/>
    <p:sldId id="261" r:id="rId7"/>
    <p:sldId id="270" r:id="rId8"/>
    <p:sldId id="262" r:id="rId9"/>
    <p:sldId id="263" r:id="rId10"/>
    <p:sldId id="271" r:id="rId11"/>
    <p:sldId id="264" r:id="rId12"/>
    <p:sldId id="266" r:id="rId13"/>
    <p:sldId id="267" r:id="rId14"/>
    <p:sldId id="268" r:id="rId15"/>
    <p:sldId id="272" r:id="rId16"/>
    <p:sldId id="273" r:id="rId17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>
        <p:scale>
          <a:sx n="105" d="100"/>
          <a:sy n="105" d="100"/>
        </p:scale>
        <p:origin x="5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4716119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  <p:sldLayoutId id="2147483655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89507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Funkce - opakování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3105938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ICT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10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/>
          </a:p>
          <a:p>
            <a:endParaRPr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dirty="0" smtClean="0">
                <a:solidFill>
                  <a:schemeClr val="dk1"/>
                </a:solidFill>
              </a:rPr>
              <a:t>FUNKCE - OPAKOVÁNÍ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43625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je</a:t>
            </a:r>
            <a:r>
              <a:rPr lang="cs-CZ" sz="1400" b="0" i="1" u="none" strike="noStrike" cap="none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Mgr. Radka </a:t>
            </a:r>
            <a:r>
              <a:rPr lang="cs-CZ" sz="1400" b="0" i="1" u="none" strike="noStrike" cap="none" dirty="0" err="1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031285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 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souhrn</a:t>
            </a:r>
            <a:r>
              <a:rPr lang="cs-CZ" sz="2200" b="1" i="0" u="none" strike="noStrike" cap="none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základních funkcí s grafy a </a:t>
            </a:r>
            <a:r>
              <a:rPr lang="cs-CZ" sz="2200" b="1" i="0" u="none" strike="noStrike" cap="none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jejich vlastnostmi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/>
          </a:p>
          <a:p>
            <a:endParaRPr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slova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funkce, graf funkce, vlastnosti funkce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1027112"/>
            <a:ext cx="857252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Bauhaus 93" pitchFamily="82" charset="0"/>
              </a:rPr>
              <a:t>ÚKOL 1:</a:t>
            </a:r>
            <a:br>
              <a:rPr lang="cs-CZ" b="1" dirty="0" smtClean="0">
                <a:latin typeface="Bauhaus 93" pitchFamily="82" charset="0"/>
              </a:rPr>
            </a:br>
            <a:r>
              <a:rPr lang="cs-CZ" sz="3100" dirty="0" smtClean="0"/>
              <a:t>NAČRTNĚTE GRAFY NÁSLEDUJÍCÍCH FUNKCÍ: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90550" indent="-457200">
              <a:buAutoNum type="arabicParenR"/>
            </a:pPr>
            <a:r>
              <a:rPr lang="cs-CZ" dirty="0" smtClean="0"/>
              <a:t>y = -2x+1</a:t>
            </a:r>
          </a:p>
          <a:p>
            <a:pPr marL="590550" indent="-457200">
              <a:buAutoNum type="arabicParenR"/>
            </a:pPr>
            <a:endParaRPr lang="cs-CZ" dirty="0" smtClean="0"/>
          </a:p>
          <a:p>
            <a:pPr marL="590550" indent="-457200">
              <a:buAutoNum type="arabicParenR"/>
            </a:pPr>
            <a:r>
              <a:rPr lang="cs-CZ" dirty="0" smtClean="0"/>
              <a:t>y = </a:t>
            </a:r>
          </a:p>
          <a:p>
            <a:pPr marL="590550" indent="-457200">
              <a:buAutoNum type="arabicParenR"/>
            </a:pPr>
            <a:endParaRPr lang="cs-CZ" dirty="0" smtClean="0"/>
          </a:p>
          <a:p>
            <a:pPr marL="590550" indent="-457200">
              <a:buAutoNum type="arabicParenR"/>
            </a:pPr>
            <a:r>
              <a:rPr lang="cs-CZ" dirty="0" smtClean="0"/>
              <a:t>y = </a:t>
            </a:r>
          </a:p>
          <a:p>
            <a:pPr marL="590550" indent="-457200">
              <a:buAutoNum type="arabicParenR"/>
            </a:pPr>
            <a:endParaRPr lang="cs-CZ" dirty="0" smtClean="0"/>
          </a:p>
          <a:p>
            <a:pPr marL="590550" indent="-457200">
              <a:buAutoNum type="arabicParenR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590550" indent="-457200">
              <a:buAutoNum type="arabicParenR"/>
            </a:pPr>
            <a:endParaRPr lang="cs-CZ" dirty="0" smtClean="0"/>
          </a:p>
          <a:p>
            <a:pPr marL="590550" indent="-457200">
              <a:buNone/>
            </a:pPr>
            <a:r>
              <a:rPr lang="cs-CZ" dirty="0" smtClean="0"/>
              <a:t>4) y = x</a:t>
            </a:r>
            <a:r>
              <a:rPr lang="cs-CZ" baseline="30000" dirty="0" smtClean="0"/>
              <a:t>2 </a:t>
            </a:r>
            <a:r>
              <a:rPr lang="cs-CZ" dirty="0" smtClean="0"/>
              <a:t>+2</a:t>
            </a:r>
          </a:p>
          <a:p>
            <a:pPr marL="590550" indent="-457200">
              <a:buAutoNum type="arabicParenR"/>
            </a:pPr>
            <a:endParaRPr lang="cs-CZ" dirty="0" smtClean="0"/>
          </a:p>
          <a:p>
            <a:pPr marL="590550" indent="-457200">
              <a:buNone/>
            </a:pPr>
            <a:r>
              <a:rPr lang="cs-CZ" dirty="0" smtClean="0"/>
              <a:t>5)  y = 2</a:t>
            </a:r>
            <a:r>
              <a:rPr lang="cs-CZ" baseline="30000" dirty="0" smtClean="0"/>
              <a:t>x</a:t>
            </a:r>
          </a:p>
          <a:p>
            <a:pPr marL="590550" indent="-457200">
              <a:buAutoNum type="arabicParenR"/>
            </a:pPr>
            <a:endParaRPr lang="cs-CZ" baseline="30000" dirty="0" smtClean="0"/>
          </a:p>
          <a:p>
            <a:pPr marL="590550" indent="-457200">
              <a:buNone/>
            </a:pPr>
            <a:r>
              <a:rPr lang="cs-CZ" dirty="0" smtClean="0"/>
              <a:t>6) y = log</a:t>
            </a:r>
            <a:r>
              <a:rPr lang="cs-CZ" baseline="-25000" dirty="0" smtClean="0"/>
              <a:t>2</a:t>
            </a:r>
            <a:r>
              <a:rPr lang="cs-CZ" dirty="0" smtClean="0"/>
              <a:t> x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3714752"/>
            <a:ext cx="819150" cy="323850"/>
          </a:xfrm>
          <a:prstGeom prst="rect">
            <a:avLst/>
          </a:prstGeom>
          <a:noFill/>
        </p:spPr>
      </p:pic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4429132"/>
            <a:ext cx="161925" cy="628650"/>
          </a:xfrm>
          <a:prstGeom prst="rect">
            <a:avLst/>
          </a:prstGeom>
          <a:noFill/>
        </p:spPr>
      </p:pic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781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auhaus 93" pitchFamily="82" charset="0"/>
              </a:rPr>
              <a:t>JAK BUDEME POSTUPOVAT?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857364"/>
            <a:ext cx="8072494" cy="45720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Rozhodneme, o jakou funkci se jedná a určíme, jaká křivka bude grafem funkce</a:t>
            </a:r>
          </a:p>
          <a:p>
            <a:r>
              <a:rPr lang="cs-CZ" sz="2800" dirty="0" smtClean="0"/>
              <a:t>2) Určíme definiční obor funkce</a:t>
            </a:r>
          </a:p>
          <a:p>
            <a:r>
              <a:rPr lang="cs-CZ" sz="2800" dirty="0" smtClean="0"/>
              <a:t>3) Sestavíme tabulku hodnot</a:t>
            </a:r>
          </a:p>
          <a:p>
            <a:endParaRPr lang="cs-CZ" sz="2800" dirty="0" smtClean="0"/>
          </a:p>
          <a:p>
            <a:r>
              <a:rPr lang="cs-CZ" sz="2800" dirty="0" smtClean="0"/>
              <a:t>4) Vyneseme body do grafu</a:t>
            </a:r>
          </a:p>
          <a:p>
            <a:r>
              <a:rPr lang="cs-CZ" sz="2800" dirty="0" smtClean="0"/>
              <a:t>5) Pokud nemáme průsečíky grafu funkce s osami, dopočítáme je</a:t>
            </a:r>
          </a:p>
          <a:p>
            <a:r>
              <a:rPr lang="cs-CZ" sz="2800" dirty="0" smtClean="0"/>
              <a:t>6) Body spojíme přímkou nebo křivkou</a:t>
            </a:r>
          </a:p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429256" y="3643314"/>
          <a:ext cx="3357588" cy="7416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39397"/>
                <a:gridCol w="839397"/>
                <a:gridCol w="839397"/>
                <a:gridCol w="8393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6" y="785794"/>
            <a:ext cx="7172351" cy="241318"/>
          </a:xfrm>
        </p:spPr>
        <p:txBody>
          <a:bodyPr/>
          <a:lstStyle/>
          <a:p>
            <a:pPr algn="ctr">
              <a:buFont typeface="Arial" pitchFamily="34" charset="0"/>
              <a:buChar char="•"/>
            </a:pPr>
            <a:endParaRPr lang="cs-CZ" sz="54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428736"/>
            <a:ext cx="6777036" cy="4403739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accent4"/>
                </a:solidFill>
              </a:rPr>
              <a:t>Hotovo?</a:t>
            </a:r>
          </a:p>
          <a:p>
            <a:pPr algn="ctr"/>
            <a:endParaRPr lang="cs-CZ" sz="4000" b="1" dirty="0" smtClean="0">
              <a:solidFill>
                <a:schemeClr val="accent4"/>
              </a:solidFill>
            </a:endParaRPr>
          </a:p>
          <a:p>
            <a:pPr algn="ctr"/>
            <a:endParaRPr lang="cs-CZ" sz="4000" b="1" dirty="0" smtClean="0">
              <a:solidFill>
                <a:schemeClr val="accent4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accent4"/>
                </a:solidFill>
              </a:rPr>
              <a:t>Proveďte kontrolu podle následujícího řešení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auhaus 93" pitchFamily="82" charset="0"/>
              </a:rPr>
              <a:t>y = -2x+1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>
          <a:xfrm>
            <a:off x="4645151" y="1643050"/>
            <a:ext cx="4070253" cy="4786345"/>
          </a:xfrm>
        </p:spPr>
        <p:txBody>
          <a:bodyPr/>
          <a:lstStyle/>
          <a:p>
            <a:r>
              <a:rPr lang="cs-CZ" sz="2200" dirty="0" smtClean="0"/>
              <a:t>O jakou funkci je jedná?</a:t>
            </a:r>
          </a:p>
          <a:p>
            <a:endParaRPr lang="cs-CZ" sz="2200" dirty="0" smtClean="0"/>
          </a:p>
          <a:p>
            <a:r>
              <a:rPr lang="cs-CZ" sz="2200" dirty="0" smtClean="0"/>
              <a:t>Kolik bodů potřebujeme k sestrojení grafu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Jaký je obor hodnot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Je rostoucí nebo klesající? Poznáme to už z předpisu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Dopočtěte průsečík s osou x</a:t>
            </a:r>
            <a:endParaRPr lang="cs-CZ" sz="2200" dirty="0"/>
          </a:p>
        </p:txBody>
      </p:sp>
      <p:sp>
        <p:nvSpPr>
          <p:cNvPr id="13" name="Obdélník 12"/>
          <p:cNvSpPr/>
          <p:nvPr/>
        </p:nvSpPr>
        <p:spPr>
          <a:xfrm>
            <a:off x="500034" y="1643050"/>
            <a:ext cx="86439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000240"/>
            <a:ext cx="4357718" cy="3112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p"/>
      <p:bldP spid="1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uhaus 93" pitchFamily="82" charset="0"/>
              </a:rPr>
              <a:t>                  y = 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2"/>
          </p:nvPr>
        </p:nvSpPr>
        <p:spPr>
          <a:xfrm>
            <a:off x="4645151" y="2313431"/>
            <a:ext cx="3998815" cy="3493007"/>
          </a:xfrm>
        </p:spPr>
        <p:txBody>
          <a:bodyPr/>
          <a:lstStyle/>
          <a:p>
            <a:r>
              <a:rPr lang="cs-CZ" sz="2200" dirty="0" smtClean="0"/>
              <a:t>O jakou funkci se jedná?</a:t>
            </a:r>
          </a:p>
          <a:p>
            <a:endParaRPr lang="cs-CZ" sz="2200" dirty="0" smtClean="0"/>
          </a:p>
          <a:p>
            <a:r>
              <a:rPr lang="cs-CZ" sz="2200" dirty="0" smtClean="0"/>
              <a:t>Jaký je obor hodnot dané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Určete intervaly růstu a klesaní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7686" y="1071546"/>
            <a:ext cx="1466580" cy="579811"/>
          </a:xfrm>
          <a:prstGeom prst="rect">
            <a:avLst/>
          </a:prstGeom>
          <a:noFill/>
        </p:spPr>
      </p:pic>
      <p:pic>
        <p:nvPicPr>
          <p:cNvPr id="13" name="Obrázek 12" descr="x-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2071678"/>
            <a:ext cx="3714776" cy="2493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y =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sz="2200" dirty="0" smtClean="0"/>
              <a:t>Jak se zadaná funkce jmenuje?</a:t>
            </a:r>
          </a:p>
          <a:p>
            <a:endParaRPr lang="cs-CZ" sz="2200" dirty="0" smtClean="0"/>
          </a:p>
          <a:p>
            <a:r>
              <a:rPr lang="cs-CZ" sz="2200" dirty="0" smtClean="0"/>
              <a:t>Co je grafem?</a:t>
            </a:r>
          </a:p>
          <a:p>
            <a:endParaRPr lang="cs-CZ" sz="2200" dirty="0" smtClean="0"/>
          </a:p>
          <a:p>
            <a:r>
              <a:rPr lang="cs-CZ" sz="2200" dirty="0" smtClean="0"/>
              <a:t>Jaký je definiční obor a obor hodnot dané funkce? </a:t>
            </a:r>
            <a:endParaRPr lang="cs-CZ" sz="2200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4876" y="642918"/>
            <a:ext cx="345932" cy="1343030"/>
          </a:xfrm>
          <a:prstGeom prst="rect">
            <a:avLst/>
          </a:prstGeom>
          <a:noFill/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428868"/>
            <a:ext cx="4214842" cy="27593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Bauhaus 93" pitchFamily="82" charset="0"/>
              </a:rPr>
              <a:t>y = x</a:t>
            </a:r>
            <a:r>
              <a:rPr lang="cs-CZ" baseline="30000" dirty="0" smtClean="0">
                <a:latin typeface="Bauhaus 93" pitchFamily="82" charset="0"/>
              </a:rPr>
              <a:t>2</a:t>
            </a:r>
            <a:r>
              <a:rPr lang="cs-CZ" dirty="0" smtClean="0">
                <a:latin typeface="Bauhaus 93" pitchFamily="82" charset="0"/>
              </a:rPr>
              <a:t> +2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4645151" y="1857364"/>
            <a:ext cx="3419855" cy="4523963"/>
          </a:xfrm>
        </p:spPr>
        <p:txBody>
          <a:bodyPr/>
          <a:lstStyle/>
          <a:p>
            <a:r>
              <a:rPr lang="cs-CZ" sz="2000" dirty="0" smtClean="0"/>
              <a:t>Co je grafem této funkce</a:t>
            </a:r>
            <a:r>
              <a:rPr lang="cs-CZ" sz="2000" dirty="0" smtClean="0"/>
              <a:t>?</a:t>
            </a:r>
          </a:p>
          <a:p>
            <a:endParaRPr lang="cs-CZ" sz="2000" dirty="0" smtClean="0"/>
          </a:p>
          <a:p>
            <a:r>
              <a:rPr lang="cs-CZ" sz="2000" dirty="0" smtClean="0"/>
              <a:t>Jaké souřadnice má vrchol?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Určete obor hodnot</a:t>
            </a:r>
          </a:p>
          <a:p>
            <a:endParaRPr lang="cs-CZ" sz="2000" dirty="0" smtClean="0"/>
          </a:p>
          <a:p>
            <a:r>
              <a:rPr lang="cs-CZ" sz="2000" dirty="0" smtClean="0"/>
              <a:t>Určete intervaly růstu a klesání</a:t>
            </a:r>
          </a:p>
          <a:p>
            <a:endParaRPr lang="cs-CZ" sz="2000" dirty="0" smtClean="0"/>
          </a:p>
          <a:p>
            <a:r>
              <a:rPr lang="cs-CZ" sz="2000" dirty="0" smtClean="0"/>
              <a:t>Ověřte početně průsečíky s osou </a:t>
            </a:r>
            <a:r>
              <a:rPr lang="cs-CZ" sz="2000" dirty="0" smtClean="0"/>
              <a:t>x</a:t>
            </a:r>
          </a:p>
          <a:p>
            <a:endParaRPr lang="cs-CZ" sz="2200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2177994"/>
            <a:ext cx="3857652" cy="3960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Bauhaus 93" pitchFamily="82" charset="0"/>
              </a:rPr>
              <a:t>y = 2</a:t>
            </a:r>
            <a:r>
              <a:rPr lang="cs-CZ" baseline="30000" dirty="0" smtClean="0">
                <a:latin typeface="Bauhaus 93" pitchFamily="82" charset="0"/>
              </a:rPr>
              <a:t>x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sz="2200" dirty="0" smtClean="0"/>
              <a:t>O jakou funkci se jedná?</a:t>
            </a:r>
          </a:p>
          <a:p>
            <a:endParaRPr lang="cs-CZ" sz="2200" dirty="0" smtClean="0"/>
          </a:p>
          <a:p>
            <a:r>
              <a:rPr lang="cs-CZ" sz="2200" dirty="0" smtClean="0"/>
              <a:t>Jaký je obor hodnot a definiční obor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Dopočtěte průsečík s osou y</a:t>
            </a:r>
          </a:p>
          <a:p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214554"/>
            <a:ext cx="4412372" cy="2643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Bauhaus 93" pitchFamily="82" charset="0"/>
              </a:rPr>
              <a:t>y = log</a:t>
            </a:r>
            <a:r>
              <a:rPr lang="cs-CZ" baseline="-25000" dirty="0" smtClean="0">
                <a:latin typeface="Bauhaus 93" pitchFamily="82" charset="0"/>
              </a:rPr>
              <a:t>2</a:t>
            </a:r>
            <a:r>
              <a:rPr lang="cs-CZ" dirty="0" smtClean="0">
                <a:latin typeface="Bauhaus 93" pitchFamily="82" charset="0"/>
              </a:rPr>
              <a:t> x</a:t>
            </a:r>
            <a:endParaRPr lang="cs-CZ" dirty="0">
              <a:latin typeface="Bauhaus 93" pitchFamily="82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2"/>
          </p:nvPr>
        </p:nvSpPr>
        <p:spPr>
          <a:xfrm>
            <a:off x="4645151" y="2313431"/>
            <a:ext cx="3927377" cy="3493007"/>
          </a:xfrm>
        </p:spPr>
        <p:txBody>
          <a:bodyPr/>
          <a:lstStyle/>
          <a:p>
            <a:r>
              <a:rPr lang="cs-CZ" sz="2200" dirty="0" smtClean="0"/>
              <a:t>Co je grafem dané funkce?</a:t>
            </a:r>
          </a:p>
          <a:p>
            <a:endParaRPr lang="cs-CZ" sz="2200" dirty="0" smtClean="0"/>
          </a:p>
          <a:p>
            <a:r>
              <a:rPr lang="cs-CZ" sz="2200" dirty="0" smtClean="0"/>
              <a:t>Jaký je průsečík s osou x?</a:t>
            </a:r>
          </a:p>
          <a:p>
            <a:endParaRPr lang="cs-CZ" sz="2200" dirty="0" smtClean="0"/>
          </a:p>
          <a:p>
            <a:r>
              <a:rPr lang="cs-CZ" sz="2200" dirty="0" smtClean="0"/>
              <a:t>Určete definiční obor funkce?</a:t>
            </a:r>
            <a:endParaRPr lang="cs-CZ" sz="2200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928802"/>
            <a:ext cx="4327659" cy="2528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2987" y="714356"/>
            <a:ext cx="7024686" cy="107157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Bauhaus 93" pitchFamily="82" charset="0"/>
              </a:rPr>
              <a:t>ÚKOL 2: </a:t>
            </a:r>
            <a:br>
              <a:rPr lang="cs-CZ" b="1" dirty="0" smtClean="0">
                <a:latin typeface="Bauhaus 93" pitchFamily="82" charset="0"/>
              </a:rPr>
            </a:br>
            <a:r>
              <a:rPr lang="cs-CZ" sz="3100" dirty="0" smtClean="0"/>
              <a:t>URČETE PŘEDPISY DANÝCH GRAFŮ:</a:t>
            </a:r>
            <a:r>
              <a:rPr lang="cs-CZ" sz="3100" b="1" dirty="0" smtClean="0">
                <a:latin typeface="Bauhaus 93" pitchFamily="82" charset="0"/>
              </a:rPr>
              <a:t> </a:t>
            </a:r>
            <a:endParaRPr lang="cs-CZ" sz="31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042987" y="1928802"/>
            <a:ext cx="6777036" cy="390367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928802"/>
            <a:ext cx="2857520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7" descr="x+2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1571604" y="4071942"/>
            <a:ext cx="3000396" cy="2138365"/>
          </a:xfrm>
          <a:prstGeom prst="rect">
            <a:avLst/>
          </a:prstGeom>
        </p:spPr>
      </p:pic>
      <p:pic>
        <p:nvPicPr>
          <p:cNvPr id="15" name="Obrázek 14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928802"/>
            <a:ext cx="273844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143380"/>
            <a:ext cx="2776541" cy="2030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071538" y="2000240"/>
          <a:ext cx="6715172" cy="41434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57586"/>
                <a:gridCol w="3357586"/>
              </a:tblGrid>
              <a:tr h="2071702">
                <a:tc>
                  <a:txBody>
                    <a:bodyPr/>
                    <a:lstStyle/>
                    <a:p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C)</a:t>
                      </a:r>
                      <a:endParaRPr lang="cs-CZ" dirty="0"/>
                    </a:p>
                  </a:txBody>
                  <a:tcPr/>
                </a:tc>
              </a:tr>
              <a:tr h="2071702">
                <a:tc>
                  <a:txBody>
                    <a:bodyPr/>
                    <a:lstStyle/>
                    <a:p>
                      <a:r>
                        <a:rPr lang="cs-CZ" dirty="0" smtClean="0"/>
                        <a:t>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D)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42987" y="714356"/>
            <a:ext cx="7024686" cy="1071570"/>
          </a:xfrm>
        </p:spPr>
        <p:txBody>
          <a:bodyPr>
            <a:normAutofit/>
          </a:bodyPr>
          <a:lstStyle/>
          <a:p>
            <a:pPr algn="ctr"/>
            <a:r>
              <a:rPr lang="cs-CZ" sz="3100" dirty="0" smtClean="0"/>
              <a:t>ŘEŠENÍ</a:t>
            </a:r>
            <a:endParaRPr lang="cs-CZ" sz="31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042987" y="1928802"/>
            <a:ext cx="6777036" cy="390367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" name="Obrázek 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928802"/>
            <a:ext cx="2857520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7" descr="x+2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1643042" y="4071942"/>
            <a:ext cx="3000396" cy="2138365"/>
          </a:xfrm>
          <a:prstGeom prst="rect">
            <a:avLst/>
          </a:prstGeom>
        </p:spPr>
      </p:pic>
      <p:pic>
        <p:nvPicPr>
          <p:cNvPr id="15" name="Obrázek 14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1785926"/>
            <a:ext cx="2738440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3857628"/>
            <a:ext cx="2776541" cy="2030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357158" y="1928802"/>
          <a:ext cx="8358246" cy="3614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79123"/>
                <a:gridCol w="4179123"/>
              </a:tblGrid>
              <a:tr h="1785950">
                <a:tc>
                  <a:txBody>
                    <a:bodyPr/>
                    <a:lstStyle/>
                    <a:p>
                      <a:r>
                        <a:rPr lang="cs-CZ" sz="2200" baseline="0" dirty="0" smtClean="0"/>
                        <a:t>   y = x</a:t>
                      </a:r>
                      <a:r>
                        <a:rPr lang="cs-CZ" sz="2200" baseline="30000" dirty="0" smtClean="0"/>
                        <a:t>2</a:t>
                      </a:r>
                      <a:endParaRPr lang="cs-CZ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        y=2</a:t>
                      </a:r>
                      <a:endParaRPr lang="cs-CZ" sz="2200" dirty="0"/>
                    </a:p>
                  </a:txBody>
                  <a:tcPr/>
                </a:tc>
              </a:tr>
              <a:tr h="1785950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 </a:t>
                      </a:r>
                    </a:p>
                    <a:p>
                      <a:r>
                        <a:rPr lang="cs-CZ" sz="2200" dirty="0" smtClean="0"/>
                        <a:t>y= </a:t>
                      </a:r>
                      <a:endParaRPr lang="cs-CZ" sz="2200" u="none" strike="noStrike" cap="none" baseline="0" dirty="0" smtClean="0">
                        <a:sym typeface="Arial"/>
                      </a:endParaRPr>
                    </a:p>
                    <a:p>
                      <a:r>
                        <a:rPr lang="cs-CZ" sz="1400" u="none" strike="noStrike" cap="none" baseline="0" dirty="0" smtClean="0">
                          <a:sym typeface="Arial"/>
                        </a:rPr>
                        <a:t> </a:t>
                      </a:r>
                    </a:p>
                    <a:p>
                      <a:r>
                        <a:rPr lang="cs-CZ" sz="1400" u="none" strike="noStrike" cap="none" baseline="0" dirty="0" smtClean="0">
                          <a:sym typeface="Arial"/>
                        </a:rPr>
                        <a:t> </a:t>
                      </a:r>
                    </a:p>
                    <a:p>
                      <a:r>
                        <a:rPr lang="cs-CZ" sz="1400" u="none" strike="noStrike" cap="none" baseline="0" dirty="0" smtClean="0">
                          <a:sym typeface="Arial"/>
                        </a:rPr>
                        <a:t> </a:t>
                      </a:r>
                    </a:p>
                    <a:p>
                      <a:endParaRPr lang="cs-CZ" sz="1400" u="none" strike="noStrike" cap="none" baseline="0" dirty="0" smtClean="0">
                        <a:sym typeface="Arial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   y=2x+2</a:t>
                      </a:r>
                      <a:endParaRPr lang="cs-CZ" sz="2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4143380"/>
            <a:ext cx="819150" cy="323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/>
              <a:t>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344</Words>
  <Application>Microsoft Office PowerPoint</Application>
  <PresentationFormat>Předvádění na obrazovce (4:3)</PresentationFormat>
  <Paragraphs>115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/>
      <vt:lpstr/>
      <vt:lpstr>Prezentace aplikace PowerPoint</vt:lpstr>
      <vt:lpstr>Výukový materiál</vt:lpstr>
      <vt:lpstr>Prezentace aplikace PowerPoint</vt:lpstr>
      <vt:lpstr>ÚKOL 1: NAČRTNĚTE GRAFY NÁSLEDUJÍCÍCH FUNKCÍ: </vt:lpstr>
      <vt:lpstr>JAK BUDEME POSTUPOVAT?</vt:lpstr>
      <vt:lpstr>Prezentace aplikace PowerPoint</vt:lpstr>
      <vt:lpstr>y = -2x+1</vt:lpstr>
      <vt:lpstr>                  y = </vt:lpstr>
      <vt:lpstr>                   y = </vt:lpstr>
      <vt:lpstr>y = x2 +2</vt:lpstr>
      <vt:lpstr> y = 2x</vt:lpstr>
      <vt:lpstr> y = log2 x</vt:lpstr>
      <vt:lpstr>ÚKOL 2:  URČETE PŘEDPISY DANÝCH GRAFŮ: </vt:lpstr>
      <vt:lpstr>ŘEŠENÍ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Radka Macháňová</cp:lastModifiedBy>
  <cp:revision>32</cp:revision>
  <dcterms:modified xsi:type="dcterms:W3CDTF">2012-12-13T07:38:56Z</dcterms:modified>
</cp:coreProperties>
</file>